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0" r:id="rId2"/>
    <p:sldId id="276" r:id="rId3"/>
    <p:sldId id="273" r:id="rId4"/>
    <p:sldId id="274" r:id="rId5"/>
    <p:sldId id="275" r:id="rId6"/>
    <p:sldId id="271" r:id="rId7"/>
    <p:sldId id="272" r:id="rId8"/>
    <p:sldId id="256" r:id="rId9"/>
    <p:sldId id="259" r:id="rId10"/>
    <p:sldId id="257" r:id="rId11"/>
    <p:sldId id="258" r:id="rId12"/>
    <p:sldId id="261" r:id="rId13"/>
    <p:sldId id="265" r:id="rId14"/>
    <p:sldId id="262" r:id="rId15"/>
    <p:sldId id="263" r:id="rId16"/>
    <p:sldId id="268" r:id="rId17"/>
    <p:sldId id="264" r:id="rId18"/>
    <p:sldId id="269" r:id="rId19"/>
    <p:sldId id="266" r:id="rId20"/>
    <p:sldId id="267" r:id="rId21"/>
    <p:sldId id="277" r:id="rId2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87" autoAdjust="0"/>
    <p:restoredTop sz="94660"/>
  </p:normalViewPr>
  <p:slideViewPr>
    <p:cSldViewPr snapToGrid="0">
      <p:cViewPr varScale="1">
        <p:scale>
          <a:sx n="103" d="100"/>
          <a:sy n="103" d="100"/>
        </p:scale>
        <p:origin x="138" y="121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B80C19D-E0AB-36F0-95DD-75711B99301B}"/>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750AF598-5AC8-C66D-2DE1-24F7B91C990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3459F0CC-C152-9FA4-30F6-1D8082900659}"/>
              </a:ext>
            </a:extLst>
          </p:cNvPr>
          <p:cNvSpPr>
            <a:spLocks noGrp="1"/>
          </p:cNvSpPr>
          <p:nvPr>
            <p:ph type="dt" sz="half" idx="10"/>
          </p:nvPr>
        </p:nvSpPr>
        <p:spPr/>
        <p:txBody>
          <a:bodyPr/>
          <a:lstStyle/>
          <a:p>
            <a:fld id="{202046F4-B2E6-49D6-B63C-BF7A81D9B5C8}" type="datetimeFigureOut">
              <a:rPr kumimoji="1" lang="ja-JP" altLang="en-US" smtClean="0"/>
              <a:t>2024/4/27</a:t>
            </a:fld>
            <a:endParaRPr kumimoji="1" lang="ja-JP" altLang="en-US"/>
          </a:p>
        </p:txBody>
      </p:sp>
      <p:sp>
        <p:nvSpPr>
          <p:cNvPr id="5" name="フッター プレースホルダー 4">
            <a:extLst>
              <a:ext uri="{FF2B5EF4-FFF2-40B4-BE49-F238E27FC236}">
                <a16:creationId xmlns:a16="http://schemas.microsoft.com/office/drawing/2014/main" id="{6D7A119D-E00E-65C4-AB61-8203221D094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D669156-15ED-B069-7A43-5892EE6AD8F8}"/>
              </a:ext>
            </a:extLst>
          </p:cNvPr>
          <p:cNvSpPr>
            <a:spLocks noGrp="1"/>
          </p:cNvSpPr>
          <p:nvPr>
            <p:ph type="sldNum" sz="quarter" idx="12"/>
          </p:nvPr>
        </p:nvSpPr>
        <p:spPr/>
        <p:txBody>
          <a:bodyPr/>
          <a:lstStyle/>
          <a:p>
            <a:fld id="{129E04B3-8D57-4553-8EE3-17C9ED82C53C}" type="slidenum">
              <a:rPr kumimoji="1" lang="ja-JP" altLang="en-US" smtClean="0"/>
              <a:t>‹#›</a:t>
            </a:fld>
            <a:endParaRPr kumimoji="1" lang="ja-JP" altLang="en-US"/>
          </a:p>
        </p:txBody>
      </p:sp>
    </p:spTree>
    <p:extLst>
      <p:ext uri="{BB962C8B-B14F-4D97-AF65-F5344CB8AC3E}">
        <p14:creationId xmlns:p14="http://schemas.microsoft.com/office/powerpoint/2010/main" val="41214903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3449187-C539-7F67-6580-13A805368E71}"/>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C15C0D82-D9BE-0DB7-21BD-896BCAC183B9}"/>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1D2FE6D-899C-8229-C7CB-C987F7D39FB0}"/>
              </a:ext>
            </a:extLst>
          </p:cNvPr>
          <p:cNvSpPr>
            <a:spLocks noGrp="1"/>
          </p:cNvSpPr>
          <p:nvPr>
            <p:ph type="dt" sz="half" idx="10"/>
          </p:nvPr>
        </p:nvSpPr>
        <p:spPr/>
        <p:txBody>
          <a:bodyPr/>
          <a:lstStyle/>
          <a:p>
            <a:fld id="{202046F4-B2E6-49D6-B63C-BF7A81D9B5C8}" type="datetimeFigureOut">
              <a:rPr kumimoji="1" lang="ja-JP" altLang="en-US" smtClean="0"/>
              <a:t>2024/4/27</a:t>
            </a:fld>
            <a:endParaRPr kumimoji="1" lang="ja-JP" altLang="en-US"/>
          </a:p>
        </p:txBody>
      </p:sp>
      <p:sp>
        <p:nvSpPr>
          <p:cNvPr id="5" name="フッター プレースホルダー 4">
            <a:extLst>
              <a:ext uri="{FF2B5EF4-FFF2-40B4-BE49-F238E27FC236}">
                <a16:creationId xmlns:a16="http://schemas.microsoft.com/office/drawing/2014/main" id="{C219760E-CD21-A9DD-6265-B1B67FB7C97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069D257-8DEF-6C7B-2C0D-3B346669269A}"/>
              </a:ext>
            </a:extLst>
          </p:cNvPr>
          <p:cNvSpPr>
            <a:spLocks noGrp="1"/>
          </p:cNvSpPr>
          <p:nvPr>
            <p:ph type="sldNum" sz="quarter" idx="12"/>
          </p:nvPr>
        </p:nvSpPr>
        <p:spPr/>
        <p:txBody>
          <a:bodyPr/>
          <a:lstStyle/>
          <a:p>
            <a:fld id="{129E04B3-8D57-4553-8EE3-17C9ED82C53C}" type="slidenum">
              <a:rPr kumimoji="1" lang="ja-JP" altLang="en-US" smtClean="0"/>
              <a:t>‹#›</a:t>
            </a:fld>
            <a:endParaRPr kumimoji="1" lang="ja-JP" altLang="en-US"/>
          </a:p>
        </p:txBody>
      </p:sp>
    </p:spTree>
    <p:extLst>
      <p:ext uri="{BB962C8B-B14F-4D97-AF65-F5344CB8AC3E}">
        <p14:creationId xmlns:p14="http://schemas.microsoft.com/office/powerpoint/2010/main" val="2608665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E1E7CF2E-8A09-E811-4A9C-2F59DFB2A5E5}"/>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0446636C-B218-CD88-487E-14393D0EF24E}"/>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1F08AD7-258A-C3D7-3380-B889885B9417}"/>
              </a:ext>
            </a:extLst>
          </p:cNvPr>
          <p:cNvSpPr>
            <a:spLocks noGrp="1"/>
          </p:cNvSpPr>
          <p:nvPr>
            <p:ph type="dt" sz="half" idx="10"/>
          </p:nvPr>
        </p:nvSpPr>
        <p:spPr/>
        <p:txBody>
          <a:bodyPr/>
          <a:lstStyle/>
          <a:p>
            <a:fld id="{202046F4-B2E6-49D6-B63C-BF7A81D9B5C8}" type="datetimeFigureOut">
              <a:rPr kumimoji="1" lang="ja-JP" altLang="en-US" smtClean="0"/>
              <a:t>2024/4/27</a:t>
            </a:fld>
            <a:endParaRPr kumimoji="1" lang="ja-JP" altLang="en-US"/>
          </a:p>
        </p:txBody>
      </p:sp>
      <p:sp>
        <p:nvSpPr>
          <p:cNvPr id="5" name="フッター プレースホルダー 4">
            <a:extLst>
              <a:ext uri="{FF2B5EF4-FFF2-40B4-BE49-F238E27FC236}">
                <a16:creationId xmlns:a16="http://schemas.microsoft.com/office/drawing/2014/main" id="{1EB4BA92-1F03-D190-ED28-57A866BACF4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FE37A0F-CB03-F82F-B053-D45023E6B5B5}"/>
              </a:ext>
            </a:extLst>
          </p:cNvPr>
          <p:cNvSpPr>
            <a:spLocks noGrp="1"/>
          </p:cNvSpPr>
          <p:nvPr>
            <p:ph type="sldNum" sz="quarter" idx="12"/>
          </p:nvPr>
        </p:nvSpPr>
        <p:spPr/>
        <p:txBody>
          <a:bodyPr/>
          <a:lstStyle/>
          <a:p>
            <a:fld id="{129E04B3-8D57-4553-8EE3-17C9ED82C53C}" type="slidenum">
              <a:rPr kumimoji="1" lang="ja-JP" altLang="en-US" smtClean="0"/>
              <a:t>‹#›</a:t>
            </a:fld>
            <a:endParaRPr kumimoji="1" lang="ja-JP" altLang="en-US"/>
          </a:p>
        </p:txBody>
      </p:sp>
    </p:spTree>
    <p:extLst>
      <p:ext uri="{BB962C8B-B14F-4D97-AF65-F5344CB8AC3E}">
        <p14:creationId xmlns:p14="http://schemas.microsoft.com/office/powerpoint/2010/main" val="11415637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A87FA23-651F-C81A-E539-A2D710F9D494}"/>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0B9F9761-8971-5DDD-0C04-1136D29E5EB1}"/>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7D8AADA-8578-8CBD-7655-DECB6AFF82B4}"/>
              </a:ext>
            </a:extLst>
          </p:cNvPr>
          <p:cNvSpPr>
            <a:spLocks noGrp="1"/>
          </p:cNvSpPr>
          <p:nvPr>
            <p:ph type="dt" sz="half" idx="10"/>
          </p:nvPr>
        </p:nvSpPr>
        <p:spPr/>
        <p:txBody>
          <a:bodyPr/>
          <a:lstStyle/>
          <a:p>
            <a:fld id="{202046F4-B2E6-49D6-B63C-BF7A81D9B5C8}" type="datetimeFigureOut">
              <a:rPr kumimoji="1" lang="ja-JP" altLang="en-US" smtClean="0"/>
              <a:t>2024/4/27</a:t>
            </a:fld>
            <a:endParaRPr kumimoji="1" lang="ja-JP" altLang="en-US"/>
          </a:p>
        </p:txBody>
      </p:sp>
      <p:sp>
        <p:nvSpPr>
          <p:cNvPr id="5" name="フッター プレースホルダー 4">
            <a:extLst>
              <a:ext uri="{FF2B5EF4-FFF2-40B4-BE49-F238E27FC236}">
                <a16:creationId xmlns:a16="http://schemas.microsoft.com/office/drawing/2014/main" id="{101C7039-1EE1-79A0-3A90-A7105EE0A2B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4CCDEA2-567B-CF63-28B1-539D9C86BEAD}"/>
              </a:ext>
            </a:extLst>
          </p:cNvPr>
          <p:cNvSpPr>
            <a:spLocks noGrp="1"/>
          </p:cNvSpPr>
          <p:nvPr>
            <p:ph type="sldNum" sz="quarter" idx="12"/>
          </p:nvPr>
        </p:nvSpPr>
        <p:spPr/>
        <p:txBody>
          <a:bodyPr/>
          <a:lstStyle/>
          <a:p>
            <a:fld id="{129E04B3-8D57-4553-8EE3-17C9ED82C53C}" type="slidenum">
              <a:rPr kumimoji="1" lang="ja-JP" altLang="en-US" smtClean="0"/>
              <a:t>‹#›</a:t>
            </a:fld>
            <a:endParaRPr kumimoji="1" lang="ja-JP" altLang="en-US"/>
          </a:p>
        </p:txBody>
      </p:sp>
    </p:spTree>
    <p:extLst>
      <p:ext uri="{BB962C8B-B14F-4D97-AF65-F5344CB8AC3E}">
        <p14:creationId xmlns:p14="http://schemas.microsoft.com/office/powerpoint/2010/main" val="35591199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C11525-D5A5-163B-B86C-1B7FA1C73843}"/>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C82B717-AF89-D6ED-A6F0-F966396C1F9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61345C46-1474-3B43-615B-CB659C60A1D7}"/>
              </a:ext>
            </a:extLst>
          </p:cNvPr>
          <p:cNvSpPr>
            <a:spLocks noGrp="1"/>
          </p:cNvSpPr>
          <p:nvPr>
            <p:ph type="dt" sz="half" idx="10"/>
          </p:nvPr>
        </p:nvSpPr>
        <p:spPr/>
        <p:txBody>
          <a:bodyPr/>
          <a:lstStyle/>
          <a:p>
            <a:fld id="{202046F4-B2E6-49D6-B63C-BF7A81D9B5C8}" type="datetimeFigureOut">
              <a:rPr kumimoji="1" lang="ja-JP" altLang="en-US" smtClean="0"/>
              <a:t>2024/4/27</a:t>
            </a:fld>
            <a:endParaRPr kumimoji="1" lang="ja-JP" altLang="en-US"/>
          </a:p>
        </p:txBody>
      </p:sp>
      <p:sp>
        <p:nvSpPr>
          <p:cNvPr id="5" name="フッター プレースホルダー 4">
            <a:extLst>
              <a:ext uri="{FF2B5EF4-FFF2-40B4-BE49-F238E27FC236}">
                <a16:creationId xmlns:a16="http://schemas.microsoft.com/office/drawing/2014/main" id="{CBF810BD-DDB6-3FAF-264D-BED4695C394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00980FB-4CB0-995E-78D9-643EDFB44359}"/>
              </a:ext>
            </a:extLst>
          </p:cNvPr>
          <p:cNvSpPr>
            <a:spLocks noGrp="1"/>
          </p:cNvSpPr>
          <p:nvPr>
            <p:ph type="sldNum" sz="quarter" idx="12"/>
          </p:nvPr>
        </p:nvSpPr>
        <p:spPr/>
        <p:txBody>
          <a:bodyPr/>
          <a:lstStyle/>
          <a:p>
            <a:fld id="{129E04B3-8D57-4553-8EE3-17C9ED82C53C}" type="slidenum">
              <a:rPr kumimoji="1" lang="ja-JP" altLang="en-US" smtClean="0"/>
              <a:t>‹#›</a:t>
            </a:fld>
            <a:endParaRPr kumimoji="1" lang="ja-JP" altLang="en-US"/>
          </a:p>
        </p:txBody>
      </p:sp>
    </p:spTree>
    <p:extLst>
      <p:ext uri="{BB962C8B-B14F-4D97-AF65-F5344CB8AC3E}">
        <p14:creationId xmlns:p14="http://schemas.microsoft.com/office/powerpoint/2010/main" val="19472202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76585C0-4C4D-6248-F413-ECFB3B7571E2}"/>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D4FB1A7-4033-9F53-BF3A-386859BB7F51}"/>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81E0076E-CB64-6E74-A256-07354A608F8B}"/>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512EF909-4A7D-0556-E2D8-8C5BD532B045}"/>
              </a:ext>
            </a:extLst>
          </p:cNvPr>
          <p:cNvSpPr>
            <a:spLocks noGrp="1"/>
          </p:cNvSpPr>
          <p:nvPr>
            <p:ph type="dt" sz="half" idx="10"/>
          </p:nvPr>
        </p:nvSpPr>
        <p:spPr/>
        <p:txBody>
          <a:bodyPr/>
          <a:lstStyle/>
          <a:p>
            <a:fld id="{202046F4-B2E6-49D6-B63C-BF7A81D9B5C8}" type="datetimeFigureOut">
              <a:rPr kumimoji="1" lang="ja-JP" altLang="en-US" smtClean="0"/>
              <a:t>2024/4/27</a:t>
            </a:fld>
            <a:endParaRPr kumimoji="1" lang="ja-JP" altLang="en-US"/>
          </a:p>
        </p:txBody>
      </p:sp>
      <p:sp>
        <p:nvSpPr>
          <p:cNvPr id="6" name="フッター プレースホルダー 5">
            <a:extLst>
              <a:ext uri="{FF2B5EF4-FFF2-40B4-BE49-F238E27FC236}">
                <a16:creationId xmlns:a16="http://schemas.microsoft.com/office/drawing/2014/main" id="{53EF8F33-576F-1A76-A092-3361BED66743}"/>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E4B162E0-A912-8FE2-C85D-4DEC278C3A87}"/>
              </a:ext>
            </a:extLst>
          </p:cNvPr>
          <p:cNvSpPr>
            <a:spLocks noGrp="1"/>
          </p:cNvSpPr>
          <p:nvPr>
            <p:ph type="sldNum" sz="quarter" idx="12"/>
          </p:nvPr>
        </p:nvSpPr>
        <p:spPr/>
        <p:txBody>
          <a:bodyPr/>
          <a:lstStyle/>
          <a:p>
            <a:fld id="{129E04B3-8D57-4553-8EE3-17C9ED82C53C}" type="slidenum">
              <a:rPr kumimoji="1" lang="ja-JP" altLang="en-US" smtClean="0"/>
              <a:t>‹#›</a:t>
            </a:fld>
            <a:endParaRPr kumimoji="1" lang="ja-JP" altLang="en-US"/>
          </a:p>
        </p:txBody>
      </p:sp>
    </p:spTree>
    <p:extLst>
      <p:ext uri="{BB962C8B-B14F-4D97-AF65-F5344CB8AC3E}">
        <p14:creationId xmlns:p14="http://schemas.microsoft.com/office/powerpoint/2010/main" val="9178877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8E4AC1E-E556-F3E2-7642-11F9F86B3C7A}"/>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5D7A5F3-D8DD-7175-50F3-27B5E65298D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7493BE4E-826F-BEA5-86CA-7060A257CC11}"/>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A24D2D35-48F5-F91D-7935-C77CE3EA119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6C917D91-86EF-3CDB-7704-BBF220C02884}"/>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9A840270-882B-2A21-4047-43397759EB52}"/>
              </a:ext>
            </a:extLst>
          </p:cNvPr>
          <p:cNvSpPr>
            <a:spLocks noGrp="1"/>
          </p:cNvSpPr>
          <p:nvPr>
            <p:ph type="dt" sz="half" idx="10"/>
          </p:nvPr>
        </p:nvSpPr>
        <p:spPr/>
        <p:txBody>
          <a:bodyPr/>
          <a:lstStyle/>
          <a:p>
            <a:fld id="{202046F4-B2E6-49D6-B63C-BF7A81D9B5C8}" type="datetimeFigureOut">
              <a:rPr kumimoji="1" lang="ja-JP" altLang="en-US" smtClean="0"/>
              <a:t>2024/4/27</a:t>
            </a:fld>
            <a:endParaRPr kumimoji="1" lang="ja-JP" altLang="en-US"/>
          </a:p>
        </p:txBody>
      </p:sp>
      <p:sp>
        <p:nvSpPr>
          <p:cNvPr id="8" name="フッター プレースホルダー 7">
            <a:extLst>
              <a:ext uri="{FF2B5EF4-FFF2-40B4-BE49-F238E27FC236}">
                <a16:creationId xmlns:a16="http://schemas.microsoft.com/office/drawing/2014/main" id="{E05F596D-11B9-13C7-E49E-F822DA0CB37F}"/>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56BF7661-BE95-3F2B-E556-C4A808216E02}"/>
              </a:ext>
            </a:extLst>
          </p:cNvPr>
          <p:cNvSpPr>
            <a:spLocks noGrp="1"/>
          </p:cNvSpPr>
          <p:nvPr>
            <p:ph type="sldNum" sz="quarter" idx="12"/>
          </p:nvPr>
        </p:nvSpPr>
        <p:spPr/>
        <p:txBody>
          <a:bodyPr/>
          <a:lstStyle/>
          <a:p>
            <a:fld id="{129E04B3-8D57-4553-8EE3-17C9ED82C53C}" type="slidenum">
              <a:rPr kumimoji="1" lang="ja-JP" altLang="en-US" smtClean="0"/>
              <a:t>‹#›</a:t>
            </a:fld>
            <a:endParaRPr kumimoji="1" lang="ja-JP" altLang="en-US"/>
          </a:p>
        </p:txBody>
      </p:sp>
    </p:spTree>
    <p:extLst>
      <p:ext uri="{BB962C8B-B14F-4D97-AF65-F5344CB8AC3E}">
        <p14:creationId xmlns:p14="http://schemas.microsoft.com/office/powerpoint/2010/main" val="17664303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3845FEF-3199-1191-7A6D-FAD7A43104EA}"/>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71C9D8E6-899D-E196-80C4-1AE6FF8B1220}"/>
              </a:ext>
            </a:extLst>
          </p:cNvPr>
          <p:cNvSpPr>
            <a:spLocks noGrp="1"/>
          </p:cNvSpPr>
          <p:nvPr>
            <p:ph type="dt" sz="half" idx="10"/>
          </p:nvPr>
        </p:nvSpPr>
        <p:spPr/>
        <p:txBody>
          <a:bodyPr/>
          <a:lstStyle/>
          <a:p>
            <a:fld id="{202046F4-B2E6-49D6-B63C-BF7A81D9B5C8}" type="datetimeFigureOut">
              <a:rPr kumimoji="1" lang="ja-JP" altLang="en-US" smtClean="0"/>
              <a:t>2024/4/27</a:t>
            </a:fld>
            <a:endParaRPr kumimoji="1" lang="ja-JP" altLang="en-US"/>
          </a:p>
        </p:txBody>
      </p:sp>
      <p:sp>
        <p:nvSpPr>
          <p:cNvPr id="4" name="フッター プレースホルダー 3">
            <a:extLst>
              <a:ext uri="{FF2B5EF4-FFF2-40B4-BE49-F238E27FC236}">
                <a16:creationId xmlns:a16="http://schemas.microsoft.com/office/drawing/2014/main" id="{FE649DE8-537F-D97A-FCDA-4244D8E18441}"/>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E1E6BDFF-FD5E-102A-D994-A8B53335235D}"/>
              </a:ext>
            </a:extLst>
          </p:cNvPr>
          <p:cNvSpPr>
            <a:spLocks noGrp="1"/>
          </p:cNvSpPr>
          <p:nvPr>
            <p:ph type="sldNum" sz="quarter" idx="12"/>
          </p:nvPr>
        </p:nvSpPr>
        <p:spPr/>
        <p:txBody>
          <a:bodyPr/>
          <a:lstStyle/>
          <a:p>
            <a:fld id="{129E04B3-8D57-4553-8EE3-17C9ED82C53C}" type="slidenum">
              <a:rPr kumimoji="1" lang="ja-JP" altLang="en-US" smtClean="0"/>
              <a:t>‹#›</a:t>
            </a:fld>
            <a:endParaRPr kumimoji="1" lang="ja-JP" altLang="en-US"/>
          </a:p>
        </p:txBody>
      </p:sp>
    </p:spTree>
    <p:extLst>
      <p:ext uri="{BB962C8B-B14F-4D97-AF65-F5344CB8AC3E}">
        <p14:creationId xmlns:p14="http://schemas.microsoft.com/office/powerpoint/2010/main" val="20411238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621225EF-C6C0-E9A1-C652-1CAF3DB8C8F5}"/>
              </a:ext>
            </a:extLst>
          </p:cNvPr>
          <p:cNvSpPr>
            <a:spLocks noGrp="1"/>
          </p:cNvSpPr>
          <p:nvPr>
            <p:ph type="dt" sz="half" idx="10"/>
          </p:nvPr>
        </p:nvSpPr>
        <p:spPr/>
        <p:txBody>
          <a:bodyPr/>
          <a:lstStyle/>
          <a:p>
            <a:fld id="{202046F4-B2E6-49D6-B63C-BF7A81D9B5C8}" type="datetimeFigureOut">
              <a:rPr kumimoji="1" lang="ja-JP" altLang="en-US" smtClean="0"/>
              <a:t>2024/4/27</a:t>
            </a:fld>
            <a:endParaRPr kumimoji="1" lang="ja-JP" altLang="en-US"/>
          </a:p>
        </p:txBody>
      </p:sp>
      <p:sp>
        <p:nvSpPr>
          <p:cNvPr id="3" name="フッター プレースホルダー 2">
            <a:extLst>
              <a:ext uri="{FF2B5EF4-FFF2-40B4-BE49-F238E27FC236}">
                <a16:creationId xmlns:a16="http://schemas.microsoft.com/office/drawing/2014/main" id="{EC470659-39BF-948C-A730-A09136F79755}"/>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05729A7F-C7E9-690D-0EBF-10C88E1554E8}"/>
              </a:ext>
            </a:extLst>
          </p:cNvPr>
          <p:cNvSpPr>
            <a:spLocks noGrp="1"/>
          </p:cNvSpPr>
          <p:nvPr>
            <p:ph type="sldNum" sz="quarter" idx="12"/>
          </p:nvPr>
        </p:nvSpPr>
        <p:spPr/>
        <p:txBody>
          <a:bodyPr/>
          <a:lstStyle/>
          <a:p>
            <a:fld id="{129E04B3-8D57-4553-8EE3-17C9ED82C53C}" type="slidenum">
              <a:rPr kumimoji="1" lang="ja-JP" altLang="en-US" smtClean="0"/>
              <a:t>‹#›</a:t>
            </a:fld>
            <a:endParaRPr kumimoji="1" lang="ja-JP" altLang="en-US"/>
          </a:p>
        </p:txBody>
      </p:sp>
    </p:spTree>
    <p:extLst>
      <p:ext uri="{BB962C8B-B14F-4D97-AF65-F5344CB8AC3E}">
        <p14:creationId xmlns:p14="http://schemas.microsoft.com/office/powerpoint/2010/main" val="38172311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C5A06AE-6A3D-AC1B-48BA-2BF45BEC5BEB}"/>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B619578-A91C-72DA-8D3C-4BF39DF929F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6C4614C7-402E-EE37-575D-625D48D18C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5652D061-82BB-2143-48D6-43D8B5C7B094}"/>
              </a:ext>
            </a:extLst>
          </p:cNvPr>
          <p:cNvSpPr>
            <a:spLocks noGrp="1"/>
          </p:cNvSpPr>
          <p:nvPr>
            <p:ph type="dt" sz="half" idx="10"/>
          </p:nvPr>
        </p:nvSpPr>
        <p:spPr/>
        <p:txBody>
          <a:bodyPr/>
          <a:lstStyle/>
          <a:p>
            <a:fld id="{202046F4-B2E6-49D6-B63C-BF7A81D9B5C8}" type="datetimeFigureOut">
              <a:rPr kumimoji="1" lang="ja-JP" altLang="en-US" smtClean="0"/>
              <a:t>2024/4/27</a:t>
            </a:fld>
            <a:endParaRPr kumimoji="1" lang="ja-JP" altLang="en-US"/>
          </a:p>
        </p:txBody>
      </p:sp>
      <p:sp>
        <p:nvSpPr>
          <p:cNvPr id="6" name="フッター プレースホルダー 5">
            <a:extLst>
              <a:ext uri="{FF2B5EF4-FFF2-40B4-BE49-F238E27FC236}">
                <a16:creationId xmlns:a16="http://schemas.microsoft.com/office/drawing/2014/main" id="{200B545D-850F-5B02-4691-AD6BC580B8A6}"/>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2C78665-EBC2-476C-65E5-012D47F483A1}"/>
              </a:ext>
            </a:extLst>
          </p:cNvPr>
          <p:cNvSpPr>
            <a:spLocks noGrp="1"/>
          </p:cNvSpPr>
          <p:nvPr>
            <p:ph type="sldNum" sz="quarter" idx="12"/>
          </p:nvPr>
        </p:nvSpPr>
        <p:spPr/>
        <p:txBody>
          <a:bodyPr/>
          <a:lstStyle/>
          <a:p>
            <a:fld id="{129E04B3-8D57-4553-8EE3-17C9ED82C53C}" type="slidenum">
              <a:rPr kumimoji="1" lang="ja-JP" altLang="en-US" smtClean="0"/>
              <a:t>‹#›</a:t>
            </a:fld>
            <a:endParaRPr kumimoji="1" lang="ja-JP" altLang="en-US"/>
          </a:p>
        </p:txBody>
      </p:sp>
    </p:spTree>
    <p:extLst>
      <p:ext uri="{BB962C8B-B14F-4D97-AF65-F5344CB8AC3E}">
        <p14:creationId xmlns:p14="http://schemas.microsoft.com/office/powerpoint/2010/main" val="28692780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3F7BB91-3958-9461-329F-6026F5A48385}"/>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92F15629-96D1-8039-19B8-549F6DB822E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C24751A2-F250-21FE-466C-94C8D82C19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6F73BF57-6B38-EAA5-FC88-3C172545B95E}"/>
              </a:ext>
            </a:extLst>
          </p:cNvPr>
          <p:cNvSpPr>
            <a:spLocks noGrp="1"/>
          </p:cNvSpPr>
          <p:nvPr>
            <p:ph type="dt" sz="half" idx="10"/>
          </p:nvPr>
        </p:nvSpPr>
        <p:spPr/>
        <p:txBody>
          <a:bodyPr/>
          <a:lstStyle/>
          <a:p>
            <a:fld id="{202046F4-B2E6-49D6-B63C-BF7A81D9B5C8}" type="datetimeFigureOut">
              <a:rPr kumimoji="1" lang="ja-JP" altLang="en-US" smtClean="0"/>
              <a:t>2024/4/27</a:t>
            </a:fld>
            <a:endParaRPr kumimoji="1" lang="ja-JP" altLang="en-US"/>
          </a:p>
        </p:txBody>
      </p:sp>
      <p:sp>
        <p:nvSpPr>
          <p:cNvPr id="6" name="フッター プレースホルダー 5">
            <a:extLst>
              <a:ext uri="{FF2B5EF4-FFF2-40B4-BE49-F238E27FC236}">
                <a16:creationId xmlns:a16="http://schemas.microsoft.com/office/drawing/2014/main" id="{13832B99-A895-5952-6094-C8659359352C}"/>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8EF75CB1-6239-F8F3-3021-1BDC1A477EE2}"/>
              </a:ext>
            </a:extLst>
          </p:cNvPr>
          <p:cNvSpPr>
            <a:spLocks noGrp="1"/>
          </p:cNvSpPr>
          <p:nvPr>
            <p:ph type="sldNum" sz="quarter" idx="12"/>
          </p:nvPr>
        </p:nvSpPr>
        <p:spPr/>
        <p:txBody>
          <a:bodyPr/>
          <a:lstStyle/>
          <a:p>
            <a:fld id="{129E04B3-8D57-4553-8EE3-17C9ED82C53C}" type="slidenum">
              <a:rPr kumimoji="1" lang="ja-JP" altLang="en-US" smtClean="0"/>
              <a:t>‹#›</a:t>
            </a:fld>
            <a:endParaRPr kumimoji="1" lang="ja-JP" altLang="en-US"/>
          </a:p>
        </p:txBody>
      </p:sp>
    </p:spTree>
    <p:extLst>
      <p:ext uri="{BB962C8B-B14F-4D97-AF65-F5344CB8AC3E}">
        <p14:creationId xmlns:p14="http://schemas.microsoft.com/office/powerpoint/2010/main" val="556551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3E2CB223-C5AE-4AC6-B0C2-895E758E6D5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4D89454-8E43-D063-6D59-B8AA26319F2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86BE12E-8991-C337-0D1E-0CF90860AE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2046F4-B2E6-49D6-B63C-BF7A81D9B5C8}" type="datetimeFigureOut">
              <a:rPr kumimoji="1" lang="ja-JP" altLang="en-US" smtClean="0"/>
              <a:t>2024/4/27</a:t>
            </a:fld>
            <a:endParaRPr kumimoji="1" lang="ja-JP" altLang="en-US"/>
          </a:p>
        </p:txBody>
      </p:sp>
      <p:sp>
        <p:nvSpPr>
          <p:cNvPr id="5" name="フッター プレースホルダー 4">
            <a:extLst>
              <a:ext uri="{FF2B5EF4-FFF2-40B4-BE49-F238E27FC236}">
                <a16:creationId xmlns:a16="http://schemas.microsoft.com/office/drawing/2014/main" id="{D11B181A-0773-9EBE-EA28-0C011FF1A99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D37A09D5-D334-F78B-988B-54A0798C52A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9E04B3-8D57-4553-8EE3-17C9ED82C53C}" type="slidenum">
              <a:rPr kumimoji="1" lang="ja-JP" altLang="en-US" smtClean="0"/>
              <a:t>‹#›</a:t>
            </a:fld>
            <a:endParaRPr kumimoji="1" lang="ja-JP" altLang="en-US"/>
          </a:p>
        </p:txBody>
      </p:sp>
    </p:spTree>
    <p:extLst>
      <p:ext uri="{BB962C8B-B14F-4D97-AF65-F5344CB8AC3E}">
        <p14:creationId xmlns:p14="http://schemas.microsoft.com/office/powerpoint/2010/main" val="12060401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6.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paperswithcode.com/" TargetMode="External"/><Relationship Id="rId2" Type="http://schemas.openxmlformats.org/officeDocument/2006/relationships/hyperlink" Target="https://datasetsearch.research.google.com/"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figshare.com/articles/dataset/MAST-ML_Education_Datasets/7017254?file=12978425"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huggingface.co/" TargetMode="External"/><Relationship Id="rId2" Type="http://schemas.openxmlformats.org/officeDocument/2006/relationships/hyperlink" Target="https://www.tensorflow.org/datasets?hl=ja" TargetMode="External"/><Relationship Id="rId1" Type="http://schemas.openxmlformats.org/officeDocument/2006/relationships/slideLayout" Target="../slideLayouts/slideLayout2.xml"/><Relationship Id="rId6" Type="http://schemas.openxmlformats.org/officeDocument/2006/relationships/hyperlink" Target="https://cloud.google.com/bigquery/public-data?hl=ja" TargetMode="External"/><Relationship Id="rId5" Type="http://schemas.openxmlformats.org/officeDocument/2006/relationships/hyperlink" Target="https://data.e-gov.go.jp/info/ja" TargetMode="External"/><Relationship Id="rId4" Type="http://schemas.openxmlformats.org/officeDocument/2006/relationships/hyperlink" Target="https://archive.ics.uci.edu/"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mpds.io/#start" TargetMode="External"/><Relationship Id="rId7" Type="http://schemas.openxmlformats.org/officeDocument/2006/relationships/hyperlink" Target="https://www.starrydata2.org/" TargetMode="External"/><Relationship Id="rId2" Type="http://schemas.openxmlformats.org/officeDocument/2006/relationships/hyperlink" Target="http://www.crystallography.net/cod/" TargetMode="External"/><Relationship Id="rId1" Type="http://schemas.openxmlformats.org/officeDocument/2006/relationships/slideLayout" Target="../slideLayouts/slideLayout2.xml"/><Relationship Id="rId6" Type="http://schemas.openxmlformats.org/officeDocument/2006/relationships/hyperlink" Target="https://citrine.io/research/open-citrination-platform/" TargetMode="External"/><Relationship Id="rId5" Type="http://schemas.openxmlformats.org/officeDocument/2006/relationships/hyperlink" Target="https://htem.nrel.gov/" TargetMode="External"/><Relationship Id="rId4" Type="http://schemas.openxmlformats.org/officeDocument/2006/relationships/hyperlink" Target="https://mits.nims.go.jp/" TargetMode="External"/></Relationships>
</file>

<file path=ppt/slides/_rels/slide21.xml.rels><?xml version="1.0" encoding="UTF-8" standalone="yes"?>
<Relationships xmlns="http://schemas.openxmlformats.org/package/2006/relationships"><Relationship Id="rId8" Type="http://schemas.openxmlformats.org/officeDocument/2006/relationships/hyperlink" Target="https://materialsdatafacility.org/" TargetMode="External"/><Relationship Id="rId13" Type="http://schemas.openxmlformats.org/officeDocument/2006/relationships/hyperlink" Target="https://omdb.mathub.io/" TargetMode="External"/><Relationship Id="rId3" Type="http://schemas.openxmlformats.org/officeDocument/2006/relationships/hyperlink" Target="https://onlinelibrary.wiley.com/doi/full/10.1002/advs.201900808" TargetMode="External"/><Relationship Id="rId7" Type="http://schemas.openxmlformats.org/officeDocument/2006/relationships/hyperlink" Target="https://nccr-marvel.ch/" TargetMode="External"/><Relationship Id="rId12" Type="http://schemas.openxmlformats.org/officeDocument/2006/relationships/hyperlink" Target="http://oqmd.org/" TargetMode="External"/><Relationship Id="rId2" Type="http://schemas.openxmlformats.org/officeDocument/2006/relationships/hyperlink" Target="https://materialsproject.org/" TargetMode="External"/><Relationship Id="rId1" Type="http://schemas.openxmlformats.org/officeDocument/2006/relationships/slideLayout" Target="../slideLayouts/slideLayout2.xml"/><Relationship Id="rId6" Type="http://schemas.openxmlformats.org/officeDocument/2006/relationships/hyperlink" Target="https://khazana.gatech.edu/" TargetMode="External"/><Relationship Id="rId11" Type="http://schemas.openxmlformats.org/officeDocument/2006/relationships/hyperlink" Target="http://openmaterialsdb.se/" TargetMode="External"/><Relationship Id="rId5" Type="http://schemas.openxmlformats.org/officeDocument/2006/relationships/hyperlink" Target="https://cmr.fysik.dtu.dk/" TargetMode="External"/><Relationship Id="rId10" Type="http://schemas.openxmlformats.org/officeDocument/2006/relationships/hyperlink" Target="http://phonondb.mtl.kyoto-u.ac.jp/" TargetMode="External"/><Relationship Id="rId4" Type="http://schemas.openxmlformats.org/officeDocument/2006/relationships/hyperlink" Target="http://www.aflowlib.org/" TargetMode="External"/><Relationship Id="rId9" Type="http://schemas.openxmlformats.org/officeDocument/2006/relationships/hyperlink" Target="https://nomad-coe.eu/" TargetMode="External"/><Relationship Id="rId14" Type="http://schemas.openxmlformats.org/officeDocument/2006/relationships/hyperlink" Target="https://www.catalysis-hub.org/" TargetMode="External"/></Relationships>
</file>

<file path=ppt/slides/_rels/slide3.xml.rels><?xml version="1.0" encoding="UTF-8" standalone="yes"?>
<Relationships xmlns="http://schemas.openxmlformats.org/package/2006/relationships"><Relationship Id="rId2" Type="http://schemas.openxmlformats.org/officeDocument/2006/relationships/hyperlink" Target="https://zenn.dev/ml_bear/articles/3c5e7975f1620a"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note.com/panda_lab/n/nd7351ca838fc?sub_rt=share_h" TargetMode="External"/><Relationship Id="rId2" Type="http://schemas.openxmlformats.org/officeDocument/2006/relationships/hyperlink" Target="https://speakerdeck.com/yushin_n/llmkai-fa-huo-yong-nowu-tai-li-at-2024-dot-04-dot-25"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publickey1.jp/blog/24/githubcopilot_workspaceai.html"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hyperlink" Target="https://exawizards.com/column/article/ai/machine-leaning-data-se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8C7158-A333-7F23-B543-2CF671C7F858}"/>
              </a:ext>
            </a:extLst>
          </p:cNvPr>
          <p:cNvSpPr>
            <a:spLocks noGrp="1"/>
          </p:cNvSpPr>
          <p:nvPr>
            <p:ph type="ctrTitle"/>
          </p:nvPr>
        </p:nvSpPr>
        <p:spPr/>
        <p:txBody>
          <a:bodyPr/>
          <a:lstStyle/>
          <a:p>
            <a:r>
              <a:rPr kumimoji="1" lang="ja-JP" altLang="en-US" dirty="0"/>
              <a:t>生成</a:t>
            </a:r>
            <a:r>
              <a:rPr kumimoji="1" lang="en-US" altLang="ja-JP" dirty="0"/>
              <a:t>AI</a:t>
            </a:r>
            <a:r>
              <a:rPr kumimoji="1" lang="ja-JP" altLang="en-US" dirty="0"/>
              <a:t>調査</a:t>
            </a:r>
          </a:p>
        </p:txBody>
      </p:sp>
      <p:sp>
        <p:nvSpPr>
          <p:cNvPr id="3" name="字幕 2">
            <a:extLst>
              <a:ext uri="{FF2B5EF4-FFF2-40B4-BE49-F238E27FC236}">
                <a16:creationId xmlns:a16="http://schemas.microsoft.com/office/drawing/2014/main" id="{24FB42C8-D049-0CE3-2881-DEDEFF2F7EBA}"/>
              </a:ext>
            </a:extLst>
          </p:cNvPr>
          <p:cNvSpPr>
            <a:spLocks noGrp="1"/>
          </p:cNvSpPr>
          <p:nvPr>
            <p:ph type="subTitle" idx="1"/>
          </p:nvPr>
        </p:nvSpPr>
        <p:spPr/>
        <p:txBody>
          <a:bodyPr/>
          <a:lstStyle/>
          <a:p>
            <a:endParaRPr kumimoji="1" lang="ja-JP" altLang="en-US"/>
          </a:p>
        </p:txBody>
      </p:sp>
    </p:spTree>
    <p:extLst>
      <p:ext uri="{BB962C8B-B14F-4D97-AF65-F5344CB8AC3E}">
        <p14:creationId xmlns:p14="http://schemas.microsoft.com/office/powerpoint/2010/main" val="39972185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36F8917-091B-3E5E-A682-EBD5FAA86E46}"/>
              </a:ext>
            </a:extLst>
          </p:cNvPr>
          <p:cNvSpPr>
            <a:spLocks noGrp="1"/>
          </p:cNvSpPr>
          <p:nvPr>
            <p:ph type="title"/>
          </p:nvPr>
        </p:nvSpPr>
        <p:spPr/>
        <p:txBody>
          <a:bodyPr/>
          <a:lstStyle/>
          <a:p>
            <a:r>
              <a:rPr kumimoji="1" lang="ja-JP" altLang="en-US" dirty="0"/>
              <a:t>目的</a:t>
            </a:r>
          </a:p>
        </p:txBody>
      </p:sp>
      <p:sp>
        <p:nvSpPr>
          <p:cNvPr id="3" name="コンテンツ プレースホルダー 2">
            <a:extLst>
              <a:ext uri="{FF2B5EF4-FFF2-40B4-BE49-F238E27FC236}">
                <a16:creationId xmlns:a16="http://schemas.microsoft.com/office/drawing/2014/main" id="{7F705F64-B3DE-896D-AC5D-D8F115198C29}"/>
              </a:ext>
            </a:extLst>
          </p:cNvPr>
          <p:cNvSpPr>
            <a:spLocks noGrp="1"/>
          </p:cNvSpPr>
          <p:nvPr>
            <p:ph idx="1"/>
          </p:nvPr>
        </p:nvSpPr>
        <p:spPr/>
        <p:txBody>
          <a:bodyPr>
            <a:normAutofit fontScale="62500" lnSpcReduction="20000"/>
          </a:bodyPr>
          <a:lstStyle/>
          <a:p>
            <a:pPr marL="0" indent="0">
              <a:buNone/>
            </a:pPr>
            <a:r>
              <a:rPr lang="ja-JP" altLang="en-US" dirty="0"/>
              <a:t>◆</a:t>
            </a:r>
            <a:r>
              <a:rPr kumimoji="1" lang="ja-JP" altLang="en-US" dirty="0"/>
              <a:t>期待すること</a:t>
            </a:r>
            <a:endParaRPr kumimoji="1" lang="en-US" altLang="ja-JP" dirty="0"/>
          </a:p>
          <a:p>
            <a:pPr marL="0" indent="0">
              <a:buNone/>
            </a:pPr>
            <a:r>
              <a:rPr kumimoji="1" lang="ja-JP" altLang="en-US" dirty="0"/>
              <a:t>種類の一覧を把握して、迷いなくデータ入力提案できること。</a:t>
            </a:r>
            <a:endParaRPr kumimoji="1" lang="en-US" altLang="ja-JP" dirty="0"/>
          </a:p>
          <a:p>
            <a:pPr marL="0" indent="0">
              <a:buNone/>
            </a:pPr>
            <a:r>
              <a:rPr kumimoji="1" lang="ja-JP" altLang="en-US" dirty="0"/>
              <a:t>画像認識にデータの状況を把握すること。</a:t>
            </a:r>
            <a:endParaRPr kumimoji="1" lang="en-US" altLang="ja-JP" dirty="0"/>
          </a:p>
          <a:p>
            <a:pPr marL="0" indent="0">
              <a:buNone/>
            </a:pPr>
            <a:r>
              <a:rPr kumimoji="1" lang="ja-JP" altLang="en-US" dirty="0"/>
              <a:t>フリーのデータを即座に検索できること。</a:t>
            </a:r>
            <a:endParaRPr kumimoji="1" lang="en-US" altLang="ja-JP" dirty="0"/>
          </a:p>
          <a:p>
            <a:pPr marL="0" indent="0">
              <a:buNone/>
            </a:pPr>
            <a:r>
              <a:rPr kumimoji="1" lang="ja-JP" altLang="en-US" dirty="0"/>
              <a:t>各社の状況を把握し次の一手を考える一助になること。</a:t>
            </a:r>
            <a:endParaRPr kumimoji="1" lang="en-US" altLang="ja-JP" dirty="0"/>
          </a:p>
          <a:p>
            <a:pPr marL="0" indent="0">
              <a:buNone/>
            </a:pPr>
            <a:endParaRPr kumimoji="1" lang="en-US" altLang="ja-JP" dirty="0"/>
          </a:p>
          <a:p>
            <a:pPr marL="0" indent="0">
              <a:buNone/>
            </a:pPr>
            <a:r>
              <a:rPr kumimoji="1" lang="en-US" altLang="ja-JP" dirty="0"/>
              <a:t>agenda</a:t>
            </a:r>
          </a:p>
          <a:p>
            <a:r>
              <a:rPr kumimoji="1" lang="ja-JP" altLang="en-US" dirty="0"/>
              <a:t>データ形式と入力方法　</a:t>
            </a:r>
            <a:endParaRPr kumimoji="1" lang="en-US" altLang="ja-JP" dirty="0"/>
          </a:p>
          <a:p>
            <a:r>
              <a:rPr lang="ja-JP" altLang="en-US" dirty="0"/>
              <a:t>各社のクラウドサービスのツール提供状況　</a:t>
            </a:r>
            <a:endParaRPr lang="en-US" altLang="ja-JP" dirty="0"/>
          </a:p>
          <a:p>
            <a:r>
              <a:rPr kumimoji="1" lang="ja-JP" altLang="en-US" dirty="0"/>
              <a:t>外注先例　</a:t>
            </a:r>
            <a:endParaRPr kumimoji="1" lang="en-US" altLang="ja-JP" dirty="0"/>
          </a:p>
          <a:p>
            <a:r>
              <a:rPr lang="en-US" altLang="ja-JP" dirty="0"/>
              <a:t>AWS</a:t>
            </a:r>
            <a:r>
              <a:rPr lang="ja-JP" altLang="en-US" dirty="0"/>
              <a:t>で使えるデータ入力ツール　</a:t>
            </a:r>
            <a:endParaRPr kumimoji="1" lang="en-US" altLang="ja-JP" dirty="0"/>
          </a:p>
          <a:p>
            <a:r>
              <a:rPr kumimoji="1" lang="ja-JP" altLang="en-US" dirty="0"/>
              <a:t>最近のデータ入力効率化のトレンド 半教師あり</a:t>
            </a:r>
            <a:endParaRPr kumimoji="1" lang="en-US" altLang="ja-JP" dirty="0"/>
          </a:p>
          <a:p>
            <a:r>
              <a:rPr kumimoji="1" lang="ja-JP" altLang="en-US" dirty="0"/>
              <a:t>データのバージョン管理 </a:t>
            </a:r>
            <a:r>
              <a:rPr kumimoji="1" lang="en-US" altLang="ja-JP" dirty="0" err="1"/>
              <a:t>lfs</a:t>
            </a:r>
            <a:endParaRPr kumimoji="1" lang="en-US" altLang="ja-JP" dirty="0"/>
          </a:p>
          <a:p>
            <a:pPr marL="0" indent="0">
              <a:buNone/>
            </a:pPr>
            <a:endParaRPr lang="en-US" altLang="ja-JP" dirty="0"/>
          </a:p>
          <a:p>
            <a:pPr marL="0" indent="0">
              <a:buNone/>
            </a:pPr>
            <a:endParaRPr kumimoji="1" lang="ja-JP" altLang="en-US" dirty="0"/>
          </a:p>
        </p:txBody>
      </p:sp>
    </p:spTree>
    <p:extLst>
      <p:ext uri="{BB962C8B-B14F-4D97-AF65-F5344CB8AC3E}">
        <p14:creationId xmlns:p14="http://schemas.microsoft.com/office/powerpoint/2010/main" val="30764894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2A99C14-23C8-F8DA-F8CD-3E88CE041F21}"/>
              </a:ext>
            </a:extLst>
          </p:cNvPr>
          <p:cNvSpPr>
            <a:spLocks noGrp="1"/>
          </p:cNvSpPr>
          <p:nvPr>
            <p:ph type="title"/>
          </p:nvPr>
        </p:nvSpPr>
        <p:spPr/>
        <p:txBody>
          <a:bodyPr/>
          <a:lstStyle/>
          <a:p>
            <a:r>
              <a:rPr lang="ja-JP" altLang="en-US" dirty="0"/>
              <a:t>画像認識技術とデータ形式一覧</a:t>
            </a:r>
            <a:endParaRPr kumimoji="1" lang="ja-JP" altLang="en-US" dirty="0"/>
          </a:p>
        </p:txBody>
      </p:sp>
      <p:sp>
        <p:nvSpPr>
          <p:cNvPr id="3" name="コンテンツ プレースホルダー 2">
            <a:extLst>
              <a:ext uri="{FF2B5EF4-FFF2-40B4-BE49-F238E27FC236}">
                <a16:creationId xmlns:a16="http://schemas.microsoft.com/office/drawing/2014/main" id="{436BB37B-2A5C-1124-DFF1-4B144D3C86B0}"/>
              </a:ext>
            </a:extLst>
          </p:cNvPr>
          <p:cNvSpPr>
            <a:spLocks noGrp="1"/>
          </p:cNvSpPr>
          <p:nvPr>
            <p:ph idx="1"/>
          </p:nvPr>
        </p:nvSpPr>
        <p:spPr/>
        <p:txBody>
          <a:bodyPr>
            <a:normAutofit fontScale="70000" lnSpcReduction="20000"/>
          </a:bodyPr>
          <a:lstStyle/>
          <a:p>
            <a:r>
              <a:rPr kumimoji="1" lang="ja-JP" altLang="en-US" dirty="0"/>
              <a:t>画像分類（</a:t>
            </a:r>
            <a:r>
              <a:rPr kumimoji="1" lang="en-US" altLang="ja-JP" dirty="0"/>
              <a:t>Image Classification)</a:t>
            </a:r>
          </a:p>
          <a:p>
            <a:pPr lvl="1"/>
            <a:r>
              <a:rPr kumimoji="1" lang="ja-JP" altLang="en-US" dirty="0"/>
              <a:t>画像データとそれに対応するクラスラベルがペア</a:t>
            </a:r>
            <a:endParaRPr kumimoji="1" lang="en-US" altLang="ja-JP" dirty="0"/>
          </a:p>
          <a:p>
            <a:pPr lvl="1"/>
            <a:r>
              <a:rPr kumimoji="1" lang="ja-JP" altLang="en-US" dirty="0"/>
              <a:t>ラベルは整数値または</a:t>
            </a:r>
            <a:r>
              <a:rPr kumimoji="1" lang="en-US" altLang="ja-JP" dirty="0"/>
              <a:t>One-hot</a:t>
            </a:r>
            <a:r>
              <a:rPr kumimoji="1" lang="ja-JP" altLang="en-US" dirty="0"/>
              <a:t>エンコーディング</a:t>
            </a:r>
            <a:endParaRPr kumimoji="1" lang="en-US" altLang="ja-JP" dirty="0"/>
          </a:p>
          <a:p>
            <a:r>
              <a:rPr kumimoji="1" lang="ja-JP" altLang="en-US" dirty="0"/>
              <a:t>物体検出</a:t>
            </a:r>
            <a:r>
              <a:rPr kumimoji="1" lang="en-US" altLang="ja-JP" dirty="0"/>
              <a:t>(Object Detection)</a:t>
            </a:r>
          </a:p>
          <a:p>
            <a:pPr lvl="1"/>
            <a:r>
              <a:rPr kumimoji="1" lang="ja-JP" altLang="en-US" dirty="0"/>
              <a:t>画像とそれに対応する物体のバウンディングボックスの座標とクラスラベルがペア</a:t>
            </a:r>
            <a:endParaRPr kumimoji="1" lang="en-US" altLang="ja-JP" dirty="0"/>
          </a:p>
          <a:p>
            <a:pPr lvl="1"/>
            <a:r>
              <a:rPr kumimoji="1" lang="en-US" altLang="ja-JP" dirty="0"/>
              <a:t>XML</a:t>
            </a:r>
            <a:r>
              <a:rPr kumimoji="1" lang="ja-JP" altLang="en-US" dirty="0"/>
              <a:t>形式の</a:t>
            </a:r>
            <a:r>
              <a:rPr kumimoji="1" lang="en-US" altLang="ja-JP" dirty="0"/>
              <a:t>PASCAL VOC</a:t>
            </a:r>
            <a:r>
              <a:rPr kumimoji="1" lang="ja-JP" altLang="en-US" dirty="0"/>
              <a:t>形式や</a:t>
            </a:r>
            <a:r>
              <a:rPr kumimoji="1" lang="en-US" altLang="ja-JP" dirty="0"/>
              <a:t>COCO</a:t>
            </a:r>
            <a:r>
              <a:rPr kumimoji="1" lang="ja-JP" altLang="en-US" dirty="0"/>
              <a:t>データセット形式など</a:t>
            </a:r>
            <a:endParaRPr kumimoji="1" lang="en-US" altLang="ja-JP" dirty="0"/>
          </a:p>
          <a:p>
            <a:r>
              <a:rPr kumimoji="1" lang="ja-JP" altLang="en-US" dirty="0"/>
              <a:t>セグメンテーション（</a:t>
            </a:r>
            <a:r>
              <a:rPr kumimoji="1" lang="en-US" altLang="ja-JP" dirty="0"/>
              <a:t>Image Segmentation)</a:t>
            </a:r>
          </a:p>
          <a:p>
            <a:pPr lvl="1"/>
            <a:r>
              <a:rPr kumimoji="1" lang="ja-JP" altLang="en-US" dirty="0"/>
              <a:t>画像内の各ピクセルをクラスに割り当て</a:t>
            </a:r>
            <a:endParaRPr kumimoji="1" lang="en-US" altLang="ja-JP" dirty="0"/>
          </a:p>
          <a:p>
            <a:pPr lvl="1"/>
            <a:r>
              <a:rPr kumimoji="1" lang="ja-JP" altLang="en-US" dirty="0"/>
              <a:t>画像と対応するピクセルごとのラベルマスクがペア</a:t>
            </a:r>
            <a:endParaRPr kumimoji="1" lang="en-US" altLang="ja-JP" dirty="0"/>
          </a:p>
          <a:p>
            <a:pPr lvl="1"/>
            <a:r>
              <a:rPr kumimoji="1" lang="ja-JP" altLang="en-US" dirty="0"/>
              <a:t>ラベルマスクは通常、画像と同じサイズの行列で、各ピクセルに対応するクラスラベルが割り当て</a:t>
            </a:r>
            <a:endParaRPr kumimoji="1" lang="en-US" altLang="ja-JP" dirty="0"/>
          </a:p>
          <a:p>
            <a:r>
              <a:rPr kumimoji="1" lang="ja-JP" altLang="en-US" dirty="0"/>
              <a:t>物体追跡（</a:t>
            </a:r>
            <a:r>
              <a:rPr kumimoji="1" lang="en-US" altLang="ja-JP" dirty="0"/>
              <a:t>Object Tracking)</a:t>
            </a:r>
          </a:p>
          <a:p>
            <a:pPr lvl="1"/>
            <a:r>
              <a:rPr kumimoji="1" lang="ja-JP" altLang="en-US" dirty="0"/>
              <a:t>連続したフレーム間で物体の位置を追跡します。一般的な形式は、連続したフレームの画像と各フレームでの物体の位置や</a:t>
            </a:r>
            <a:r>
              <a:rPr kumimoji="1" lang="en-US" altLang="ja-JP" dirty="0"/>
              <a:t>ID</a:t>
            </a:r>
            <a:r>
              <a:rPr kumimoji="1" lang="ja-JP" altLang="en-US" dirty="0"/>
              <a:t>がペア</a:t>
            </a:r>
            <a:endParaRPr kumimoji="1" lang="en-US" altLang="ja-JP" dirty="0"/>
          </a:p>
          <a:p>
            <a:r>
              <a:rPr lang="ja-JP" altLang="en-US" dirty="0"/>
              <a:t>顔認識（</a:t>
            </a:r>
            <a:r>
              <a:rPr lang="en-US" altLang="ja-JP" dirty="0"/>
              <a:t>Face Recognition)</a:t>
            </a:r>
          </a:p>
          <a:p>
            <a:pPr lvl="1"/>
            <a:r>
              <a:rPr kumimoji="1" lang="ja-JP" altLang="en-US" dirty="0"/>
              <a:t>顔の特徴や顔の位置、顔に関連する情報などがデータとして与えられます。一般的な形式は、画像と顔の位置や顔の特徴量がペア</a:t>
            </a:r>
            <a:endParaRPr kumimoji="1" lang="en-US" altLang="ja-JP" dirty="0"/>
          </a:p>
          <a:p>
            <a:endParaRPr kumimoji="1" lang="ja-JP" altLang="en-US" dirty="0"/>
          </a:p>
        </p:txBody>
      </p:sp>
    </p:spTree>
    <p:extLst>
      <p:ext uri="{BB962C8B-B14F-4D97-AF65-F5344CB8AC3E}">
        <p14:creationId xmlns:p14="http://schemas.microsoft.com/office/powerpoint/2010/main" val="3380813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7EA5FE0-DF5D-AFB3-7392-78AD5DB8E6E1}"/>
              </a:ext>
            </a:extLst>
          </p:cNvPr>
          <p:cNvSpPr>
            <a:spLocks noGrp="1"/>
          </p:cNvSpPr>
          <p:nvPr>
            <p:ph type="title"/>
          </p:nvPr>
        </p:nvSpPr>
        <p:spPr/>
        <p:txBody>
          <a:bodyPr/>
          <a:lstStyle/>
          <a:p>
            <a:endParaRPr kumimoji="1" lang="ja-JP" altLang="en-US"/>
          </a:p>
        </p:txBody>
      </p:sp>
      <p:pic>
        <p:nvPicPr>
          <p:cNvPr id="15" name="コンテンツ プレースホルダー 14">
            <a:extLst>
              <a:ext uri="{FF2B5EF4-FFF2-40B4-BE49-F238E27FC236}">
                <a16:creationId xmlns:a16="http://schemas.microsoft.com/office/drawing/2014/main" id="{CFA82914-E854-A8F4-422F-C4AC3E6EBC5C}"/>
              </a:ext>
            </a:extLst>
          </p:cNvPr>
          <p:cNvPicPr>
            <a:picLocks noGrp="1" noChangeAspect="1"/>
          </p:cNvPicPr>
          <p:nvPr>
            <p:ph idx="1"/>
          </p:nvPr>
        </p:nvPicPr>
        <p:blipFill>
          <a:blip r:embed="rId2"/>
          <a:stretch>
            <a:fillRect/>
          </a:stretch>
        </p:blipFill>
        <p:spPr>
          <a:xfrm>
            <a:off x="437122" y="585000"/>
            <a:ext cx="4448387" cy="5917526"/>
          </a:xfrm>
        </p:spPr>
      </p:pic>
    </p:spTree>
    <p:extLst>
      <p:ext uri="{BB962C8B-B14F-4D97-AF65-F5344CB8AC3E}">
        <p14:creationId xmlns:p14="http://schemas.microsoft.com/office/powerpoint/2010/main" val="38089076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16A50D-D3D5-953C-2E62-CDFD0F94B318}"/>
              </a:ext>
            </a:extLst>
          </p:cNvPr>
          <p:cNvSpPr>
            <a:spLocks noGrp="1"/>
          </p:cNvSpPr>
          <p:nvPr>
            <p:ph type="title"/>
          </p:nvPr>
        </p:nvSpPr>
        <p:spPr/>
        <p:txBody>
          <a:bodyPr/>
          <a:lstStyle/>
          <a:p>
            <a:r>
              <a:rPr kumimoji="1" lang="ja-JP" altLang="en-US" dirty="0"/>
              <a:t>前職の状況</a:t>
            </a:r>
          </a:p>
        </p:txBody>
      </p:sp>
      <p:pic>
        <p:nvPicPr>
          <p:cNvPr id="1026" name="Picture 2" descr="人工知能・AIのイラスト">
            <a:extLst>
              <a:ext uri="{FF2B5EF4-FFF2-40B4-BE49-F238E27FC236}">
                <a16:creationId xmlns:a16="http://schemas.microsoft.com/office/drawing/2014/main" id="{25BD2728-CFA9-0C5D-A8EB-867DCA94FE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355" y="3213440"/>
            <a:ext cx="1905001" cy="166211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違法ダウンロードのイラスト">
            <a:extLst>
              <a:ext uri="{FF2B5EF4-FFF2-40B4-BE49-F238E27FC236}">
                <a16:creationId xmlns:a16="http://schemas.microsoft.com/office/drawing/2014/main" id="{D23D6233-7FF6-EFA3-3473-63C2B339C1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03866" y="3161053"/>
            <a:ext cx="1714500" cy="1714500"/>
          </a:xfrm>
          <a:prstGeom prst="rect">
            <a:avLst/>
          </a:prstGeom>
          <a:noFill/>
          <a:extLst>
            <a:ext uri="{909E8E84-426E-40DD-AFC4-6F175D3DCCD1}">
              <a14:hiddenFill xmlns:a14="http://schemas.microsoft.com/office/drawing/2010/main">
                <a:solidFill>
                  <a:srgbClr val="FFFFFF"/>
                </a:solidFill>
              </a14:hiddenFill>
            </a:ext>
          </a:extLst>
        </p:spPr>
      </p:pic>
      <p:sp>
        <p:nvSpPr>
          <p:cNvPr id="4" name="テキスト ボックス 3">
            <a:extLst>
              <a:ext uri="{FF2B5EF4-FFF2-40B4-BE49-F238E27FC236}">
                <a16:creationId xmlns:a16="http://schemas.microsoft.com/office/drawing/2014/main" id="{4A9E3E40-59CF-4388-6D35-E0C5628739F7}"/>
              </a:ext>
            </a:extLst>
          </p:cNvPr>
          <p:cNvSpPr txBox="1"/>
          <p:nvPr/>
        </p:nvSpPr>
        <p:spPr>
          <a:xfrm>
            <a:off x="174363" y="1690689"/>
            <a:ext cx="3424335" cy="923330"/>
          </a:xfrm>
          <a:prstGeom prst="rect">
            <a:avLst/>
          </a:prstGeom>
          <a:noFill/>
        </p:spPr>
        <p:txBody>
          <a:bodyPr wrap="square" rtlCol="0">
            <a:spAutoFit/>
          </a:bodyPr>
          <a:lstStyle/>
          <a:p>
            <a:r>
              <a:rPr kumimoji="1" lang="en-US" altLang="ja-JP" dirty="0"/>
              <a:t>Task A</a:t>
            </a:r>
            <a:r>
              <a:rPr kumimoji="1" lang="ja-JP" altLang="en-US" dirty="0"/>
              <a:t>　</a:t>
            </a:r>
            <a:r>
              <a:rPr kumimoji="1" lang="en-US" altLang="ja-JP" dirty="0"/>
              <a:t>5000</a:t>
            </a:r>
            <a:r>
              <a:rPr kumimoji="1" lang="ja-JP" altLang="en-US" dirty="0"/>
              <a:t>枚必要</a:t>
            </a:r>
            <a:endParaRPr kumimoji="1" lang="en-US" altLang="ja-JP" dirty="0"/>
          </a:p>
          <a:p>
            <a:r>
              <a:rPr lang="en-US" altLang="ja-JP" dirty="0"/>
              <a:t>Task B</a:t>
            </a:r>
            <a:r>
              <a:rPr lang="ja-JP" altLang="en-US" dirty="0"/>
              <a:t>　</a:t>
            </a:r>
            <a:r>
              <a:rPr lang="en-US" altLang="ja-JP" dirty="0"/>
              <a:t>2000</a:t>
            </a:r>
            <a:r>
              <a:rPr lang="ja-JP" altLang="en-US" dirty="0"/>
              <a:t>枚必要</a:t>
            </a:r>
            <a:endParaRPr lang="en-US" altLang="ja-JP" dirty="0"/>
          </a:p>
          <a:p>
            <a:r>
              <a:rPr kumimoji="1" lang="en-US" altLang="ja-JP" dirty="0"/>
              <a:t>Task C </a:t>
            </a:r>
            <a:r>
              <a:rPr kumimoji="1" lang="ja-JP" altLang="en-US" dirty="0"/>
              <a:t>　</a:t>
            </a:r>
            <a:r>
              <a:rPr kumimoji="1" lang="en-US" altLang="ja-JP" dirty="0"/>
              <a:t>100000</a:t>
            </a:r>
            <a:r>
              <a:rPr kumimoji="1" lang="ja-JP" altLang="en-US" dirty="0"/>
              <a:t>枚必要</a:t>
            </a:r>
            <a:r>
              <a:rPr kumimoji="1" lang="en-US" altLang="ja-JP" dirty="0"/>
              <a:t> </a:t>
            </a:r>
            <a:endParaRPr kumimoji="1" lang="ja-JP" altLang="en-US" dirty="0"/>
          </a:p>
        </p:txBody>
      </p:sp>
      <p:sp>
        <p:nvSpPr>
          <p:cNvPr id="5" name="テキスト ボックス 4">
            <a:extLst>
              <a:ext uri="{FF2B5EF4-FFF2-40B4-BE49-F238E27FC236}">
                <a16:creationId xmlns:a16="http://schemas.microsoft.com/office/drawing/2014/main" id="{E0B0D139-73FD-E73D-A514-044EFBA909A9}"/>
              </a:ext>
            </a:extLst>
          </p:cNvPr>
          <p:cNvSpPr txBox="1"/>
          <p:nvPr/>
        </p:nvSpPr>
        <p:spPr>
          <a:xfrm>
            <a:off x="3319363" y="1639369"/>
            <a:ext cx="3947631" cy="1200329"/>
          </a:xfrm>
          <a:prstGeom prst="rect">
            <a:avLst/>
          </a:prstGeom>
          <a:noFill/>
        </p:spPr>
        <p:txBody>
          <a:bodyPr wrap="square" rtlCol="0">
            <a:spAutoFit/>
          </a:bodyPr>
          <a:lstStyle/>
          <a:p>
            <a:r>
              <a:rPr kumimoji="1" lang="ja-JP" altLang="en-US" dirty="0"/>
              <a:t>データ収集</a:t>
            </a:r>
            <a:endParaRPr kumimoji="1" lang="en-US" altLang="ja-JP" dirty="0"/>
          </a:p>
          <a:p>
            <a:r>
              <a:rPr lang="ja-JP" altLang="en-US" dirty="0"/>
              <a:t>・社内撮影</a:t>
            </a:r>
            <a:endParaRPr lang="en-US" altLang="ja-JP" dirty="0"/>
          </a:p>
          <a:p>
            <a:r>
              <a:rPr kumimoji="1" lang="ja-JP" altLang="en-US" dirty="0"/>
              <a:t>・大手販売会社から購入</a:t>
            </a:r>
            <a:endParaRPr kumimoji="1" lang="en-US" altLang="ja-JP" dirty="0"/>
          </a:p>
          <a:p>
            <a:r>
              <a:rPr lang="ja-JP" altLang="en-US" dirty="0"/>
              <a:t>・</a:t>
            </a:r>
            <a:r>
              <a:rPr lang="en-US" altLang="ja-JP" dirty="0"/>
              <a:t>CC4.0</a:t>
            </a:r>
            <a:r>
              <a:rPr lang="ja-JP" altLang="en-US" dirty="0"/>
              <a:t>の画像をダウンロード</a:t>
            </a:r>
            <a:endParaRPr lang="en-US" altLang="ja-JP" dirty="0"/>
          </a:p>
        </p:txBody>
      </p:sp>
      <p:sp>
        <p:nvSpPr>
          <p:cNvPr id="6" name="テキスト ボックス 5">
            <a:extLst>
              <a:ext uri="{FF2B5EF4-FFF2-40B4-BE49-F238E27FC236}">
                <a16:creationId xmlns:a16="http://schemas.microsoft.com/office/drawing/2014/main" id="{494200B1-FEBF-89B3-532A-027ACAA67C78}"/>
              </a:ext>
            </a:extLst>
          </p:cNvPr>
          <p:cNvSpPr txBox="1"/>
          <p:nvPr/>
        </p:nvSpPr>
        <p:spPr>
          <a:xfrm>
            <a:off x="9188319" y="1617503"/>
            <a:ext cx="3947631" cy="923330"/>
          </a:xfrm>
          <a:prstGeom prst="rect">
            <a:avLst/>
          </a:prstGeom>
          <a:noFill/>
        </p:spPr>
        <p:txBody>
          <a:bodyPr wrap="square" rtlCol="0">
            <a:spAutoFit/>
          </a:bodyPr>
          <a:lstStyle/>
          <a:p>
            <a:r>
              <a:rPr kumimoji="1" lang="ja-JP" altLang="en-US" dirty="0"/>
              <a:t>データ入力</a:t>
            </a:r>
            <a:endParaRPr kumimoji="1" lang="en-US" altLang="ja-JP" dirty="0"/>
          </a:p>
          <a:p>
            <a:r>
              <a:rPr lang="ja-JP" altLang="en-US" dirty="0"/>
              <a:t>・外注</a:t>
            </a:r>
            <a:endParaRPr lang="en-US" altLang="ja-JP" dirty="0"/>
          </a:p>
          <a:p>
            <a:r>
              <a:rPr lang="ja-JP" altLang="en-US" dirty="0"/>
              <a:t>・自部門のデータ入力部隊</a:t>
            </a:r>
            <a:endParaRPr lang="en-US" altLang="ja-JP" dirty="0"/>
          </a:p>
        </p:txBody>
      </p:sp>
      <p:sp>
        <p:nvSpPr>
          <p:cNvPr id="7" name="テキスト ボックス 6">
            <a:extLst>
              <a:ext uri="{FF2B5EF4-FFF2-40B4-BE49-F238E27FC236}">
                <a16:creationId xmlns:a16="http://schemas.microsoft.com/office/drawing/2014/main" id="{96F8A77F-883B-FE94-D050-27814102F750}"/>
              </a:ext>
            </a:extLst>
          </p:cNvPr>
          <p:cNvSpPr txBox="1"/>
          <p:nvPr/>
        </p:nvSpPr>
        <p:spPr>
          <a:xfrm>
            <a:off x="279531" y="5523182"/>
            <a:ext cx="3424335" cy="369332"/>
          </a:xfrm>
          <a:prstGeom prst="rect">
            <a:avLst/>
          </a:prstGeom>
          <a:noFill/>
        </p:spPr>
        <p:txBody>
          <a:bodyPr wrap="square" rtlCol="0">
            <a:spAutoFit/>
          </a:bodyPr>
          <a:lstStyle/>
          <a:p>
            <a:r>
              <a:rPr kumimoji="1" lang="ja-JP" altLang="en-US" dirty="0"/>
              <a:t>数十枚？</a:t>
            </a:r>
          </a:p>
        </p:txBody>
      </p:sp>
      <p:sp>
        <p:nvSpPr>
          <p:cNvPr id="8" name="テキスト ボックス 7">
            <a:extLst>
              <a:ext uri="{FF2B5EF4-FFF2-40B4-BE49-F238E27FC236}">
                <a16:creationId xmlns:a16="http://schemas.microsoft.com/office/drawing/2014/main" id="{9D46F4EF-BEF4-A602-092C-A5D48A6E87DB}"/>
              </a:ext>
            </a:extLst>
          </p:cNvPr>
          <p:cNvSpPr txBox="1"/>
          <p:nvPr/>
        </p:nvSpPr>
        <p:spPr>
          <a:xfrm>
            <a:off x="3507143" y="5523182"/>
            <a:ext cx="3424335" cy="369332"/>
          </a:xfrm>
          <a:prstGeom prst="rect">
            <a:avLst/>
          </a:prstGeom>
          <a:noFill/>
        </p:spPr>
        <p:txBody>
          <a:bodyPr wrap="square" rtlCol="0">
            <a:spAutoFit/>
          </a:bodyPr>
          <a:lstStyle/>
          <a:p>
            <a:r>
              <a:rPr kumimoji="1" lang="ja-JP" altLang="en-US" dirty="0"/>
              <a:t>数十枚？</a:t>
            </a:r>
          </a:p>
        </p:txBody>
      </p:sp>
      <p:pic>
        <p:nvPicPr>
          <p:cNvPr id="1030" name="Picture 6" descr="いろいろなインカムをつけてパソコンを使う人のイラスト">
            <a:extLst>
              <a:ext uri="{FF2B5EF4-FFF2-40B4-BE49-F238E27FC236}">
                <a16:creationId xmlns:a16="http://schemas.microsoft.com/office/drawing/2014/main" id="{A75363FB-F828-6093-C585-020EA7AFD3D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43406" y="3094703"/>
            <a:ext cx="1714500" cy="1714500"/>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直線矢印コネクタ 9">
            <a:extLst>
              <a:ext uri="{FF2B5EF4-FFF2-40B4-BE49-F238E27FC236}">
                <a16:creationId xmlns:a16="http://schemas.microsoft.com/office/drawing/2014/main" id="{32AAF29E-259C-7E2B-10FE-08F61C291E9C}"/>
              </a:ext>
            </a:extLst>
          </p:cNvPr>
          <p:cNvCxnSpPr/>
          <p:nvPr/>
        </p:nvCxnSpPr>
        <p:spPr>
          <a:xfrm>
            <a:off x="1212203" y="2614019"/>
            <a:ext cx="0" cy="3811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ABD02B1C-DF06-AEDA-9287-5CF6047A65AD}"/>
              </a:ext>
            </a:extLst>
          </p:cNvPr>
          <p:cNvSpPr txBox="1"/>
          <p:nvPr/>
        </p:nvSpPr>
        <p:spPr>
          <a:xfrm>
            <a:off x="6931478" y="1617503"/>
            <a:ext cx="3947631" cy="923330"/>
          </a:xfrm>
          <a:prstGeom prst="rect">
            <a:avLst/>
          </a:prstGeom>
          <a:noFill/>
        </p:spPr>
        <p:txBody>
          <a:bodyPr wrap="square" rtlCol="0">
            <a:spAutoFit/>
          </a:bodyPr>
          <a:lstStyle/>
          <a:p>
            <a:r>
              <a:rPr kumimoji="1" lang="ja-JP" altLang="en-US" dirty="0"/>
              <a:t>正解データ定義</a:t>
            </a:r>
            <a:endParaRPr kumimoji="1" lang="en-US" altLang="ja-JP" dirty="0"/>
          </a:p>
          <a:p>
            <a:r>
              <a:rPr lang="ja-JP" altLang="en-US" dirty="0"/>
              <a:t>・定義書</a:t>
            </a:r>
            <a:endParaRPr lang="en-US" altLang="ja-JP" dirty="0"/>
          </a:p>
          <a:p>
            <a:r>
              <a:rPr lang="ja-JP" altLang="en-US" dirty="0"/>
              <a:t>・作業指示</a:t>
            </a:r>
            <a:endParaRPr lang="en-US" altLang="ja-JP" dirty="0"/>
          </a:p>
        </p:txBody>
      </p:sp>
      <p:pic>
        <p:nvPicPr>
          <p:cNvPr id="1034" name="Picture 10" descr="いろいろな色の車のキャラクターのイラスト">
            <a:extLst>
              <a:ext uri="{FF2B5EF4-FFF2-40B4-BE49-F238E27FC236}">
                <a16:creationId xmlns:a16="http://schemas.microsoft.com/office/drawing/2014/main" id="{0554C3CA-F299-9BF3-C781-EE43842ABA2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31478" y="3094703"/>
            <a:ext cx="17145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42684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54CD5C0-F7EF-665E-6751-1233419101ED}"/>
              </a:ext>
            </a:extLst>
          </p:cNvPr>
          <p:cNvSpPr>
            <a:spLocks noGrp="1"/>
          </p:cNvSpPr>
          <p:nvPr>
            <p:ph type="title"/>
          </p:nvPr>
        </p:nvSpPr>
        <p:spPr/>
        <p:txBody>
          <a:bodyPr>
            <a:normAutofit/>
          </a:bodyPr>
          <a:lstStyle/>
          <a:p>
            <a:r>
              <a:rPr lang="ja-JP" altLang="en-US" b="1" i="0" dirty="0">
                <a:solidFill>
                  <a:srgbClr val="1400C8"/>
                </a:solidFill>
                <a:effectLst/>
                <a:highlight>
                  <a:srgbClr val="FFFFFF"/>
                </a:highlight>
                <a:latin typeface="Inter"/>
              </a:rPr>
              <a:t>機械学習で使われるデータセットと使われ方</a:t>
            </a:r>
            <a:endParaRPr kumimoji="1" lang="ja-JP" altLang="en-US" dirty="0"/>
          </a:p>
        </p:txBody>
      </p:sp>
      <p:sp>
        <p:nvSpPr>
          <p:cNvPr id="3" name="コンテンツ プレースホルダー 2">
            <a:extLst>
              <a:ext uri="{FF2B5EF4-FFF2-40B4-BE49-F238E27FC236}">
                <a16:creationId xmlns:a16="http://schemas.microsoft.com/office/drawing/2014/main" id="{478A4767-CE4F-BA44-E082-7FA28E667707}"/>
              </a:ext>
            </a:extLst>
          </p:cNvPr>
          <p:cNvSpPr>
            <a:spLocks noGrp="1"/>
          </p:cNvSpPr>
          <p:nvPr>
            <p:ph idx="1"/>
          </p:nvPr>
        </p:nvSpPr>
        <p:spPr/>
        <p:txBody>
          <a:bodyPr>
            <a:normAutofit fontScale="77500" lnSpcReduction="20000"/>
          </a:bodyPr>
          <a:lstStyle/>
          <a:p>
            <a:pPr algn="l" fontAlgn="base"/>
            <a:r>
              <a:rPr lang="ja-JP" altLang="en-US" b="1" i="0" dirty="0">
                <a:solidFill>
                  <a:srgbClr val="000000"/>
                </a:solidFill>
                <a:effectLst/>
                <a:highlight>
                  <a:srgbClr val="FFFFFF"/>
                </a:highlight>
                <a:latin typeface="Inter"/>
              </a:rPr>
              <a:t>トレーニングセット</a:t>
            </a:r>
          </a:p>
          <a:p>
            <a:pPr lvl="1" fontAlgn="base"/>
            <a:r>
              <a:rPr lang="ja-JP" altLang="en-US" b="0" i="0" dirty="0">
                <a:solidFill>
                  <a:srgbClr val="262626"/>
                </a:solidFill>
                <a:effectLst/>
                <a:highlight>
                  <a:srgbClr val="FFFFFF"/>
                </a:highlight>
                <a:latin typeface="Inter"/>
              </a:rPr>
              <a:t>トレーニングセットは、機械学習モデルを構築するために用いられる学習用のデータセットです。最初に使用され且つ、最も規模が大きいという特徴があります。訓練用データ、学習用データとも言われます。</a:t>
            </a:r>
          </a:p>
          <a:p>
            <a:pPr algn="l" fontAlgn="base"/>
            <a:r>
              <a:rPr lang="ja-JP" altLang="en-US" b="1" i="0" dirty="0">
                <a:solidFill>
                  <a:srgbClr val="000000"/>
                </a:solidFill>
                <a:effectLst/>
                <a:highlight>
                  <a:srgbClr val="FFFFFF"/>
                </a:highlight>
                <a:latin typeface="Inter"/>
              </a:rPr>
              <a:t>バリデーションセット</a:t>
            </a:r>
          </a:p>
          <a:p>
            <a:pPr lvl="1" fontAlgn="base"/>
            <a:r>
              <a:rPr lang="ja-JP" altLang="en-US" b="0" i="0" dirty="0">
                <a:solidFill>
                  <a:srgbClr val="262626"/>
                </a:solidFill>
                <a:effectLst/>
                <a:highlight>
                  <a:srgbClr val="FFFFFF"/>
                </a:highlight>
                <a:latin typeface="Inter"/>
              </a:rPr>
              <a:t>バリデーションセットは、トレーニングセットで訓練したあと、「ハイパーパラメーター」をチューニングするために利用します。ハイパーパラメーターとは、機械学習アルゴリズムの挙動を制御するパラメーター （変数）のことです。ハイパーパラメーターの設定によって、モデルの性能が大きく変わるため、適切に調整することが重要になります。</a:t>
            </a:r>
          </a:p>
          <a:p>
            <a:pPr lvl="1" fontAlgn="base"/>
            <a:r>
              <a:rPr lang="ja-JP" altLang="en-US" b="0" i="0" dirty="0">
                <a:solidFill>
                  <a:srgbClr val="262626"/>
                </a:solidFill>
                <a:effectLst/>
                <a:highlight>
                  <a:srgbClr val="FFFFFF"/>
                </a:highlight>
                <a:latin typeface="Inter"/>
              </a:rPr>
              <a:t>トレーニングセットによってハイパーパラメーターを訓練したあと、バリデーションセットを利用し、その上でパフォーマンスが優れているものを選択し、採用します。</a:t>
            </a:r>
          </a:p>
          <a:p>
            <a:pPr algn="l" fontAlgn="base"/>
            <a:r>
              <a:rPr lang="ja-JP" altLang="en-US" b="1" i="0" dirty="0">
                <a:solidFill>
                  <a:srgbClr val="000000"/>
                </a:solidFill>
                <a:effectLst/>
                <a:highlight>
                  <a:srgbClr val="FFFFFF"/>
                </a:highlight>
                <a:latin typeface="Inter"/>
              </a:rPr>
              <a:t>テストセット</a:t>
            </a:r>
          </a:p>
          <a:p>
            <a:pPr lvl="1" fontAlgn="base"/>
            <a:r>
              <a:rPr lang="ja-JP" altLang="en-US" b="0" i="0" dirty="0">
                <a:solidFill>
                  <a:srgbClr val="262626"/>
                </a:solidFill>
                <a:effectLst/>
                <a:highlight>
                  <a:srgbClr val="FFFFFF"/>
                </a:highlight>
                <a:latin typeface="Inter"/>
              </a:rPr>
              <a:t>テストセットとは、構築した機械学習モデルの精度を確認するためのデータセットで、最終段階にのみ使われるのが一般的です。正確なテストを行うために、トレーニングセットで使用していないデータを用いましょう。評価用データ、検証用データとも呼ばれます。</a:t>
            </a:r>
          </a:p>
          <a:p>
            <a:endParaRPr kumimoji="1" lang="ja-JP" altLang="en-US" dirty="0"/>
          </a:p>
        </p:txBody>
      </p:sp>
    </p:spTree>
    <p:extLst>
      <p:ext uri="{BB962C8B-B14F-4D97-AF65-F5344CB8AC3E}">
        <p14:creationId xmlns:p14="http://schemas.microsoft.com/office/powerpoint/2010/main" val="34519876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C62D06-1FD7-DB99-7DB9-EA3AA0B3F5C0}"/>
              </a:ext>
            </a:extLst>
          </p:cNvPr>
          <p:cNvSpPr>
            <a:spLocks noGrp="1"/>
          </p:cNvSpPr>
          <p:nvPr>
            <p:ph type="title"/>
          </p:nvPr>
        </p:nvSpPr>
        <p:spPr/>
        <p:txBody>
          <a:bodyPr/>
          <a:lstStyle/>
          <a:p>
            <a:r>
              <a:rPr kumimoji="1" lang="ja-JP" altLang="en-US" dirty="0"/>
              <a:t>データセットの入手方法</a:t>
            </a:r>
          </a:p>
        </p:txBody>
      </p:sp>
      <p:sp>
        <p:nvSpPr>
          <p:cNvPr id="3" name="コンテンツ プレースホルダー 2">
            <a:extLst>
              <a:ext uri="{FF2B5EF4-FFF2-40B4-BE49-F238E27FC236}">
                <a16:creationId xmlns:a16="http://schemas.microsoft.com/office/drawing/2014/main" id="{E973789A-432A-E532-187C-2F595F854C3B}"/>
              </a:ext>
            </a:extLst>
          </p:cNvPr>
          <p:cNvSpPr>
            <a:spLocks noGrp="1"/>
          </p:cNvSpPr>
          <p:nvPr>
            <p:ph idx="1"/>
          </p:nvPr>
        </p:nvSpPr>
        <p:spPr/>
        <p:txBody>
          <a:bodyPr>
            <a:normAutofit fontScale="55000" lnSpcReduction="20000"/>
          </a:bodyPr>
          <a:lstStyle/>
          <a:p>
            <a:pPr algn="l" fontAlgn="base"/>
            <a:r>
              <a:rPr lang="ja-JP" altLang="en-US" b="1" i="0" dirty="0">
                <a:solidFill>
                  <a:srgbClr val="000000"/>
                </a:solidFill>
                <a:effectLst/>
                <a:highlight>
                  <a:srgbClr val="FFFFFF"/>
                </a:highlight>
                <a:latin typeface="Inter"/>
              </a:rPr>
              <a:t>独自で集める方法</a:t>
            </a:r>
          </a:p>
          <a:p>
            <a:pPr lvl="1" fontAlgn="base"/>
            <a:r>
              <a:rPr lang="ja-JP" altLang="en-US" b="0" i="0" dirty="0">
                <a:solidFill>
                  <a:srgbClr val="262626"/>
                </a:solidFill>
                <a:effectLst/>
                <a:highlight>
                  <a:srgbClr val="FFFFFF"/>
                </a:highlight>
                <a:latin typeface="Inter"/>
              </a:rPr>
              <a:t>データセットは、自身でアンケート調査を活用するなど独自でデータを収集することが可能です。その場合、工数はかかりますが、費用を抑えられるメリットがあります。</a:t>
            </a:r>
          </a:p>
          <a:p>
            <a:pPr lvl="1" fontAlgn="base"/>
            <a:r>
              <a:rPr lang="ja-JP" altLang="en-US" b="0" i="0" dirty="0">
                <a:solidFill>
                  <a:srgbClr val="262626"/>
                </a:solidFill>
                <a:effectLst/>
                <a:highlight>
                  <a:srgbClr val="FFFFFF"/>
                </a:highlight>
                <a:latin typeface="Inter"/>
              </a:rPr>
              <a:t>独自でデータを集めた際には、扱いやすいようデータを整理することが大切です。具体的には、以下のような点に注意して収集したデータをまとめるとよいでしょう。</a:t>
            </a:r>
          </a:p>
          <a:p>
            <a:pPr lvl="1" fontAlgn="base"/>
            <a:r>
              <a:rPr lang="en-US" altLang="ja-JP" b="0" i="0" dirty="0">
                <a:solidFill>
                  <a:srgbClr val="262626"/>
                </a:solidFill>
                <a:effectLst/>
                <a:highlight>
                  <a:srgbClr val="FFFFFF"/>
                </a:highlight>
                <a:latin typeface="Inter"/>
              </a:rPr>
              <a:t>Excel</a:t>
            </a:r>
            <a:r>
              <a:rPr lang="ja-JP" altLang="en-US" b="0" i="0" dirty="0">
                <a:solidFill>
                  <a:srgbClr val="262626"/>
                </a:solidFill>
                <a:effectLst/>
                <a:highlight>
                  <a:srgbClr val="FFFFFF"/>
                </a:highlight>
                <a:latin typeface="Inter"/>
              </a:rPr>
              <a:t>は、確認や修正がしやすい</a:t>
            </a:r>
            <a:r>
              <a:rPr lang="en-US" altLang="ja-JP" b="0" i="0" dirty="0">
                <a:solidFill>
                  <a:srgbClr val="262626"/>
                </a:solidFill>
                <a:effectLst/>
                <a:highlight>
                  <a:srgbClr val="FFFFFF"/>
                </a:highlight>
                <a:latin typeface="Inter"/>
              </a:rPr>
              <a:t>CSV</a:t>
            </a:r>
            <a:r>
              <a:rPr lang="ja-JP" altLang="en-US" b="0" i="0" dirty="0">
                <a:solidFill>
                  <a:srgbClr val="262626"/>
                </a:solidFill>
                <a:effectLst/>
                <a:highlight>
                  <a:srgbClr val="FFFFFF"/>
                </a:highlight>
                <a:latin typeface="Inter"/>
              </a:rPr>
              <a:t>ファイル形式で作成する</a:t>
            </a:r>
          </a:p>
          <a:p>
            <a:pPr lvl="1" fontAlgn="base"/>
            <a:r>
              <a:rPr lang="ja-JP" altLang="en-US" b="0" i="0" dirty="0">
                <a:solidFill>
                  <a:srgbClr val="262626"/>
                </a:solidFill>
                <a:effectLst/>
                <a:highlight>
                  <a:srgbClr val="FFFFFF"/>
                </a:highlight>
                <a:latin typeface="Inter"/>
              </a:rPr>
              <a:t>データを入力する際は、サンプルを縦、特徴量を横に記載するなどシンプルに整理する</a:t>
            </a:r>
          </a:p>
          <a:p>
            <a:pPr lvl="1" fontAlgn="base"/>
            <a:r>
              <a:rPr lang="ja-JP" altLang="en-US" b="0" i="0" dirty="0">
                <a:solidFill>
                  <a:srgbClr val="262626"/>
                </a:solidFill>
                <a:effectLst/>
                <a:highlight>
                  <a:srgbClr val="FFFFFF"/>
                </a:highlight>
                <a:latin typeface="Inter"/>
              </a:rPr>
              <a:t>データの読み込みができるよう、セル結合は使わない</a:t>
            </a:r>
          </a:p>
          <a:p>
            <a:pPr algn="l" fontAlgn="base"/>
            <a:r>
              <a:rPr lang="ja-JP" altLang="en-US" b="1" i="0" dirty="0">
                <a:solidFill>
                  <a:srgbClr val="000000"/>
                </a:solidFill>
                <a:effectLst/>
                <a:highlight>
                  <a:srgbClr val="FFFFFF"/>
                </a:highlight>
                <a:latin typeface="Inter"/>
              </a:rPr>
              <a:t>外注して集める方法</a:t>
            </a:r>
          </a:p>
          <a:p>
            <a:pPr lvl="1" fontAlgn="base"/>
            <a:r>
              <a:rPr lang="ja-JP" altLang="en-US" b="0" i="0" dirty="0">
                <a:solidFill>
                  <a:srgbClr val="262626"/>
                </a:solidFill>
                <a:effectLst/>
                <a:highlight>
                  <a:srgbClr val="FFFFFF"/>
                </a:highlight>
                <a:latin typeface="Inter"/>
              </a:rPr>
              <a:t>自分で集めることが難しい場合は、外部に依頼してデータを収集することもできます。例えば、クラウドソーシングを活用する方法や、信ぴょう性の高いデータを提供してくれる専門会社もあるので、検討してみるとよいでしょう。データ収集を外注すれば、独自で集める場合に比べて社内工数を大幅に削減できます。</a:t>
            </a:r>
          </a:p>
          <a:p>
            <a:pPr lvl="1" fontAlgn="base"/>
            <a:r>
              <a:rPr lang="ja-JP" altLang="en-US" b="0" i="0" dirty="0">
                <a:solidFill>
                  <a:srgbClr val="262626"/>
                </a:solidFill>
                <a:effectLst/>
                <a:highlight>
                  <a:srgbClr val="FFFFFF"/>
                </a:highlight>
                <a:latin typeface="Inter"/>
              </a:rPr>
              <a:t>一方で、その分費用がかかることを理解しておきましょう。また、外注であっても、学習データとして使用する際には、データの中身が適切か十分確認することが大切です。</a:t>
            </a:r>
          </a:p>
          <a:p>
            <a:pPr algn="l" fontAlgn="base"/>
            <a:r>
              <a:rPr lang="ja-JP" altLang="en-US" b="1" i="0" dirty="0">
                <a:solidFill>
                  <a:srgbClr val="000000"/>
                </a:solidFill>
                <a:effectLst/>
                <a:highlight>
                  <a:srgbClr val="FFFFFF"/>
                </a:highlight>
                <a:latin typeface="Inter"/>
              </a:rPr>
              <a:t>オープンデータセットを利用する方法</a:t>
            </a:r>
          </a:p>
          <a:p>
            <a:pPr lvl="1" fontAlgn="base"/>
            <a:r>
              <a:rPr lang="ja-JP" altLang="en-US" b="0" i="0" dirty="0">
                <a:solidFill>
                  <a:srgbClr val="262626"/>
                </a:solidFill>
                <a:effectLst/>
                <a:highlight>
                  <a:srgbClr val="FFFFFF"/>
                </a:highlight>
                <a:latin typeface="Inter"/>
              </a:rPr>
              <a:t>インターネット上で公開されている「オープンデータ」の活用も方法の一つです。政府や研究機関などが公開しています。動画データや画像データ、テキストデータなど、</a:t>
            </a:r>
            <a:r>
              <a:rPr lang="en-US" altLang="ja-JP" b="0" i="0" dirty="0">
                <a:solidFill>
                  <a:srgbClr val="262626"/>
                </a:solidFill>
                <a:effectLst/>
                <a:highlight>
                  <a:srgbClr val="FFFFFF"/>
                </a:highlight>
                <a:latin typeface="Inter"/>
              </a:rPr>
              <a:t>Web</a:t>
            </a:r>
            <a:r>
              <a:rPr lang="ja-JP" altLang="en-US" b="0" i="0" dirty="0">
                <a:solidFill>
                  <a:srgbClr val="262626"/>
                </a:solidFill>
                <a:effectLst/>
                <a:highlight>
                  <a:srgbClr val="FFFFFF"/>
                </a:highlight>
                <a:latin typeface="Inter"/>
              </a:rPr>
              <a:t>上にはさまざまな種類のデータが公開されています。</a:t>
            </a:r>
          </a:p>
          <a:p>
            <a:pPr lvl="1" fontAlgn="base"/>
            <a:r>
              <a:rPr lang="ja-JP" altLang="en-US" b="0" i="0" dirty="0">
                <a:solidFill>
                  <a:srgbClr val="262626"/>
                </a:solidFill>
                <a:effectLst/>
                <a:highlight>
                  <a:srgbClr val="FFFFFF"/>
                </a:highlight>
                <a:latin typeface="Inter"/>
              </a:rPr>
              <a:t>オープンデータは整ったデータを得られることも多く、これらを活用すれば社内工数を削減できるでしょう。ただし、データの使用に費用がかかったり、商用利用ができなかったりするケースもあります。事前に、利用可否の確認を忘れないようにしましょう。</a:t>
            </a:r>
          </a:p>
          <a:p>
            <a:pPr lvl="1" fontAlgn="base"/>
            <a:r>
              <a:rPr lang="ja-JP" altLang="en-US" b="0" i="0" dirty="0">
                <a:solidFill>
                  <a:srgbClr val="262626"/>
                </a:solidFill>
                <a:effectLst/>
                <a:highlight>
                  <a:srgbClr val="FFFFFF"/>
                </a:highlight>
                <a:latin typeface="Inter"/>
              </a:rPr>
              <a:t>最後の章では、</a:t>
            </a:r>
            <a:r>
              <a:rPr lang="en-US" altLang="ja-JP" b="0" i="0" dirty="0">
                <a:solidFill>
                  <a:srgbClr val="262626"/>
                </a:solidFill>
                <a:effectLst/>
                <a:highlight>
                  <a:srgbClr val="FFFFFF"/>
                </a:highlight>
                <a:latin typeface="Inter"/>
              </a:rPr>
              <a:t>Web</a:t>
            </a:r>
            <a:r>
              <a:rPr lang="ja-JP" altLang="en-US" b="0" i="0" dirty="0">
                <a:solidFill>
                  <a:srgbClr val="262626"/>
                </a:solidFill>
                <a:effectLst/>
                <a:highlight>
                  <a:srgbClr val="FFFFFF"/>
                </a:highlight>
                <a:latin typeface="Inter"/>
              </a:rPr>
              <a:t>上に公開されているオープンデータ</a:t>
            </a:r>
            <a:r>
              <a:rPr lang="en-US" altLang="ja-JP" b="0" i="0" dirty="0">
                <a:solidFill>
                  <a:srgbClr val="262626"/>
                </a:solidFill>
                <a:effectLst/>
                <a:highlight>
                  <a:srgbClr val="FFFFFF"/>
                </a:highlight>
                <a:latin typeface="Inter"/>
              </a:rPr>
              <a:t>/</a:t>
            </a:r>
            <a:r>
              <a:rPr lang="ja-JP" altLang="en-US" b="0" i="0" dirty="0">
                <a:solidFill>
                  <a:srgbClr val="262626"/>
                </a:solidFill>
                <a:effectLst/>
                <a:highlight>
                  <a:srgbClr val="FFFFFF"/>
                </a:highlight>
                <a:latin typeface="Inter"/>
              </a:rPr>
              <a:t>サイトを</a:t>
            </a:r>
            <a:r>
              <a:rPr lang="en-US" altLang="ja-JP" b="0" i="0" dirty="0">
                <a:solidFill>
                  <a:srgbClr val="262626"/>
                </a:solidFill>
                <a:effectLst/>
                <a:highlight>
                  <a:srgbClr val="FFFFFF"/>
                </a:highlight>
                <a:latin typeface="Inter"/>
              </a:rPr>
              <a:t>25</a:t>
            </a:r>
            <a:r>
              <a:rPr lang="ja-JP" altLang="en-US" b="0" i="0" dirty="0">
                <a:solidFill>
                  <a:srgbClr val="262626"/>
                </a:solidFill>
                <a:effectLst/>
                <a:highlight>
                  <a:srgbClr val="FFFFFF"/>
                </a:highlight>
                <a:latin typeface="Inter"/>
              </a:rPr>
              <a:t>個ご紹介します。</a:t>
            </a:r>
          </a:p>
          <a:p>
            <a:endParaRPr kumimoji="1" lang="ja-JP" altLang="en-US" dirty="0"/>
          </a:p>
        </p:txBody>
      </p:sp>
    </p:spTree>
    <p:extLst>
      <p:ext uri="{BB962C8B-B14F-4D97-AF65-F5344CB8AC3E}">
        <p14:creationId xmlns:p14="http://schemas.microsoft.com/office/powerpoint/2010/main" val="30853487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C62D06-1FD7-DB99-7DB9-EA3AA0B3F5C0}"/>
              </a:ext>
            </a:extLst>
          </p:cNvPr>
          <p:cNvSpPr>
            <a:spLocks noGrp="1"/>
          </p:cNvSpPr>
          <p:nvPr>
            <p:ph type="title"/>
          </p:nvPr>
        </p:nvSpPr>
        <p:spPr/>
        <p:txBody>
          <a:bodyPr/>
          <a:lstStyle/>
          <a:p>
            <a:r>
              <a:rPr kumimoji="1" lang="ja-JP" altLang="en-US" dirty="0"/>
              <a:t>データセットの作り方</a:t>
            </a:r>
          </a:p>
        </p:txBody>
      </p:sp>
      <p:sp>
        <p:nvSpPr>
          <p:cNvPr id="3" name="コンテンツ プレースホルダー 2">
            <a:extLst>
              <a:ext uri="{FF2B5EF4-FFF2-40B4-BE49-F238E27FC236}">
                <a16:creationId xmlns:a16="http://schemas.microsoft.com/office/drawing/2014/main" id="{E973789A-432A-E532-187C-2F595F854C3B}"/>
              </a:ext>
            </a:extLst>
          </p:cNvPr>
          <p:cNvSpPr>
            <a:spLocks noGrp="1"/>
          </p:cNvSpPr>
          <p:nvPr>
            <p:ph idx="1"/>
          </p:nvPr>
        </p:nvSpPr>
        <p:spPr/>
        <p:txBody>
          <a:bodyPr>
            <a:normAutofit lnSpcReduction="10000"/>
          </a:bodyPr>
          <a:lstStyle/>
          <a:p>
            <a:r>
              <a:rPr lang="ja-JP" altLang="en-US" b="1" i="0" dirty="0">
                <a:solidFill>
                  <a:srgbClr val="000000"/>
                </a:solidFill>
                <a:effectLst/>
                <a:highlight>
                  <a:srgbClr val="FFFFFF"/>
                </a:highlight>
                <a:latin typeface="Inter"/>
              </a:rPr>
              <a:t>①目的・課題・仮説の明確化</a:t>
            </a:r>
            <a:endParaRPr lang="en-US" altLang="ja-JP" b="1" i="0" dirty="0">
              <a:solidFill>
                <a:srgbClr val="000000"/>
              </a:solidFill>
              <a:effectLst/>
              <a:highlight>
                <a:srgbClr val="FFFFFF"/>
              </a:highlight>
              <a:latin typeface="Inter"/>
            </a:endParaRPr>
          </a:p>
          <a:p>
            <a:r>
              <a:rPr lang="ja-JP" altLang="en-US" b="1" i="0" dirty="0">
                <a:solidFill>
                  <a:srgbClr val="000000"/>
                </a:solidFill>
                <a:effectLst/>
                <a:highlight>
                  <a:srgbClr val="FFFFFF"/>
                </a:highlight>
                <a:latin typeface="Inter"/>
              </a:rPr>
              <a:t>②データの収集</a:t>
            </a:r>
            <a:endParaRPr lang="en-US" altLang="ja-JP" b="1" i="0" dirty="0">
              <a:solidFill>
                <a:srgbClr val="000000"/>
              </a:solidFill>
              <a:effectLst/>
              <a:highlight>
                <a:srgbClr val="FFFFFF"/>
              </a:highlight>
              <a:latin typeface="Inter"/>
            </a:endParaRPr>
          </a:p>
          <a:p>
            <a:r>
              <a:rPr lang="ja-JP" altLang="en-US" b="1" i="0" dirty="0">
                <a:solidFill>
                  <a:srgbClr val="000000"/>
                </a:solidFill>
                <a:effectLst/>
                <a:highlight>
                  <a:srgbClr val="FFFFFF"/>
                </a:highlight>
                <a:latin typeface="Inter"/>
              </a:rPr>
              <a:t>オーバーフィッティング</a:t>
            </a:r>
          </a:p>
          <a:p>
            <a:r>
              <a:rPr lang="ja-JP" altLang="en-US" b="1" i="0" dirty="0">
                <a:solidFill>
                  <a:srgbClr val="000000"/>
                </a:solidFill>
                <a:effectLst/>
                <a:highlight>
                  <a:srgbClr val="FFFFFF"/>
                </a:highlight>
                <a:latin typeface="Inter"/>
              </a:rPr>
              <a:t>アノテーション</a:t>
            </a:r>
          </a:p>
          <a:p>
            <a:endParaRPr lang="en-US" altLang="ja-JP" b="1" i="0" dirty="0">
              <a:solidFill>
                <a:srgbClr val="000000"/>
              </a:solidFill>
              <a:effectLst/>
              <a:highlight>
                <a:srgbClr val="FFFFFF"/>
              </a:highlight>
              <a:latin typeface="Inter"/>
            </a:endParaRPr>
          </a:p>
          <a:p>
            <a:r>
              <a:rPr lang="ja-JP" altLang="en-US" b="1" i="0" dirty="0">
                <a:solidFill>
                  <a:srgbClr val="000000"/>
                </a:solidFill>
                <a:effectLst/>
                <a:highlight>
                  <a:srgbClr val="FFFFFF"/>
                </a:highlight>
                <a:latin typeface="Inter"/>
              </a:rPr>
              <a:t>③データの加工</a:t>
            </a:r>
            <a:endParaRPr lang="en-US" altLang="ja-JP" b="1" i="0" dirty="0">
              <a:solidFill>
                <a:srgbClr val="000000"/>
              </a:solidFill>
              <a:effectLst/>
              <a:highlight>
                <a:srgbClr val="FFFFFF"/>
              </a:highlight>
              <a:latin typeface="Inter"/>
            </a:endParaRPr>
          </a:p>
          <a:p>
            <a:r>
              <a:rPr lang="ja-JP" altLang="en-US" b="1" i="0" dirty="0">
                <a:solidFill>
                  <a:srgbClr val="000000"/>
                </a:solidFill>
                <a:effectLst/>
                <a:highlight>
                  <a:srgbClr val="FFFFFF"/>
                </a:highlight>
                <a:latin typeface="Inter"/>
              </a:rPr>
              <a:t>欠損値の処理</a:t>
            </a:r>
          </a:p>
          <a:p>
            <a:r>
              <a:rPr lang="ja-JP" altLang="en-US" b="1" i="0" dirty="0">
                <a:solidFill>
                  <a:srgbClr val="000000"/>
                </a:solidFill>
                <a:effectLst/>
                <a:highlight>
                  <a:srgbClr val="FFFFFF"/>
                </a:highlight>
                <a:latin typeface="Inter"/>
              </a:rPr>
              <a:t>ダミー数変化</a:t>
            </a:r>
            <a:endParaRPr lang="en-US" altLang="ja-JP" b="1" i="0" dirty="0">
              <a:solidFill>
                <a:srgbClr val="000000"/>
              </a:solidFill>
              <a:effectLst/>
              <a:highlight>
                <a:srgbClr val="FFFFFF"/>
              </a:highlight>
              <a:latin typeface="Inter"/>
            </a:endParaRPr>
          </a:p>
          <a:p>
            <a:r>
              <a:rPr lang="ja-JP" altLang="en-US" b="1" i="0" dirty="0">
                <a:solidFill>
                  <a:srgbClr val="000000"/>
                </a:solidFill>
                <a:effectLst/>
                <a:highlight>
                  <a:srgbClr val="FFFFFF"/>
                </a:highlight>
                <a:latin typeface="Inter"/>
              </a:rPr>
              <a:t>外れ値・異常値の除去</a:t>
            </a:r>
          </a:p>
          <a:p>
            <a:endParaRPr lang="ja-JP" altLang="en-US" b="1" i="0" dirty="0">
              <a:solidFill>
                <a:srgbClr val="000000"/>
              </a:solidFill>
              <a:effectLst/>
              <a:highlight>
                <a:srgbClr val="FFFFFF"/>
              </a:highlight>
              <a:latin typeface="Inter"/>
            </a:endParaRPr>
          </a:p>
          <a:p>
            <a:endParaRPr lang="ja-JP" altLang="en-US" b="1" i="0" dirty="0">
              <a:solidFill>
                <a:srgbClr val="000000"/>
              </a:solidFill>
              <a:effectLst/>
              <a:highlight>
                <a:srgbClr val="FFFFFF"/>
              </a:highlight>
              <a:latin typeface="Inter"/>
            </a:endParaRPr>
          </a:p>
          <a:p>
            <a:endParaRPr lang="ja-JP" altLang="en-US" b="1" i="0" dirty="0">
              <a:solidFill>
                <a:srgbClr val="000000"/>
              </a:solidFill>
              <a:effectLst/>
              <a:highlight>
                <a:srgbClr val="FFFFFF"/>
              </a:highlight>
              <a:latin typeface="Inter"/>
            </a:endParaRPr>
          </a:p>
          <a:p>
            <a:endParaRPr lang="ja-JP" altLang="en-US" b="1" i="0" dirty="0">
              <a:solidFill>
                <a:srgbClr val="000000"/>
              </a:solidFill>
              <a:effectLst/>
              <a:highlight>
                <a:srgbClr val="FFFFFF"/>
              </a:highlight>
              <a:latin typeface="Inter"/>
            </a:endParaRPr>
          </a:p>
          <a:p>
            <a:endParaRPr kumimoji="1" lang="ja-JP" altLang="en-US" dirty="0"/>
          </a:p>
        </p:txBody>
      </p:sp>
    </p:spTree>
    <p:extLst>
      <p:ext uri="{BB962C8B-B14F-4D97-AF65-F5344CB8AC3E}">
        <p14:creationId xmlns:p14="http://schemas.microsoft.com/office/powerpoint/2010/main" val="34917534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BB44FC9-F49D-AA8C-1932-29E047F4847A}"/>
              </a:ext>
            </a:extLst>
          </p:cNvPr>
          <p:cNvSpPr>
            <a:spLocks noGrp="1"/>
          </p:cNvSpPr>
          <p:nvPr>
            <p:ph type="title"/>
          </p:nvPr>
        </p:nvSpPr>
        <p:spPr/>
        <p:txBody>
          <a:bodyPr/>
          <a:lstStyle/>
          <a:p>
            <a:r>
              <a:rPr kumimoji="1" lang="ja-JP" altLang="en-US" dirty="0"/>
              <a:t>データセット検索サイト</a:t>
            </a:r>
          </a:p>
        </p:txBody>
      </p:sp>
      <p:sp>
        <p:nvSpPr>
          <p:cNvPr id="3" name="コンテンツ プレースホルダー 2">
            <a:extLst>
              <a:ext uri="{FF2B5EF4-FFF2-40B4-BE49-F238E27FC236}">
                <a16:creationId xmlns:a16="http://schemas.microsoft.com/office/drawing/2014/main" id="{E1B7FCE4-2445-2FC3-4A69-07FDC16FF32C}"/>
              </a:ext>
            </a:extLst>
          </p:cNvPr>
          <p:cNvSpPr>
            <a:spLocks noGrp="1"/>
          </p:cNvSpPr>
          <p:nvPr>
            <p:ph idx="1"/>
          </p:nvPr>
        </p:nvSpPr>
        <p:spPr/>
        <p:txBody>
          <a:bodyPr>
            <a:normAutofit fontScale="47500" lnSpcReduction="20000"/>
          </a:bodyPr>
          <a:lstStyle/>
          <a:p>
            <a:r>
              <a:rPr lang="en-US" altLang="ja-JP" b="1" i="0" dirty="0">
                <a:solidFill>
                  <a:srgbClr val="000000"/>
                </a:solidFill>
                <a:effectLst/>
                <a:highlight>
                  <a:srgbClr val="FFFFFF"/>
                </a:highlight>
                <a:latin typeface="Inter"/>
              </a:rPr>
              <a:t>Dataset Search</a:t>
            </a:r>
          </a:p>
          <a:p>
            <a:pPr marL="0" indent="0" algn="l" fontAlgn="base">
              <a:buNone/>
            </a:pPr>
            <a:r>
              <a:rPr lang="en-US" altLang="ja-JP" b="0" i="0" dirty="0">
                <a:solidFill>
                  <a:srgbClr val="262626"/>
                </a:solidFill>
                <a:effectLst/>
                <a:highlight>
                  <a:srgbClr val="FFFFFF"/>
                </a:highlight>
                <a:latin typeface="Inter"/>
              </a:rPr>
              <a:t>Dataset Search</a:t>
            </a:r>
            <a:r>
              <a:rPr lang="ja-JP" altLang="en-US" b="0" i="0" dirty="0">
                <a:solidFill>
                  <a:srgbClr val="262626"/>
                </a:solidFill>
                <a:effectLst/>
                <a:highlight>
                  <a:srgbClr val="FFFFFF"/>
                </a:highlight>
                <a:latin typeface="Inter"/>
              </a:rPr>
              <a:t>は、</a:t>
            </a:r>
            <a:r>
              <a:rPr lang="en-US" altLang="ja-JP" b="0" i="0" dirty="0">
                <a:solidFill>
                  <a:srgbClr val="262626"/>
                </a:solidFill>
                <a:effectLst/>
                <a:highlight>
                  <a:srgbClr val="FFFFFF"/>
                </a:highlight>
                <a:latin typeface="Inter"/>
              </a:rPr>
              <a:t>Google</a:t>
            </a:r>
            <a:r>
              <a:rPr lang="ja-JP" altLang="en-US" b="0" i="0" dirty="0">
                <a:solidFill>
                  <a:srgbClr val="262626"/>
                </a:solidFill>
                <a:effectLst/>
                <a:highlight>
                  <a:srgbClr val="FFFFFF"/>
                </a:highlight>
                <a:latin typeface="Inter"/>
              </a:rPr>
              <a:t>が提供している「データセットに特化した検索サービス」です。</a:t>
            </a:r>
            <a:r>
              <a:rPr lang="en-US" altLang="ja-JP" b="0" i="0" dirty="0">
                <a:solidFill>
                  <a:srgbClr val="262626"/>
                </a:solidFill>
                <a:effectLst/>
                <a:highlight>
                  <a:srgbClr val="FFFFFF"/>
                </a:highlight>
                <a:latin typeface="Inter"/>
              </a:rPr>
              <a:t>2020</a:t>
            </a:r>
            <a:r>
              <a:rPr lang="ja-JP" altLang="en-US" b="0" i="0" dirty="0">
                <a:solidFill>
                  <a:srgbClr val="262626"/>
                </a:solidFill>
                <a:effectLst/>
                <a:highlight>
                  <a:srgbClr val="FFFFFF"/>
                </a:highlight>
                <a:latin typeface="Inter"/>
              </a:rPr>
              <a:t>年に正式版がリリースされ、最終更新日、ダウンロード形式、ライセンス、トピック、無料かどうかでフィルタリングができます。</a:t>
            </a:r>
          </a:p>
          <a:p>
            <a:pPr marL="0" indent="0" algn="l" fontAlgn="base">
              <a:buNone/>
            </a:pPr>
            <a:r>
              <a:rPr lang="ja-JP" altLang="en-US" b="0" i="0" dirty="0">
                <a:solidFill>
                  <a:srgbClr val="262626"/>
                </a:solidFill>
                <a:effectLst/>
                <a:highlight>
                  <a:srgbClr val="FFFFFF"/>
                </a:highlight>
                <a:latin typeface="Inter"/>
              </a:rPr>
              <a:t>似たサービスで</a:t>
            </a:r>
            <a:r>
              <a:rPr lang="en-US" altLang="ja-JP" b="0" i="0" dirty="0">
                <a:solidFill>
                  <a:srgbClr val="262626"/>
                </a:solidFill>
                <a:effectLst/>
                <a:highlight>
                  <a:srgbClr val="FFFFFF"/>
                </a:highlight>
                <a:latin typeface="Inter"/>
              </a:rPr>
              <a:t>Google scholar</a:t>
            </a:r>
            <a:r>
              <a:rPr lang="ja-JP" altLang="en-US" b="0" i="0" dirty="0">
                <a:solidFill>
                  <a:srgbClr val="262626"/>
                </a:solidFill>
                <a:effectLst/>
                <a:highlight>
                  <a:srgbClr val="FFFFFF"/>
                </a:highlight>
                <a:latin typeface="Inter"/>
              </a:rPr>
              <a:t>がありますがこちらは学術文献のデータベースになっています。</a:t>
            </a:r>
            <a:endParaRPr lang="en-US" altLang="ja-JP" b="1" i="0" dirty="0">
              <a:solidFill>
                <a:srgbClr val="000000"/>
              </a:solidFill>
              <a:effectLst/>
              <a:highlight>
                <a:srgbClr val="FFFFFF"/>
              </a:highlight>
              <a:latin typeface="Inter"/>
            </a:endParaRPr>
          </a:p>
          <a:p>
            <a:pPr marL="0" indent="0">
              <a:buNone/>
            </a:pPr>
            <a:r>
              <a:rPr kumimoji="1" lang="en-US" altLang="ja-JP" dirty="0">
                <a:hlinkClick r:id="rId2"/>
              </a:rPr>
              <a:t>https://datasetsearch.research.google.com/</a:t>
            </a:r>
            <a:endParaRPr kumimoji="1" lang="en-US" altLang="ja-JP" dirty="0"/>
          </a:p>
          <a:p>
            <a:endParaRPr lang="en-US" altLang="ja-JP" dirty="0"/>
          </a:p>
          <a:p>
            <a:pPr algn="l" fontAlgn="base"/>
            <a:r>
              <a:rPr lang="en-US" altLang="ja-JP" b="1" i="0" dirty="0">
                <a:solidFill>
                  <a:srgbClr val="000000"/>
                </a:solidFill>
                <a:effectLst/>
                <a:highlight>
                  <a:srgbClr val="FFFFFF"/>
                </a:highlight>
                <a:latin typeface="Inter"/>
              </a:rPr>
              <a:t>Paper with code</a:t>
            </a:r>
          </a:p>
          <a:p>
            <a:pPr marL="0" indent="0" algn="l" fontAlgn="base">
              <a:buNone/>
            </a:pPr>
            <a:r>
              <a:rPr lang="en-US" altLang="ja-JP" b="0" i="0" dirty="0">
                <a:solidFill>
                  <a:srgbClr val="262626"/>
                </a:solidFill>
                <a:effectLst/>
                <a:highlight>
                  <a:srgbClr val="FFFFFF"/>
                </a:highlight>
                <a:latin typeface="Inter"/>
              </a:rPr>
              <a:t>Paper with code</a:t>
            </a:r>
            <a:r>
              <a:rPr lang="ja-JP" altLang="en-US" b="0" i="0" dirty="0">
                <a:solidFill>
                  <a:srgbClr val="262626"/>
                </a:solidFill>
                <a:effectLst/>
                <a:highlight>
                  <a:srgbClr val="FFFFFF"/>
                </a:highlight>
                <a:latin typeface="Inter"/>
              </a:rPr>
              <a:t>はコードが </a:t>
            </a:r>
            <a:r>
              <a:rPr lang="en-US" altLang="ja-JP" b="0" i="0" dirty="0">
                <a:solidFill>
                  <a:srgbClr val="262626"/>
                </a:solidFill>
                <a:effectLst/>
                <a:highlight>
                  <a:srgbClr val="FFFFFF"/>
                </a:highlight>
                <a:latin typeface="Inter"/>
              </a:rPr>
              <a:t>GitHub </a:t>
            </a:r>
            <a:r>
              <a:rPr lang="ja-JP" altLang="en-US" b="0" i="0" dirty="0">
                <a:solidFill>
                  <a:srgbClr val="262626"/>
                </a:solidFill>
                <a:effectLst/>
                <a:highlight>
                  <a:srgbClr val="FFFFFF"/>
                </a:highlight>
                <a:latin typeface="Inter"/>
              </a:rPr>
              <a:t>で公開されているものを対象にコードや関連論文、データセットが公開されています。コードもセットのため、簡単にコードを試してみたい場合などに役立ちます。</a:t>
            </a:r>
          </a:p>
          <a:p>
            <a:pPr marL="0" indent="0" algn="l" fontAlgn="base">
              <a:buNone/>
            </a:pPr>
            <a:r>
              <a:rPr lang="ja-JP" altLang="en-US" b="0" i="0" u="sng" dirty="0">
                <a:solidFill>
                  <a:srgbClr val="262626"/>
                </a:solidFill>
                <a:effectLst/>
                <a:highlight>
                  <a:srgbClr val="FFFFFF"/>
                </a:highlight>
                <a:latin typeface="Inter"/>
                <a:hlinkClick r:id="rId3"/>
              </a:rPr>
              <a:t>参考：</a:t>
            </a:r>
            <a:r>
              <a:rPr lang="en-US" altLang="ja-JP" b="0" i="0" u="sng" dirty="0">
                <a:solidFill>
                  <a:srgbClr val="262626"/>
                </a:solidFill>
                <a:effectLst/>
                <a:highlight>
                  <a:srgbClr val="FFFFFF"/>
                </a:highlight>
                <a:latin typeface="Inter"/>
                <a:hlinkClick r:id="rId3"/>
              </a:rPr>
              <a:t>『Paper with code』</a:t>
            </a:r>
            <a:endParaRPr lang="en-US" altLang="ja-JP" b="0" i="0" u="sng" dirty="0">
              <a:solidFill>
                <a:srgbClr val="262626"/>
              </a:solidFill>
              <a:effectLst/>
              <a:highlight>
                <a:srgbClr val="FFFFFF"/>
              </a:highlight>
              <a:latin typeface="Inter"/>
            </a:endParaRPr>
          </a:p>
          <a:p>
            <a:pPr algn="l" fontAlgn="base"/>
            <a:endParaRPr lang="en-US" altLang="ja-JP" u="sng" dirty="0">
              <a:solidFill>
                <a:srgbClr val="262626"/>
              </a:solidFill>
              <a:highlight>
                <a:srgbClr val="FFFFFF"/>
              </a:highlight>
              <a:latin typeface="Inter"/>
            </a:endParaRPr>
          </a:p>
          <a:p>
            <a:pPr algn="l" fontAlgn="base"/>
            <a:r>
              <a:rPr lang="en-US" altLang="ja-JP" b="0" i="0" dirty="0">
                <a:solidFill>
                  <a:srgbClr val="262626"/>
                </a:solidFill>
                <a:effectLst/>
                <a:highlight>
                  <a:srgbClr val="FFFFFF"/>
                </a:highlight>
                <a:latin typeface="Inter"/>
              </a:rPr>
              <a:t>Kaggle</a:t>
            </a:r>
          </a:p>
          <a:p>
            <a:pPr marL="0" indent="0" algn="l" fontAlgn="base">
              <a:buNone/>
            </a:pPr>
            <a:r>
              <a:rPr lang="ja-JP" altLang="en-US" b="0" i="0" dirty="0">
                <a:solidFill>
                  <a:srgbClr val="262626"/>
                </a:solidFill>
                <a:effectLst/>
                <a:highlight>
                  <a:srgbClr val="FFFFFF"/>
                </a:highlight>
                <a:latin typeface="Inter"/>
              </a:rPr>
              <a:t>企業や政府などの組織と、機械学習・データサイエンスに携わる人々をつなげるプラットフォームです。企業や研究機関などが公開している何万ものデータセットをダウンロードできます。</a:t>
            </a:r>
          </a:p>
          <a:p>
            <a:pPr marL="0" indent="0" algn="l" fontAlgn="base">
              <a:buNone/>
            </a:pPr>
            <a:r>
              <a:rPr lang="en-US" altLang="ja-JP" b="0" i="0" dirty="0">
                <a:solidFill>
                  <a:srgbClr val="262626"/>
                </a:solidFill>
                <a:effectLst/>
                <a:highlight>
                  <a:srgbClr val="FFFFFF"/>
                </a:highlight>
                <a:latin typeface="Inter"/>
              </a:rPr>
              <a:t>CSV</a:t>
            </a:r>
            <a:r>
              <a:rPr lang="ja-JP" altLang="en-US" b="0" i="0" dirty="0">
                <a:solidFill>
                  <a:srgbClr val="262626"/>
                </a:solidFill>
                <a:effectLst/>
                <a:highlight>
                  <a:srgbClr val="FFFFFF"/>
                </a:highlight>
                <a:latin typeface="Inter"/>
              </a:rPr>
              <a:t>、</a:t>
            </a:r>
            <a:r>
              <a:rPr lang="en-US" altLang="ja-JP" b="0" i="0" dirty="0">
                <a:solidFill>
                  <a:srgbClr val="262626"/>
                </a:solidFill>
                <a:effectLst/>
                <a:highlight>
                  <a:srgbClr val="FFFFFF"/>
                </a:highlight>
                <a:latin typeface="Inter"/>
              </a:rPr>
              <a:t>JSON</a:t>
            </a:r>
            <a:r>
              <a:rPr lang="ja-JP" altLang="en-US" b="0" i="0" dirty="0">
                <a:solidFill>
                  <a:srgbClr val="262626"/>
                </a:solidFill>
                <a:effectLst/>
                <a:highlight>
                  <a:srgbClr val="FFFFFF"/>
                </a:highlight>
                <a:latin typeface="Inter"/>
              </a:rPr>
              <a:t>、</a:t>
            </a:r>
            <a:r>
              <a:rPr lang="en-US" altLang="ja-JP" b="0" i="0" dirty="0">
                <a:solidFill>
                  <a:srgbClr val="262626"/>
                </a:solidFill>
                <a:effectLst/>
                <a:highlight>
                  <a:srgbClr val="FFFFFF"/>
                </a:highlight>
                <a:latin typeface="Inter"/>
              </a:rPr>
              <a:t>SQLite</a:t>
            </a:r>
            <a:r>
              <a:rPr lang="ja-JP" altLang="en-US" b="0" i="0" dirty="0">
                <a:solidFill>
                  <a:srgbClr val="262626"/>
                </a:solidFill>
                <a:effectLst/>
                <a:highlight>
                  <a:srgbClr val="FFFFFF"/>
                </a:highlight>
                <a:latin typeface="Inter"/>
              </a:rPr>
              <a:t>、</a:t>
            </a:r>
            <a:r>
              <a:rPr lang="en-US" altLang="ja-JP" b="0" i="0" dirty="0" err="1">
                <a:solidFill>
                  <a:srgbClr val="262626"/>
                </a:solidFill>
                <a:effectLst/>
                <a:highlight>
                  <a:srgbClr val="FFFFFF"/>
                </a:highlight>
                <a:latin typeface="Inter"/>
              </a:rPr>
              <a:t>BigQuery</a:t>
            </a:r>
            <a:r>
              <a:rPr lang="ja-JP" altLang="en-US" b="0" i="0" dirty="0">
                <a:solidFill>
                  <a:srgbClr val="262626"/>
                </a:solidFill>
                <a:effectLst/>
                <a:highlight>
                  <a:srgbClr val="FFFFFF"/>
                </a:highlight>
                <a:latin typeface="Inter"/>
              </a:rPr>
              <a:t>などのファイルタイプがあり、カテゴリとしてはスポーツ、医療、ソフトウェア、食べ物、旅行などに関してのデータセットがあります。</a:t>
            </a:r>
          </a:p>
          <a:p>
            <a:pPr algn="l" fontAlgn="base"/>
            <a:endParaRPr lang="ja-JP" altLang="en-US" b="0" i="0" dirty="0">
              <a:solidFill>
                <a:srgbClr val="262626"/>
              </a:solidFill>
              <a:effectLst/>
              <a:highlight>
                <a:srgbClr val="FFFFFF"/>
              </a:highlight>
              <a:latin typeface="Inter"/>
            </a:endParaRPr>
          </a:p>
          <a:p>
            <a:pPr algn="l" fontAlgn="base"/>
            <a:r>
              <a:rPr lang="ja-JP" altLang="en-US" b="0" i="0" dirty="0">
                <a:solidFill>
                  <a:srgbClr val="262626"/>
                </a:solidFill>
                <a:effectLst/>
                <a:highlight>
                  <a:srgbClr val="FFFFFF"/>
                </a:highlight>
                <a:latin typeface="Inter"/>
              </a:rPr>
              <a:t>参考：</a:t>
            </a:r>
            <a:r>
              <a:rPr lang="en-US" altLang="ja-JP" b="0" i="0" dirty="0">
                <a:solidFill>
                  <a:srgbClr val="262626"/>
                </a:solidFill>
                <a:effectLst/>
                <a:highlight>
                  <a:srgbClr val="FFFFFF"/>
                </a:highlight>
                <a:latin typeface="Inter"/>
              </a:rPr>
              <a:t>『</a:t>
            </a:r>
            <a:r>
              <a:rPr lang="en-US" altLang="ja-JP" b="0" i="0" dirty="0" err="1">
                <a:solidFill>
                  <a:srgbClr val="262626"/>
                </a:solidFill>
                <a:effectLst/>
                <a:highlight>
                  <a:srgbClr val="FFFFFF"/>
                </a:highlight>
                <a:latin typeface="Inter"/>
              </a:rPr>
              <a:t>Datasets』Kaglle</a:t>
            </a:r>
            <a:endParaRPr lang="ja-JP" altLang="en-US" b="0" i="0" dirty="0">
              <a:solidFill>
                <a:srgbClr val="262626"/>
              </a:solidFill>
              <a:effectLst/>
              <a:highlight>
                <a:srgbClr val="FFFFFF"/>
              </a:highlight>
              <a:latin typeface="Inter"/>
            </a:endParaRPr>
          </a:p>
          <a:p>
            <a:endParaRPr kumimoji="1" lang="ja-JP" altLang="en-US" dirty="0"/>
          </a:p>
        </p:txBody>
      </p:sp>
    </p:spTree>
    <p:extLst>
      <p:ext uri="{BB962C8B-B14F-4D97-AF65-F5344CB8AC3E}">
        <p14:creationId xmlns:p14="http://schemas.microsoft.com/office/powerpoint/2010/main" val="40701425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876BD2C-ECCA-B229-140B-4AE2A44EC25D}"/>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6E6ABD54-553E-2D9A-03ED-A8CB3FAD8EDB}"/>
              </a:ext>
            </a:extLst>
          </p:cNvPr>
          <p:cNvSpPr>
            <a:spLocks noGrp="1"/>
          </p:cNvSpPr>
          <p:nvPr>
            <p:ph idx="1"/>
          </p:nvPr>
        </p:nvSpPr>
        <p:spPr/>
        <p:txBody>
          <a:bodyPr/>
          <a:lstStyle/>
          <a:p>
            <a:r>
              <a:rPr lang="en-US" altLang="ja-JP" b="1" i="0" dirty="0">
                <a:solidFill>
                  <a:srgbClr val="000000"/>
                </a:solidFill>
                <a:effectLst/>
                <a:highlight>
                  <a:srgbClr val="FFFFFF"/>
                </a:highlight>
                <a:latin typeface="Inter"/>
              </a:rPr>
              <a:t>Dataset Search</a:t>
            </a:r>
            <a:r>
              <a:rPr lang="ja-JP" altLang="en-US" b="1" i="0" dirty="0">
                <a:solidFill>
                  <a:srgbClr val="000000"/>
                </a:solidFill>
                <a:effectLst/>
                <a:highlight>
                  <a:srgbClr val="FFFFFF"/>
                </a:highlight>
                <a:latin typeface="Inter"/>
              </a:rPr>
              <a:t>　</a:t>
            </a:r>
            <a:r>
              <a:rPr lang="en-US" altLang="ja-JP" b="1" i="0" dirty="0">
                <a:solidFill>
                  <a:srgbClr val="000000"/>
                </a:solidFill>
                <a:effectLst/>
                <a:highlight>
                  <a:srgbClr val="FFFFFF"/>
                </a:highlight>
                <a:latin typeface="Inter"/>
              </a:rPr>
              <a:t>[material </a:t>
            </a:r>
            <a:r>
              <a:rPr lang="en-US" altLang="ja-JP" b="1" i="0" dirty="0" err="1">
                <a:solidFill>
                  <a:srgbClr val="000000"/>
                </a:solidFill>
                <a:effectLst/>
                <a:highlight>
                  <a:srgbClr val="FFFFFF"/>
                </a:highlight>
                <a:latin typeface="Inter"/>
              </a:rPr>
              <a:t>infomatics</a:t>
            </a:r>
            <a:r>
              <a:rPr lang="en-US" altLang="ja-JP" b="1" i="0" dirty="0">
                <a:solidFill>
                  <a:srgbClr val="000000"/>
                </a:solidFill>
                <a:effectLst/>
                <a:highlight>
                  <a:srgbClr val="FFFFFF"/>
                </a:highlight>
                <a:latin typeface="Inter"/>
              </a:rPr>
              <a:t>]</a:t>
            </a:r>
            <a:r>
              <a:rPr lang="ja-JP" altLang="en-US" b="1" i="0" dirty="0">
                <a:solidFill>
                  <a:srgbClr val="000000"/>
                </a:solidFill>
                <a:effectLst/>
                <a:highlight>
                  <a:srgbClr val="FFFFFF"/>
                </a:highlight>
                <a:latin typeface="Inter"/>
              </a:rPr>
              <a:t>で検索</a:t>
            </a:r>
            <a:endParaRPr lang="en-US" altLang="ja-JP" b="1" i="0" dirty="0">
              <a:solidFill>
                <a:srgbClr val="000000"/>
              </a:solidFill>
              <a:effectLst/>
              <a:highlight>
                <a:srgbClr val="FFFFFF"/>
              </a:highlight>
              <a:latin typeface="Inter"/>
            </a:endParaRPr>
          </a:p>
          <a:p>
            <a:pPr lvl="1"/>
            <a:r>
              <a:rPr lang="en-US" altLang="ja-JP" b="1" i="0" dirty="0">
                <a:solidFill>
                  <a:srgbClr val="000000"/>
                </a:solidFill>
                <a:effectLst/>
                <a:highlight>
                  <a:srgbClr val="FFFFFF"/>
                </a:highlight>
                <a:latin typeface="Inter"/>
                <a:hlinkClick r:id="rId2"/>
              </a:rPr>
              <a:t>Machine Learning Materials Datasets</a:t>
            </a:r>
            <a:endParaRPr lang="en-US" altLang="ja-JP" b="1" i="0" dirty="0">
              <a:solidFill>
                <a:srgbClr val="000000"/>
              </a:solidFill>
              <a:effectLst/>
              <a:highlight>
                <a:srgbClr val="FFFFFF"/>
              </a:highlight>
              <a:latin typeface="Inter"/>
            </a:endParaRPr>
          </a:p>
          <a:p>
            <a:pPr marL="0" indent="0">
              <a:buNone/>
            </a:pPr>
            <a:endParaRPr kumimoji="1" lang="ja-JP" altLang="en-US" dirty="0"/>
          </a:p>
        </p:txBody>
      </p:sp>
    </p:spTree>
    <p:extLst>
      <p:ext uri="{BB962C8B-B14F-4D97-AF65-F5344CB8AC3E}">
        <p14:creationId xmlns:p14="http://schemas.microsoft.com/office/powerpoint/2010/main" val="27874902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5F5D567-6CB7-81F0-0C67-FF035DE42D85}"/>
              </a:ext>
            </a:extLst>
          </p:cNvPr>
          <p:cNvSpPr>
            <a:spLocks noGrp="1"/>
          </p:cNvSpPr>
          <p:nvPr>
            <p:ph type="title"/>
          </p:nvPr>
        </p:nvSpPr>
        <p:spPr/>
        <p:txBody>
          <a:bodyPr/>
          <a:lstStyle/>
          <a:p>
            <a:r>
              <a:rPr lang="ja-JP" altLang="en-US" b="1" i="0" dirty="0">
                <a:solidFill>
                  <a:srgbClr val="000000"/>
                </a:solidFill>
                <a:effectLst/>
                <a:highlight>
                  <a:srgbClr val="FFFFFF"/>
                </a:highlight>
                <a:latin typeface="Inter"/>
              </a:rPr>
              <a:t>データセット総合掲載サイト</a:t>
            </a:r>
            <a:endParaRPr kumimoji="1" lang="ja-JP" altLang="en-US" dirty="0"/>
          </a:p>
        </p:txBody>
      </p:sp>
      <p:sp>
        <p:nvSpPr>
          <p:cNvPr id="3" name="コンテンツ プレースホルダー 2">
            <a:extLst>
              <a:ext uri="{FF2B5EF4-FFF2-40B4-BE49-F238E27FC236}">
                <a16:creationId xmlns:a16="http://schemas.microsoft.com/office/drawing/2014/main" id="{D270BCD6-E730-95F3-F2F5-5AEFAE775307}"/>
              </a:ext>
            </a:extLst>
          </p:cNvPr>
          <p:cNvSpPr>
            <a:spLocks noGrp="1"/>
          </p:cNvSpPr>
          <p:nvPr>
            <p:ph idx="1"/>
          </p:nvPr>
        </p:nvSpPr>
        <p:spPr/>
        <p:txBody>
          <a:bodyPr>
            <a:normAutofit fontScale="55000" lnSpcReduction="20000"/>
          </a:bodyPr>
          <a:lstStyle/>
          <a:p>
            <a:r>
              <a:rPr lang="en-US" altLang="ja-JP" b="1" i="0" dirty="0">
                <a:solidFill>
                  <a:srgbClr val="000000"/>
                </a:solidFill>
                <a:effectLst/>
                <a:highlight>
                  <a:srgbClr val="FFFFFF"/>
                </a:highlight>
                <a:latin typeface="Inter"/>
                <a:hlinkClick r:id="rId2"/>
              </a:rPr>
              <a:t>TensorFlow Datasets</a:t>
            </a:r>
            <a:endParaRPr lang="en-US" altLang="ja-JP" b="1" i="0" dirty="0">
              <a:solidFill>
                <a:srgbClr val="000000"/>
              </a:solidFill>
              <a:effectLst/>
              <a:highlight>
                <a:srgbClr val="FFFFFF"/>
              </a:highlight>
              <a:latin typeface="Inter"/>
            </a:endParaRPr>
          </a:p>
          <a:p>
            <a:r>
              <a:rPr lang="en-US" altLang="ja-JP" b="0" i="0" dirty="0">
                <a:solidFill>
                  <a:srgbClr val="262626"/>
                </a:solidFill>
                <a:effectLst/>
                <a:highlight>
                  <a:srgbClr val="FFFFFF"/>
                </a:highlight>
                <a:latin typeface="Inter"/>
              </a:rPr>
              <a:t>TensorFlow Datasets </a:t>
            </a:r>
            <a:r>
              <a:rPr lang="ja-JP" altLang="en-US" b="0" i="0" dirty="0">
                <a:solidFill>
                  <a:srgbClr val="262626"/>
                </a:solidFill>
                <a:effectLst/>
                <a:highlight>
                  <a:srgbClr val="FFFFFF"/>
                </a:highlight>
                <a:latin typeface="Inter"/>
              </a:rPr>
              <a:t>は、</a:t>
            </a:r>
            <a:r>
              <a:rPr lang="en-US" altLang="ja-JP" b="0" i="0" dirty="0">
                <a:solidFill>
                  <a:srgbClr val="262626"/>
                </a:solidFill>
                <a:effectLst/>
                <a:highlight>
                  <a:srgbClr val="FFFFFF"/>
                </a:highlight>
                <a:latin typeface="Inter"/>
              </a:rPr>
              <a:t>TensorFlow </a:t>
            </a:r>
            <a:r>
              <a:rPr lang="ja-JP" altLang="en-US" b="0" i="0" dirty="0">
                <a:solidFill>
                  <a:srgbClr val="262626"/>
                </a:solidFill>
                <a:effectLst/>
                <a:highlight>
                  <a:srgbClr val="FFFFFF"/>
                </a:highlight>
                <a:latin typeface="Inter"/>
              </a:rPr>
              <a:t>や他の </a:t>
            </a:r>
            <a:r>
              <a:rPr lang="en-US" altLang="ja-JP" b="0" i="0" dirty="0">
                <a:solidFill>
                  <a:srgbClr val="262626"/>
                </a:solidFill>
                <a:effectLst/>
                <a:highlight>
                  <a:srgbClr val="FFFFFF"/>
                </a:highlight>
                <a:latin typeface="Inter"/>
              </a:rPr>
              <a:t>Python ML </a:t>
            </a:r>
            <a:r>
              <a:rPr lang="ja-JP" altLang="en-US" b="0" i="0" dirty="0">
                <a:solidFill>
                  <a:srgbClr val="262626"/>
                </a:solidFill>
                <a:effectLst/>
                <a:highlight>
                  <a:srgbClr val="FFFFFF"/>
                </a:highlight>
                <a:latin typeface="Inter"/>
              </a:rPr>
              <a:t>フレームワーク（</a:t>
            </a:r>
            <a:r>
              <a:rPr lang="en-US" altLang="ja-JP" b="0" i="0" dirty="0">
                <a:solidFill>
                  <a:srgbClr val="262626"/>
                </a:solidFill>
                <a:effectLst/>
                <a:highlight>
                  <a:srgbClr val="FFFFFF"/>
                </a:highlight>
                <a:latin typeface="Inter"/>
              </a:rPr>
              <a:t>JAX </a:t>
            </a:r>
            <a:r>
              <a:rPr lang="ja-JP" altLang="en-US" b="0" i="0" dirty="0">
                <a:solidFill>
                  <a:srgbClr val="262626"/>
                </a:solidFill>
                <a:effectLst/>
                <a:highlight>
                  <a:srgbClr val="FFFFFF"/>
                </a:highlight>
                <a:latin typeface="Inter"/>
              </a:rPr>
              <a:t>など）で使用できるデータセットのコレクションです。</a:t>
            </a:r>
            <a:r>
              <a:rPr lang="en-US" altLang="ja-JP" b="0" i="0" dirty="0">
                <a:solidFill>
                  <a:srgbClr val="262626"/>
                </a:solidFill>
                <a:effectLst/>
                <a:highlight>
                  <a:srgbClr val="FFFFFF"/>
                </a:highlight>
                <a:latin typeface="Inter"/>
              </a:rPr>
              <a:t>Catalog</a:t>
            </a:r>
            <a:r>
              <a:rPr lang="ja-JP" altLang="en-US" b="0" i="0" dirty="0">
                <a:solidFill>
                  <a:srgbClr val="262626"/>
                </a:solidFill>
                <a:effectLst/>
                <a:highlight>
                  <a:srgbClr val="FFFFFF"/>
                </a:highlight>
                <a:latin typeface="Inter"/>
              </a:rPr>
              <a:t>から好きなデータセットを選び簡単なコードを実行するとデータセットをダウンロードできます。</a:t>
            </a:r>
            <a:endParaRPr lang="en-US" altLang="ja-JP" b="1" i="0" dirty="0">
              <a:solidFill>
                <a:srgbClr val="000000"/>
              </a:solidFill>
              <a:effectLst/>
              <a:highlight>
                <a:srgbClr val="FFFFFF"/>
              </a:highlight>
              <a:latin typeface="Inter"/>
            </a:endParaRPr>
          </a:p>
          <a:p>
            <a:r>
              <a:rPr lang="en-US" altLang="ja-JP" b="1" i="0" dirty="0">
                <a:solidFill>
                  <a:srgbClr val="000000"/>
                </a:solidFill>
                <a:effectLst/>
                <a:highlight>
                  <a:srgbClr val="FFFFFF"/>
                </a:highlight>
                <a:latin typeface="Inter"/>
                <a:hlinkClick r:id="rId3"/>
              </a:rPr>
              <a:t>HuggingFace Dataset</a:t>
            </a:r>
            <a:endParaRPr lang="en-US" altLang="ja-JP" b="1" i="0" dirty="0">
              <a:solidFill>
                <a:srgbClr val="000000"/>
              </a:solidFill>
              <a:effectLst/>
              <a:highlight>
                <a:srgbClr val="FFFFFF"/>
              </a:highlight>
              <a:latin typeface="Inter"/>
            </a:endParaRPr>
          </a:p>
          <a:p>
            <a:r>
              <a:rPr lang="en-US" altLang="ja-JP" b="0" i="0" dirty="0">
                <a:solidFill>
                  <a:srgbClr val="262626"/>
                </a:solidFill>
                <a:effectLst/>
                <a:highlight>
                  <a:srgbClr val="FFFFFF"/>
                </a:highlight>
                <a:latin typeface="Inter"/>
              </a:rPr>
              <a:t>HuggingFace Dataset</a:t>
            </a:r>
            <a:r>
              <a:rPr lang="ja-JP" altLang="en-US" b="0" i="0" dirty="0">
                <a:solidFill>
                  <a:srgbClr val="262626"/>
                </a:solidFill>
                <a:effectLst/>
                <a:highlight>
                  <a:srgbClr val="FFFFFF"/>
                </a:highlight>
                <a:latin typeface="Inter"/>
              </a:rPr>
              <a:t>はデータセットを検索してダウンロードできるだけでなく、前処理も可能です。また、データセットのカテゴリごとの活用方法のガイドや、</a:t>
            </a:r>
            <a:r>
              <a:rPr lang="en-US" altLang="ja-JP" b="0" i="0" dirty="0">
                <a:solidFill>
                  <a:srgbClr val="262626"/>
                </a:solidFill>
                <a:effectLst/>
                <a:highlight>
                  <a:srgbClr val="FFFFFF"/>
                </a:highlight>
                <a:latin typeface="Inter"/>
              </a:rPr>
              <a:t>TensorFlow </a:t>
            </a:r>
            <a:r>
              <a:rPr lang="ja-JP" altLang="en-US" b="0" i="0" dirty="0">
                <a:solidFill>
                  <a:srgbClr val="262626"/>
                </a:solidFill>
                <a:effectLst/>
                <a:highlight>
                  <a:srgbClr val="FFFFFF"/>
                </a:highlight>
                <a:latin typeface="Inter"/>
              </a:rPr>
              <a:t>や</a:t>
            </a:r>
            <a:r>
              <a:rPr lang="en-US" altLang="ja-JP" b="0" i="0" dirty="0" err="1">
                <a:solidFill>
                  <a:srgbClr val="262626"/>
                </a:solidFill>
                <a:effectLst/>
                <a:highlight>
                  <a:srgbClr val="FFFFFF"/>
                </a:highlight>
                <a:latin typeface="Inter"/>
              </a:rPr>
              <a:t>PyTorch</a:t>
            </a:r>
            <a:r>
              <a:rPr lang="ja-JP" altLang="en-US" b="0" i="0" dirty="0">
                <a:solidFill>
                  <a:srgbClr val="262626"/>
                </a:solidFill>
                <a:effectLst/>
                <a:highlight>
                  <a:srgbClr val="FFFFFF"/>
                </a:highlight>
                <a:latin typeface="Inter"/>
              </a:rPr>
              <a:t>で活用する時のガイドも掲載しているためダウンロードしたデータセットをすぐに活用したい方にお勧めです。</a:t>
            </a:r>
            <a:endParaRPr lang="en-US" altLang="ja-JP" b="1" i="0" dirty="0">
              <a:solidFill>
                <a:srgbClr val="000000"/>
              </a:solidFill>
              <a:effectLst/>
              <a:highlight>
                <a:srgbClr val="FFFFFF"/>
              </a:highlight>
              <a:latin typeface="Inter"/>
            </a:endParaRPr>
          </a:p>
          <a:p>
            <a:r>
              <a:rPr lang="en-US" altLang="ja-JP" b="1" i="0" dirty="0">
                <a:solidFill>
                  <a:srgbClr val="000000"/>
                </a:solidFill>
                <a:effectLst/>
                <a:highlight>
                  <a:srgbClr val="FFFFFF"/>
                </a:highlight>
                <a:latin typeface="Inter"/>
                <a:hlinkClick r:id="rId4"/>
              </a:rPr>
              <a:t>UCI Machine Learning Repository</a:t>
            </a:r>
            <a:endParaRPr lang="en-US" altLang="ja-JP" b="1" i="0" dirty="0">
              <a:solidFill>
                <a:srgbClr val="000000"/>
              </a:solidFill>
              <a:effectLst/>
              <a:highlight>
                <a:srgbClr val="FFFFFF"/>
              </a:highlight>
              <a:latin typeface="Inter"/>
            </a:endParaRPr>
          </a:p>
          <a:p>
            <a:pPr marL="0" indent="0">
              <a:buNone/>
            </a:pPr>
            <a:r>
              <a:rPr lang="ja-JP" altLang="en-US" sz="1200" b="1" i="0" dirty="0">
                <a:solidFill>
                  <a:srgbClr val="000000"/>
                </a:solidFill>
                <a:effectLst/>
                <a:highlight>
                  <a:srgbClr val="FFFFFF"/>
                </a:highlight>
                <a:latin typeface="Inter"/>
              </a:rPr>
              <a:t>カリフォルニア大学のアーバイン校が管理＆公開している機械学習データセットのリポジトリです。大学が公開しているため信頼性も高く研究者の間でも有名で、更新頻度が高く、</a:t>
            </a:r>
            <a:r>
              <a:rPr lang="en-US" altLang="ja-JP" sz="1200" b="1" i="0" dirty="0">
                <a:solidFill>
                  <a:srgbClr val="000000"/>
                </a:solidFill>
                <a:effectLst/>
                <a:highlight>
                  <a:srgbClr val="FFFFFF"/>
                </a:highlight>
                <a:latin typeface="Inter"/>
              </a:rPr>
              <a:t>2023</a:t>
            </a:r>
            <a:r>
              <a:rPr lang="ja-JP" altLang="en-US" sz="1200" b="1" i="0" dirty="0">
                <a:solidFill>
                  <a:srgbClr val="000000"/>
                </a:solidFill>
                <a:effectLst/>
                <a:highlight>
                  <a:srgbClr val="FFFFFF"/>
                </a:highlight>
                <a:latin typeface="Inter"/>
              </a:rPr>
              <a:t>年</a:t>
            </a:r>
            <a:r>
              <a:rPr lang="en-US" altLang="ja-JP" sz="1200" b="1" i="0" dirty="0">
                <a:solidFill>
                  <a:srgbClr val="000000"/>
                </a:solidFill>
                <a:effectLst/>
                <a:highlight>
                  <a:srgbClr val="FFFFFF"/>
                </a:highlight>
                <a:latin typeface="Inter"/>
              </a:rPr>
              <a:t>1</a:t>
            </a:r>
            <a:r>
              <a:rPr lang="ja-JP" altLang="en-US" sz="1200" b="1" i="0" dirty="0">
                <a:solidFill>
                  <a:srgbClr val="000000"/>
                </a:solidFill>
                <a:effectLst/>
                <a:highlight>
                  <a:srgbClr val="FFFFFF"/>
                </a:highlight>
                <a:latin typeface="Inter"/>
              </a:rPr>
              <a:t>月時点で</a:t>
            </a:r>
            <a:r>
              <a:rPr lang="en-US" altLang="ja-JP" sz="1200" b="1" i="0" dirty="0">
                <a:solidFill>
                  <a:srgbClr val="000000"/>
                </a:solidFill>
                <a:effectLst/>
                <a:highlight>
                  <a:srgbClr val="FFFFFF"/>
                </a:highlight>
                <a:latin typeface="Inter"/>
              </a:rPr>
              <a:t>612</a:t>
            </a:r>
            <a:r>
              <a:rPr lang="ja-JP" altLang="en-US" sz="1200" b="1" i="0" dirty="0">
                <a:solidFill>
                  <a:srgbClr val="000000"/>
                </a:solidFill>
                <a:effectLst/>
                <a:highlight>
                  <a:srgbClr val="FFFFFF"/>
                </a:highlight>
                <a:latin typeface="Inter"/>
              </a:rPr>
              <a:t>個のデータセットが公開されています。</a:t>
            </a:r>
          </a:p>
          <a:p>
            <a:endParaRPr lang="ja-JP" altLang="en-US" sz="1200" b="1" i="0" dirty="0">
              <a:solidFill>
                <a:srgbClr val="000000"/>
              </a:solidFill>
              <a:effectLst/>
              <a:highlight>
                <a:srgbClr val="FFFFFF"/>
              </a:highlight>
              <a:latin typeface="Inter"/>
            </a:endParaRPr>
          </a:p>
          <a:p>
            <a:pPr marL="0" indent="0">
              <a:buNone/>
            </a:pPr>
            <a:r>
              <a:rPr lang="ja-JP" altLang="en-US" sz="1200" b="1" i="0" dirty="0">
                <a:solidFill>
                  <a:srgbClr val="000000"/>
                </a:solidFill>
                <a:effectLst/>
                <a:highlight>
                  <a:srgbClr val="FFFFFF"/>
                </a:highlight>
                <a:latin typeface="Inter"/>
              </a:rPr>
              <a:t>検索性にも優れていてデータタイプ別（画像、表形式、文章、時系列データ、多変量データなど）や分野別（仕事、コンピュータサイエンス、エンジニアリング、ゲーム、法、生命科学、物理化学、社会科学など）、タスク別（分類、回帰、クラスタリングなど）などの観点で検索ができます</a:t>
            </a:r>
            <a:r>
              <a:rPr lang="ja-JP" altLang="en-US" b="1" i="0" dirty="0">
                <a:solidFill>
                  <a:srgbClr val="000000"/>
                </a:solidFill>
                <a:effectLst/>
                <a:highlight>
                  <a:srgbClr val="FFFFFF"/>
                </a:highlight>
                <a:latin typeface="Inter"/>
              </a:rPr>
              <a:t>。</a:t>
            </a:r>
            <a:endParaRPr lang="en-US" altLang="ja-JP" b="1" i="0" dirty="0">
              <a:solidFill>
                <a:srgbClr val="000000"/>
              </a:solidFill>
              <a:effectLst/>
              <a:highlight>
                <a:srgbClr val="FFFFFF"/>
              </a:highlight>
              <a:latin typeface="Inter"/>
            </a:endParaRPr>
          </a:p>
          <a:p>
            <a:r>
              <a:rPr lang="en-US" altLang="ja-JP" b="1" i="0" dirty="0">
                <a:solidFill>
                  <a:srgbClr val="000000"/>
                </a:solidFill>
                <a:effectLst/>
                <a:highlight>
                  <a:srgbClr val="FFFFFF"/>
                </a:highlight>
                <a:latin typeface="Inter"/>
                <a:hlinkClick r:id="rId5"/>
              </a:rPr>
              <a:t>DATA GO JP</a:t>
            </a:r>
            <a:endParaRPr lang="en-US" altLang="ja-JP" b="1" i="0" dirty="0">
              <a:solidFill>
                <a:srgbClr val="000000"/>
              </a:solidFill>
              <a:effectLst/>
              <a:highlight>
                <a:srgbClr val="FFFFFF"/>
              </a:highlight>
              <a:latin typeface="Inter"/>
            </a:endParaRPr>
          </a:p>
          <a:p>
            <a:r>
              <a:rPr lang="ja-JP" altLang="en-US" b="0" i="0" dirty="0">
                <a:solidFill>
                  <a:srgbClr val="262626"/>
                </a:solidFill>
                <a:effectLst/>
                <a:highlight>
                  <a:srgbClr val="FFFFFF"/>
                </a:highlight>
                <a:latin typeface="Inter"/>
              </a:rPr>
              <a:t>デジタル庁が整備、運営するオープンデータに係る情報ポータルサイトです。政府や独立行政法人、地方公共団体などが保有する多様で膨大な公共データが無料で公開されています。</a:t>
            </a:r>
            <a:endParaRPr lang="en-US" altLang="ja-JP" b="1" i="0" dirty="0">
              <a:solidFill>
                <a:srgbClr val="000000"/>
              </a:solidFill>
              <a:effectLst/>
              <a:highlight>
                <a:srgbClr val="FFFFFF"/>
              </a:highlight>
              <a:latin typeface="Inter"/>
            </a:endParaRPr>
          </a:p>
          <a:p>
            <a:r>
              <a:rPr lang="en-US" altLang="ja-JP" b="1" i="0" dirty="0">
                <a:solidFill>
                  <a:srgbClr val="000000"/>
                </a:solidFill>
                <a:effectLst/>
                <a:highlight>
                  <a:srgbClr val="FFFFFF"/>
                </a:highlight>
                <a:latin typeface="Inter"/>
                <a:hlinkClick r:id="rId6"/>
              </a:rPr>
              <a:t>Google Cloud  </a:t>
            </a:r>
            <a:r>
              <a:rPr lang="ja-JP" altLang="en-US" b="1" i="0" dirty="0">
                <a:solidFill>
                  <a:srgbClr val="000000"/>
                </a:solidFill>
                <a:effectLst/>
                <a:highlight>
                  <a:srgbClr val="FFFFFF"/>
                </a:highlight>
                <a:latin typeface="Inter"/>
                <a:hlinkClick r:id="rId6"/>
              </a:rPr>
              <a:t>一般公開データセット</a:t>
            </a:r>
            <a:endParaRPr lang="en-US" altLang="ja-JP" b="1" i="0" dirty="0">
              <a:solidFill>
                <a:srgbClr val="000000"/>
              </a:solidFill>
              <a:effectLst/>
              <a:highlight>
                <a:srgbClr val="FFFFFF"/>
              </a:highlight>
              <a:latin typeface="Inter"/>
            </a:endParaRPr>
          </a:p>
          <a:p>
            <a:r>
              <a:rPr lang="en-US" altLang="ja-JP" b="0" i="0" dirty="0" err="1">
                <a:solidFill>
                  <a:srgbClr val="262626"/>
                </a:solidFill>
                <a:effectLst/>
                <a:highlight>
                  <a:srgbClr val="FFFFFF"/>
                </a:highlight>
                <a:latin typeface="Inter"/>
              </a:rPr>
              <a:t>BigQuery</a:t>
            </a:r>
            <a:r>
              <a:rPr lang="ja-JP" altLang="en-US" b="0" i="0" dirty="0">
                <a:solidFill>
                  <a:srgbClr val="262626"/>
                </a:solidFill>
                <a:effectLst/>
                <a:highlight>
                  <a:srgbClr val="FFFFFF"/>
                </a:highlight>
                <a:latin typeface="Inter"/>
              </a:rPr>
              <a:t>に保存され、「</a:t>
            </a:r>
            <a:r>
              <a:rPr lang="en-US" altLang="ja-JP" b="0" i="0" dirty="0">
                <a:solidFill>
                  <a:srgbClr val="262626"/>
                </a:solidFill>
                <a:effectLst/>
                <a:highlight>
                  <a:srgbClr val="FFFFFF"/>
                </a:highlight>
                <a:latin typeface="Inter"/>
              </a:rPr>
              <a:t>Google Cloud </a:t>
            </a:r>
            <a:r>
              <a:rPr lang="ja-JP" altLang="en-US" b="0" i="0" dirty="0">
                <a:solidFill>
                  <a:srgbClr val="262626"/>
                </a:solidFill>
                <a:effectLst/>
                <a:highlight>
                  <a:srgbClr val="FFFFFF"/>
                </a:highlight>
                <a:latin typeface="Inter"/>
              </a:rPr>
              <a:t>一般公開データセットプログラム」を通じて一般提供されているデータセットです。気象や経済、医療や小売りといったさまざまな分野のデータセットを利用できます。</a:t>
            </a:r>
            <a:endParaRPr lang="ja-JP" altLang="en-US" b="1" i="0" dirty="0">
              <a:solidFill>
                <a:srgbClr val="000000"/>
              </a:solidFill>
              <a:effectLst/>
              <a:highlight>
                <a:srgbClr val="FFFFFF"/>
              </a:highlight>
              <a:latin typeface="Inter"/>
            </a:endParaRPr>
          </a:p>
          <a:p>
            <a:endParaRPr lang="en-US" altLang="ja-JP" b="1" i="0" dirty="0">
              <a:solidFill>
                <a:srgbClr val="000000"/>
              </a:solidFill>
              <a:effectLst/>
              <a:highlight>
                <a:srgbClr val="FFFFFF"/>
              </a:highlight>
              <a:latin typeface="Inter"/>
            </a:endParaRPr>
          </a:p>
          <a:p>
            <a:endParaRPr kumimoji="1" lang="ja-JP" altLang="en-US" dirty="0"/>
          </a:p>
        </p:txBody>
      </p:sp>
    </p:spTree>
    <p:extLst>
      <p:ext uri="{BB962C8B-B14F-4D97-AF65-F5344CB8AC3E}">
        <p14:creationId xmlns:p14="http://schemas.microsoft.com/office/powerpoint/2010/main" val="38113572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8393609-3599-51D0-6D3D-098DA1F17F80}"/>
              </a:ext>
            </a:extLst>
          </p:cNvPr>
          <p:cNvSpPr>
            <a:spLocks noGrp="1"/>
          </p:cNvSpPr>
          <p:nvPr>
            <p:ph type="title"/>
          </p:nvPr>
        </p:nvSpPr>
        <p:spPr/>
        <p:txBody>
          <a:bodyPr/>
          <a:lstStyle/>
          <a:p>
            <a:r>
              <a:rPr kumimoji="1" lang="ja-JP" altLang="en-US" dirty="0"/>
              <a:t>今のイメージ</a:t>
            </a:r>
          </a:p>
        </p:txBody>
      </p:sp>
      <p:sp>
        <p:nvSpPr>
          <p:cNvPr id="3" name="コンテンツ プレースホルダー 2">
            <a:extLst>
              <a:ext uri="{FF2B5EF4-FFF2-40B4-BE49-F238E27FC236}">
                <a16:creationId xmlns:a16="http://schemas.microsoft.com/office/drawing/2014/main" id="{8A2375FD-E249-D8CA-452D-41A56F8B4B3E}"/>
              </a:ext>
            </a:extLst>
          </p:cNvPr>
          <p:cNvSpPr>
            <a:spLocks noGrp="1"/>
          </p:cNvSpPr>
          <p:nvPr>
            <p:ph idx="1"/>
          </p:nvPr>
        </p:nvSpPr>
        <p:spPr/>
        <p:txBody>
          <a:bodyPr/>
          <a:lstStyle/>
          <a:p>
            <a:r>
              <a:rPr kumimoji="1" lang="ja-JP" altLang="en-US" dirty="0"/>
              <a:t>プロンプトフォーマット→</a:t>
            </a:r>
            <a:r>
              <a:rPr kumimoji="1" lang="en-US" altLang="ja-JP" dirty="0" err="1"/>
              <a:t>chatGPT</a:t>
            </a:r>
            <a:r>
              <a:rPr kumimoji="1" lang="ja-JP" altLang="en-US" dirty="0"/>
              <a:t>でコード生成</a:t>
            </a:r>
            <a:endParaRPr kumimoji="1" lang="en-US" altLang="ja-JP" dirty="0"/>
          </a:p>
          <a:p>
            <a:r>
              <a:rPr lang="ja-JP" altLang="en-US" dirty="0"/>
              <a:t>実行環境の準備、シームレスに連動（できる？）</a:t>
            </a:r>
            <a:endParaRPr lang="en-US" altLang="ja-JP" dirty="0"/>
          </a:p>
          <a:p>
            <a:endParaRPr kumimoji="1" lang="en-US" altLang="ja-JP" dirty="0"/>
          </a:p>
          <a:p>
            <a:endParaRPr lang="en-US" altLang="ja-JP" dirty="0"/>
          </a:p>
          <a:p>
            <a:r>
              <a:rPr kumimoji="1" lang="en-US" altLang="ja-JP" dirty="0"/>
              <a:t>Git</a:t>
            </a:r>
            <a:r>
              <a:rPr lang="en-US" altLang="ja-JP" dirty="0"/>
              <a:t>Hub Copilot Workspace </a:t>
            </a:r>
            <a:r>
              <a:rPr lang="en-US" altLang="ja-JP" dirty="0" err="1"/>
              <a:t>seemless</a:t>
            </a:r>
            <a:r>
              <a:rPr lang="ja-JP" altLang="en-US" dirty="0"/>
              <a:t>にコード修正はできそう。</a:t>
            </a:r>
            <a:endParaRPr kumimoji="1" lang="ja-JP" altLang="en-US" dirty="0"/>
          </a:p>
        </p:txBody>
      </p:sp>
    </p:spTree>
    <p:extLst>
      <p:ext uri="{BB962C8B-B14F-4D97-AF65-F5344CB8AC3E}">
        <p14:creationId xmlns:p14="http://schemas.microsoft.com/office/powerpoint/2010/main" val="9247528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06FB2F1D-9AA1-159E-C090-DB4C06690AD8}"/>
              </a:ext>
            </a:extLst>
          </p:cNvPr>
          <p:cNvSpPr>
            <a:spLocks noGrp="1"/>
          </p:cNvSpPr>
          <p:nvPr>
            <p:ph idx="1"/>
          </p:nvPr>
        </p:nvSpPr>
        <p:spPr>
          <a:xfrm>
            <a:off x="511629" y="709127"/>
            <a:ext cx="10515600" cy="5645117"/>
          </a:xfrm>
        </p:spPr>
        <p:txBody>
          <a:bodyPr>
            <a:normAutofit fontScale="55000" lnSpcReduction="20000"/>
          </a:bodyPr>
          <a:lstStyle/>
          <a:p>
            <a:pPr algn="l"/>
            <a:r>
              <a:rPr lang="ja-JP" altLang="en-US" b="1" i="0" dirty="0">
                <a:solidFill>
                  <a:srgbClr val="08131A"/>
                </a:solidFill>
                <a:effectLst/>
                <a:highlight>
                  <a:srgbClr val="FFFFFF"/>
                </a:highlight>
                <a:latin typeface="YakuHanJPs"/>
              </a:rPr>
              <a:t>実験系データベース</a:t>
            </a:r>
          </a:p>
          <a:p>
            <a:pPr algn="l"/>
            <a:r>
              <a:rPr lang="ja-JP" altLang="en-US" b="0" i="0" dirty="0">
                <a:solidFill>
                  <a:srgbClr val="08131A"/>
                </a:solidFill>
                <a:effectLst/>
                <a:highlight>
                  <a:srgbClr val="FFFFFF"/>
                </a:highlight>
                <a:latin typeface="YakuHanJPs"/>
              </a:rPr>
              <a:t>論文などの公開データから集めたデータや、コンビナトリアル合成などの特殊な実験装置で得た実験データを集めたデータベースです。</a:t>
            </a:r>
            <a:br>
              <a:rPr lang="ja-JP" altLang="en-US" b="0" i="0" dirty="0">
                <a:solidFill>
                  <a:srgbClr val="08131A"/>
                </a:solidFill>
                <a:effectLst/>
                <a:highlight>
                  <a:srgbClr val="FFFFFF"/>
                </a:highlight>
                <a:latin typeface="YakuHanJPs"/>
              </a:rPr>
            </a:br>
            <a:br>
              <a:rPr lang="ja-JP" altLang="en-US" b="0" i="0" dirty="0">
                <a:solidFill>
                  <a:srgbClr val="08131A"/>
                </a:solidFill>
                <a:effectLst/>
                <a:highlight>
                  <a:srgbClr val="FFFFFF"/>
                </a:highlight>
                <a:latin typeface="YakuHanJPs"/>
              </a:rPr>
            </a:br>
            <a:r>
              <a:rPr lang="en-US" altLang="ja-JP" b="0" i="0" dirty="0">
                <a:solidFill>
                  <a:srgbClr val="08131A"/>
                </a:solidFill>
                <a:effectLst/>
                <a:highlight>
                  <a:srgbClr val="FFFFFF"/>
                </a:highlight>
                <a:latin typeface="YakuHanJPs"/>
              </a:rPr>
              <a:t>Crystallography Open Database </a:t>
            </a:r>
            <a:br>
              <a:rPr lang="en-US" altLang="ja-JP" b="0" i="0" dirty="0">
                <a:solidFill>
                  <a:srgbClr val="08131A"/>
                </a:solidFill>
                <a:effectLst/>
                <a:highlight>
                  <a:srgbClr val="FFFFFF"/>
                </a:highlight>
                <a:latin typeface="YakuHanJPs"/>
              </a:rPr>
            </a:br>
            <a:r>
              <a:rPr lang="en-US" altLang="ja-JP" b="0" i="0" u="sng" dirty="0">
                <a:solidFill>
                  <a:srgbClr val="08131A"/>
                </a:solidFill>
                <a:effectLst/>
                <a:highlight>
                  <a:srgbClr val="FFFFFF"/>
                </a:highlight>
                <a:latin typeface="YakuHanJPs"/>
                <a:hlinkClick r:id="rId2"/>
              </a:rPr>
              <a:t>http://www.crystallography.net/cod/</a:t>
            </a:r>
            <a:br>
              <a:rPr lang="en-US" altLang="ja-JP" b="0" i="0" dirty="0">
                <a:solidFill>
                  <a:srgbClr val="08131A"/>
                </a:solidFill>
                <a:effectLst/>
                <a:highlight>
                  <a:srgbClr val="FFFFFF"/>
                </a:highlight>
                <a:latin typeface="YakuHanJPs"/>
              </a:rPr>
            </a:br>
            <a:r>
              <a:rPr lang="ja-JP" altLang="en-US" b="0" i="0" dirty="0">
                <a:solidFill>
                  <a:srgbClr val="08131A"/>
                </a:solidFill>
                <a:effectLst/>
                <a:highlight>
                  <a:srgbClr val="FFFFFF"/>
                </a:highlight>
                <a:latin typeface="YakuHanJPs"/>
              </a:rPr>
              <a:t>有機・無機材料の結晶構造を収録したオープンデータベースです。</a:t>
            </a:r>
          </a:p>
          <a:p>
            <a:pPr algn="l"/>
            <a:r>
              <a:rPr lang="en-US" altLang="ja-JP" b="0" i="0" dirty="0">
                <a:solidFill>
                  <a:srgbClr val="08131A"/>
                </a:solidFill>
                <a:effectLst/>
                <a:highlight>
                  <a:srgbClr val="FFFFFF"/>
                </a:highlight>
                <a:latin typeface="YakuHanJPs"/>
              </a:rPr>
              <a:t>Materials Platform for Data Science (MPDS)</a:t>
            </a:r>
            <a:br>
              <a:rPr lang="en-US" altLang="ja-JP" b="0" i="0" dirty="0">
                <a:solidFill>
                  <a:srgbClr val="08131A"/>
                </a:solidFill>
                <a:effectLst/>
                <a:highlight>
                  <a:srgbClr val="FFFFFF"/>
                </a:highlight>
                <a:latin typeface="YakuHanJPs"/>
              </a:rPr>
            </a:br>
            <a:r>
              <a:rPr lang="en-US" altLang="ja-JP" b="0" i="0" u="sng" dirty="0">
                <a:solidFill>
                  <a:srgbClr val="08131A"/>
                </a:solidFill>
                <a:effectLst/>
                <a:highlight>
                  <a:srgbClr val="FFFFFF"/>
                </a:highlight>
                <a:latin typeface="YakuHanJPs"/>
                <a:hlinkClick r:id="rId3"/>
              </a:rPr>
              <a:t>https://mpds.io/#start</a:t>
            </a:r>
            <a:br>
              <a:rPr lang="en-US" altLang="ja-JP" b="0" i="0" dirty="0">
                <a:solidFill>
                  <a:srgbClr val="08131A"/>
                </a:solidFill>
                <a:effectLst/>
                <a:highlight>
                  <a:srgbClr val="FFFFFF"/>
                </a:highlight>
                <a:latin typeface="YakuHanJPs"/>
              </a:rPr>
            </a:br>
            <a:r>
              <a:rPr lang="en-US" altLang="ja-JP" b="0" i="0" dirty="0">
                <a:solidFill>
                  <a:srgbClr val="08131A"/>
                </a:solidFill>
                <a:effectLst/>
                <a:highlight>
                  <a:srgbClr val="FFFFFF"/>
                </a:highlight>
                <a:latin typeface="YakuHanJPs"/>
              </a:rPr>
              <a:t>Pauling File</a:t>
            </a:r>
            <a:r>
              <a:rPr lang="ja-JP" altLang="en-US" b="0" i="0" dirty="0">
                <a:solidFill>
                  <a:srgbClr val="08131A"/>
                </a:solidFill>
                <a:effectLst/>
                <a:highlight>
                  <a:srgbClr val="FFFFFF"/>
                </a:highlight>
                <a:latin typeface="YakuHanJPs"/>
              </a:rPr>
              <a:t>のデータにアクセスできます。論文から集めたさまざまな物性データを、結晶構造単位で整理して公開しています。</a:t>
            </a:r>
            <a:r>
              <a:rPr lang="en-US" altLang="ja-JP" b="0" i="0" dirty="0">
                <a:solidFill>
                  <a:srgbClr val="08131A"/>
                </a:solidFill>
                <a:effectLst/>
                <a:highlight>
                  <a:srgbClr val="FFFFFF"/>
                </a:highlight>
                <a:latin typeface="YakuHanJPs"/>
              </a:rPr>
              <a:t>API</a:t>
            </a:r>
            <a:r>
              <a:rPr lang="ja-JP" altLang="en-US" b="0" i="0" dirty="0">
                <a:solidFill>
                  <a:srgbClr val="08131A"/>
                </a:solidFill>
                <a:effectLst/>
                <a:highlight>
                  <a:srgbClr val="FFFFFF"/>
                </a:highlight>
                <a:latin typeface="YakuHanJPs"/>
              </a:rPr>
              <a:t>あり。</a:t>
            </a:r>
          </a:p>
          <a:p>
            <a:pPr algn="l"/>
            <a:r>
              <a:rPr lang="en-US" altLang="ja-JP" b="0" i="0" dirty="0" err="1">
                <a:solidFill>
                  <a:srgbClr val="08131A"/>
                </a:solidFill>
                <a:effectLst/>
                <a:highlight>
                  <a:srgbClr val="FFFFFF"/>
                </a:highlight>
                <a:latin typeface="YakuHanJPs"/>
              </a:rPr>
              <a:t>MatNavi</a:t>
            </a:r>
            <a:br>
              <a:rPr lang="en-US" altLang="ja-JP" b="0" i="0" dirty="0">
                <a:solidFill>
                  <a:srgbClr val="08131A"/>
                </a:solidFill>
                <a:effectLst/>
                <a:highlight>
                  <a:srgbClr val="FFFFFF"/>
                </a:highlight>
                <a:latin typeface="YakuHanJPs"/>
              </a:rPr>
            </a:br>
            <a:r>
              <a:rPr lang="en-US" altLang="ja-JP" b="0" i="0" u="sng" dirty="0">
                <a:solidFill>
                  <a:srgbClr val="08131A"/>
                </a:solidFill>
                <a:effectLst/>
                <a:highlight>
                  <a:srgbClr val="FFFFFF"/>
                </a:highlight>
                <a:latin typeface="YakuHanJPs"/>
                <a:hlinkClick r:id="rId4"/>
              </a:rPr>
              <a:t>https://mits.nims.go.jp/</a:t>
            </a:r>
            <a:br>
              <a:rPr lang="en-US" altLang="ja-JP" b="0" i="0" dirty="0">
                <a:solidFill>
                  <a:srgbClr val="08131A"/>
                </a:solidFill>
                <a:effectLst/>
                <a:highlight>
                  <a:srgbClr val="FFFFFF"/>
                </a:highlight>
                <a:latin typeface="YakuHanJPs"/>
              </a:rPr>
            </a:br>
            <a:r>
              <a:rPr lang="ja-JP" altLang="en-US" b="0" i="0" dirty="0">
                <a:solidFill>
                  <a:srgbClr val="08131A"/>
                </a:solidFill>
                <a:effectLst/>
                <a:highlight>
                  <a:srgbClr val="FFFFFF"/>
                </a:highlight>
                <a:latin typeface="YakuHanJPs"/>
              </a:rPr>
              <a:t>日本の物質・材料研究機構</a:t>
            </a:r>
            <a:r>
              <a:rPr lang="en-US" altLang="ja-JP" b="0" i="0" dirty="0">
                <a:solidFill>
                  <a:srgbClr val="08131A"/>
                </a:solidFill>
                <a:effectLst/>
                <a:highlight>
                  <a:srgbClr val="FFFFFF"/>
                </a:highlight>
                <a:latin typeface="YakuHanJPs"/>
              </a:rPr>
              <a:t>(NIMS)</a:t>
            </a:r>
            <a:r>
              <a:rPr lang="ja-JP" altLang="en-US" b="0" i="0" dirty="0">
                <a:solidFill>
                  <a:srgbClr val="08131A"/>
                </a:solidFill>
                <a:effectLst/>
                <a:highlight>
                  <a:srgbClr val="FFFFFF"/>
                </a:highlight>
                <a:latin typeface="YakuHanJPs"/>
              </a:rPr>
              <a:t>が公開しているデータベース群です。（このうち</a:t>
            </a:r>
            <a:r>
              <a:rPr lang="en-US" altLang="ja-JP" b="0" i="0" dirty="0" err="1">
                <a:solidFill>
                  <a:srgbClr val="08131A"/>
                </a:solidFill>
                <a:effectLst/>
                <a:highlight>
                  <a:srgbClr val="FFFFFF"/>
                </a:highlight>
                <a:latin typeface="YakuHanJPs"/>
              </a:rPr>
              <a:t>AtomWork</a:t>
            </a:r>
            <a:r>
              <a:rPr lang="ja-JP" altLang="en-US" b="0" i="0" dirty="0">
                <a:solidFill>
                  <a:srgbClr val="08131A"/>
                </a:solidFill>
                <a:effectLst/>
                <a:highlight>
                  <a:srgbClr val="FFFFFF"/>
                </a:highlight>
                <a:latin typeface="YakuHanJPs"/>
              </a:rPr>
              <a:t>は、上記</a:t>
            </a:r>
            <a:r>
              <a:rPr lang="en-US" altLang="ja-JP" b="0" i="0" dirty="0" err="1">
                <a:solidFill>
                  <a:srgbClr val="08131A"/>
                </a:solidFill>
                <a:effectLst/>
                <a:highlight>
                  <a:srgbClr val="FFFFFF"/>
                </a:highlight>
                <a:latin typeface="YakuHanJPs"/>
              </a:rPr>
              <a:t>PaulingFile</a:t>
            </a:r>
            <a:r>
              <a:rPr lang="ja-JP" altLang="en-US" b="0" i="0" dirty="0">
                <a:solidFill>
                  <a:srgbClr val="08131A"/>
                </a:solidFill>
                <a:effectLst/>
                <a:highlight>
                  <a:srgbClr val="FFFFFF"/>
                </a:highlight>
                <a:latin typeface="YakuHanJPs"/>
              </a:rPr>
              <a:t>と共同で開発されていたデータベースです。）</a:t>
            </a:r>
            <a:r>
              <a:rPr lang="en-US" altLang="ja-JP" b="0" i="0" dirty="0">
                <a:solidFill>
                  <a:srgbClr val="08131A"/>
                </a:solidFill>
                <a:effectLst/>
                <a:highlight>
                  <a:srgbClr val="FFFFFF"/>
                </a:highlight>
                <a:latin typeface="YakuHanJPs"/>
              </a:rPr>
              <a:t>※</a:t>
            </a:r>
            <a:r>
              <a:rPr lang="ja-JP" altLang="en-US" b="0" i="0" dirty="0">
                <a:solidFill>
                  <a:srgbClr val="08131A"/>
                </a:solidFill>
                <a:effectLst/>
                <a:highlight>
                  <a:srgbClr val="FFFFFF"/>
                </a:highlight>
                <a:latin typeface="YakuHanJPs"/>
              </a:rPr>
              <a:t>検索・閲覧は無料ですが、</a:t>
            </a:r>
            <a:r>
              <a:rPr lang="en-US" altLang="ja-JP" b="0" i="0" dirty="0">
                <a:solidFill>
                  <a:srgbClr val="08131A"/>
                </a:solidFill>
                <a:effectLst/>
                <a:highlight>
                  <a:srgbClr val="FFFFFF"/>
                </a:highlight>
                <a:latin typeface="YakuHanJPs"/>
              </a:rPr>
              <a:t>Web</a:t>
            </a:r>
            <a:r>
              <a:rPr lang="ja-JP" altLang="en-US" b="0" i="0" dirty="0">
                <a:solidFill>
                  <a:srgbClr val="08131A"/>
                </a:solidFill>
                <a:effectLst/>
                <a:highlight>
                  <a:srgbClr val="FFFFFF"/>
                </a:highlight>
                <a:latin typeface="YakuHanJPs"/>
              </a:rPr>
              <a:t>スクレイピングは許可されていないので、</a:t>
            </a:r>
            <a:r>
              <a:rPr lang="en-US" altLang="ja-JP" b="0" i="0" dirty="0">
                <a:solidFill>
                  <a:srgbClr val="08131A"/>
                </a:solidFill>
                <a:effectLst/>
                <a:highlight>
                  <a:srgbClr val="FFFFFF"/>
                </a:highlight>
                <a:latin typeface="YakuHanJPs"/>
              </a:rPr>
              <a:t>MI</a:t>
            </a:r>
            <a:r>
              <a:rPr lang="ja-JP" altLang="en-US" b="0" i="0" dirty="0">
                <a:solidFill>
                  <a:srgbClr val="08131A"/>
                </a:solidFill>
                <a:effectLst/>
                <a:highlight>
                  <a:srgbClr val="FFFFFF"/>
                </a:highlight>
                <a:latin typeface="YakuHanJPs"/>
              </a:rPr>
              <a:t>に使うのは難しいかもしれません。</a:t>
            </a:r>
          </a:p>
          <a:p>
            <a:pPr algn="l"/>
            <a:r>
              <a:rPr lang="en-US" altLang="ja-JP" b="0" i="0" dirty="0">
                <a:solidFill>
                  <a:srgbClr val="08131A"/>
                </a:solidFill>
                <a:effectLst/>
                <a:highlight>
                  <a:srgbClr val="FFFFFF"/>
                </a:highlight>
                <a:latin typeface="YakuHanJPs"/>
              </a:rPr>
              <a:t>HTEM</a:t>
            </a:r>
            <a:br>
              <a:rPr lang="en-US" altLang="ja-JP" b="0" i="0" dirty="0">
                <a:solidFill>
                  <a:srgbClr val="08131A"/>
                </a:solidFill>
                <a:effectLst/>
                <a:highlight>
                  <a:srgbClr val="FFFFFF"/>
                </a:highlight>
                <a:latin typeface="YakuHanJPs"/>
              </a:rPr>
            </a:br>
            <a:r>
              <a:rPr lang="en-US" altLang="ja-JP" b="0" i="0" u="sng" dirty="0">
                <a:solidFill>
                  <a:srgbClr val="08131A"/>
                </a:solidFill>
                <a:effectLst/>
                <a:highlight>
                  <a:srgbClr val="FFFFFF"/>
                </a:highlight>
                <a:latin typeface="YakuHanJPs"/>
                <a:hlinkClick r:id="rId5"/>
              </a:rPr>
              <a:t>https://htem.nrel.gov/</a:t>
            </a:r>
            <a:br>
              <a:rPr lang="en-US" altLang="ja-JP" b="0" i="0" dirty="0">
                <a:solidFill>
                  <a:srgbClr val="08131A"/>
                </a:solidFill>
                <a:effectLst/>
                <a:highlight>
                  <a:srgbClr val="FFFFFF"/>
                </a:highlight>
                <a:latin typeface="YakuHanJPs"/>
              </a:rPr>
            </a:br>
            <a:r>
              <a:rPr lang="ja-JP" altLang="en-US" b="0" i="0" dirty="0">
                <a:solidFill>
                  <a:srgbClr val="08131A"/>
                </a:solidFill>
                <a:effectLst/>
                <a:highlight>
                  <a:srgbClr val="FFFFFF"/>
                </a:highlight>
                <a:latin typeface="YakuHanJPs"/>
              </a:rPr>
              <a:t>薄膜のコンビナトリアル合成装置によって集められた、多数の実験データのデータベースです。</a:t>
            </a:r>
            <a:r>
              <a:rPr lang="en-US" altLang="ja-JP" b="0" i="0" dirty="0">
                <a:solidFill>
                  <a:srgbClr val="08131A"/>
                </a:solidFill>
                <a:effectLst/>
                <a:highlight>
                  <a:srgbClr val="FFFFFF"/>
                </a:highlight>
                <a:latin typeface="YakuHanJPs"/>
              </a:rPr>
              <a:t>API</a:t>
            </a:r>
            <a:r>
              <a:rPr lang="ja-JP" altLang="en-US" b="0" i="0" dirty="0">
                <a:solidFill>
                  <a:srgbClr val="08131A"/>
                </a:solidFill>
                <a:effectLst/>
                <a:highlight>
                  <a:srgbClr val="FFFFFF"/>
                </a:highlight>
                <a:latin typeface="YakuHanJPs"/>
              </a:rPr>
              <a:t>あり。</a:t>
            </a:r>
          </a:p>
          <a:p>
            <a:pPr algn="l"/>
            <a:r>
              <a:rPr lang="en-US" altLang="ja-JP" b="0" i="0" dirty="0">
                <a:solidFill>
                  <a:srgbClr val="08131A"/>
                </a:solidFill>
                <a:effectLst/>
                <a:highlight>
                  <a:srgbClr val="FFFFFF"/>
                </a:highlight>
                <a:latin typeface="YakuHanJPs"/>
              </a:rPr>
              <a:t>Open </a:t>
            </a:r>
            <a:r>
              <a:rPr lang="en-US" altLang="ja-JP" b="0" i="0" dirty="0" err="1">
                <a:solidFill>
                  <a:srgbClr val="08131A"/>
                </a:solidFill>
                <a:effectLst/>
                <a:highlight>
                  <a:srgbClr val="FFFFFF"/>
                </a:highlight>
                <a:latin typeface="YakuHanJPs"/>
              </a:rPr>
              <a:t>Citrination</a:t>
            </a:r>
            <a:r>
              <a:rPr lang="en-US" altLang="ja-JP" b="0" i="0" dirty="0">
                <a:solidFill>
                  <a:srgbClr val="08131A"/>
                </a:solidFill>
                <a:effectLst/>
                <a:highlight>
                  <a:srgbClr val="FFFFFF"/>
                </a:highlight>
                <a:latin typeface="YakuHanJPs"/>
              </a:rPr>
              <a:t> Platform / Citrine Informatics</a:t>
            </a:r>
            <a:br>
              <a:rPr lang="en-US" altLang="ja-JP" b="0" i="0" dirty="0">
                <a:solidFill>
                  <a:srgbClr val="08131A"/>
                </a:solidFill>
                <a:effectLst/>
                <a:highlight>
                  <a:srgbClr val="FFFFFF"/>
                </a:highlight>
                <a:latin typeface="YakuHanJPs"/>
              </a:rPr>
            </a:br>
            <a:r>
              <a:rPr lang="en-US" altLang="ja-JP" b="0" i="0" u="sng" dirty="0">
                <a:solidFill>
                  <a:srgbClr val="08131A"/>
                </a:solidFill>
                <a:effectLst/>
                <a:highlight>
                  <a:srgbClr val="FFFFFF"/>
                </a:highlight>
                <a:latin typeface="YakuHanJPs"/>
                <a:hlinkClick r:id="rId6"/>
              </a:rPr>
              <a:t>https://citrine.io/research/open-citrination-platform/</a:t>
            </a:r>
            <a:br>
              <a:rPr lang="en-US" altLang="ja-JP" b="0" i="0" dirty="0">
                <a:solidFill>
                  <a:srgbClr val="08131A"/>
                </a:solidFill>
                <a:effectLst/>
                <a:highlight>
                  <a:srgbClr val="FFFFFF"/>
                </a:highlight>
                <a:latin typeface="YakuHanJPs"/>
              </a:rPr>
            </a:br>
            <a:r>
              <a:rPr lang="ja-JP" altLang="en-US" b="0" i="0" dirty="0">
                <a:solidFill>
                  <a:srgbClr val="08131A"/>
                </a:solidFill>
                <a:effectLst/>
                <a:highlight>
                  <a:srgbClr val="FFFFFF"/>
                </a:highlight>
                <a:latin typeface="YakuHanJPs"/>
              </a:rPr>
              <a:t>テキストマイニングなどによる自動収集データを含む、さまざまな実験・計算データを公開しています。アカデミック利用に限り無償です。</a:t>
            </a:r>
            <a:r>
              <a:rPr lang="en-US" altLang="ja-JP" b="0" i="0" dirty="0">
                <a:solidFill>
                  <a:srgbClr val="08131A"/>
                </a:solidFill>
                <a:effectLst/>
                <a:highlight>
                  <a:srgbClr val="FFFFFF"/>
                </a:highlight>
                <a:latin typeface="YakuHanJPs"/>
              </a:rPr>
              <a:t>API</a:t>
            </a:r>
            <a:r>
              <a:rPr lang="ja-JP" altLang="en-US" b="0" i="0" dirty="0">
                <a:solidFill>
                  <a:srgbClr val="08131A"/>
                </a:solidFill>
                <a:effectLst/>
                <a:highlight>
                  <a:srgbClr val="FFFFFF"/>
                </a:highlight>
                <a:latin typeface="YakuHanJPs"/>
              </a:rPr>
              <a:t>あり。</a:t>
            </a:r>
            <a:br>
              <a:rPr lang="ja-JP" altLang="en-US" b="0" i="0" dirty="0">
                <a:solidFill>
                  <a:srgbClr val="08131A"/>
                </a:solidFill>
                <a:effectLst/>
                <a:highlight>
                  <a:srgbClr val="FFFFFF"/>
                </a:highlight>
                <a:latin typeface="YakuHanJPs"/>
              </a:rPr>
            </a:br>
            <a:endParaRPr lang="ja-JP" altLang="en-US" b="0" i="0" dirty="0">
              <a:solidFill>
                <a:srgbClr val="08131A"/>
              </a:solidFill>
              <a:effectLst/>
              <a:highlight>
                <a:srgbClr val="FFFFFF"/>
              </a:highlight>
              <a:latin typeface="YakuHanJPs"/>
            </a:endParaRPr>
          </a:p>
          <a:p>
            <a:pPr algn="l"/>
            <a:r>
              <a:rPr lang="en-US" altLang="ja-JP" b="0" i="0" dirty="0" err="1">
                <a:solidFill>
                  <a:srgbClr val="08131A"/>
                </a:solidFill>
                <a:effectLst/>
                <a:highlight>
                  <a:srgbClr val="FFFFFF"/>
                </a:highlight>
                <a:latin typeface="YakuHanJPs"/>
              </a:rPr>
              <a:t>Starrydata</a:t>
            </a:r>
            <a:br>
              <a:rPr lang="en-US" altLang="ja-JP" b="0" i="0" dirty="0">
                <a:solidFill>
                  <a:srgbClr val="08131A"/>
                </a:solidFill>
                <a:effectLst/>
                <a:highlight>
                  <a:srgbClr val="FFFFFF"/>
                </a:highlight>
                <a:latin typeface="YakuHanJPs"/>
              </a:rPr>
            </a:br>
            <a:r>
              <a:rPr lang="en-US" altLang="ja-JP" b="0" i="0" u="sng" dirty="0">
                <a:solidFill>
                  <a:srgbClr val="08131A"/>
                </a:solidFill>
                <a:effectLst/>
                <a:highlight>
                  <a:srgbClr val="FFFFFF"/>
                </a:highlight>
                <a:latin typeface="YakuHanJPs"/>
                <a:hlinkClick r:id="rId7"/>
              </a:rPr>
              <a:t>https://www.starrydata2.org/</a:t>
            </a:r>
            <a:br>
              <a:rPr lang="en-US" altLang="ja-JP" b="0" i="0" dirty="0">
                <a:solidFill>
                  <a:srgbClr val="08131A"/>
                </a:solidFill>
                <a:effectLst/>
                <a:highlight>
                  <a:srgbClr val="FFFFFF"/>
                </a:highlight>
                <a:latin typeface="YakuHanJPs"/>
              </a:rPr>
            </a:br>
            <a:r>
              <a:rPr lang="ja-JP" altLang="en-US" b="0" i="0" dirty="0">
                <a:solidFill>
                  <a:srgbClr val="08131A"/>
                </a:solidFill>
                <a:effectLst/>
                <a:highlight>
                  <a:srgbClr val="FFFFFF"/>
                </a:highlight>
                <a:latin typeface="YakuHanJPs"/>
              </a:rPr>
              <a:t>私達の作ったデータベースです。熱電材料・磁性材料などの実験データを試料単位で収録しています。論文中のグラフをまるごとトレースして、カーブとして収録している点が特徴です。</a:t>
            </a:r>
            <a:r>
              <a:rPr lang="en-US" altLang="ja-JP" b="0" i="0" dirty="0">
                <a:solidFill>
                  <a:srgbClr val="08131A"/>
                </a:solidFill>
                <a:effectLst/>
                <a:highlight>
                  <a:srgbClr val="FFFFFF"/>
                </a:highlight>
                <a:latin typeface="YakuHanJPs"/>
              </a:rPr>
              <a:t>API</a:t>
            </a:r>
            <a:r>
              <a:rPr lang="ja-JP" altLang="en-US" b="0" i="0" dirty="0">
                <a:solidFill>
                  <a:srgbClr val="08131A"/>
                </a:solidFill>
                <a:effectLst/>
                <a:highlight>
                  <a:srgbClr val="FFFFFF"/>
                </a:highlight>
                <a:latin typeface="YakuHanJPs"/>
              </a:rPr>
              <a:t>あり。</a:t>
            </a:r>
            <a:br>
              <a:rPr lang="ja-JP" altLang="en-US" b="0" i="0" dirty="0">
                <a:solidFill>
                  <a:srgbClr val="08131A"/>
                </a:solidFill>
                <a:effectLst/>
                <a:highlight>
                  <a:srgbClr val="FFFFFF"/>
                </a:highlight>
                <a:latin typeface="YakuHanJPs"/>
              </a:rPr>
            </a:br>
            <a:endParaRPr lang="ja-JP" altLang="en-US" b="0" i="0" dirty="0">
              <a:solidFill>
                <a:srgbClr val="08131A"/>
              </a:solidFill>
              <a:effectLst/>
              <a:highlight>
                <a:srgbClr val="FFFFFF"/>
              </a:highlight>
              <a:latin typeface="YakuHanJPs"/>
            </a:endParaRPr>
          </a:p>
          <a:p>
            <a:endParaRPr kumimoji="1" lang="ja-JP" altLang="en-US" dirty="0"/>
          </a:p>
        </p:txBody>
      </p:sp>
    </p:spTree>
    <p:extLst>
      <p:ext uri="{BB962C8B-B14F-4D97-AF65-F5344CB8AC3E}">
        <p14:creationId xmlns:p14="http://schemas.microsoft.com/office/powerpoint/2010/main" val="32865230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3457ADB-0D1A-E9AE-34BE-E8D33C547BE8}"/>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3A522053-B04B-A1FC-CD0D-01746BB56728}"/>
              </a:ext>
            </a:extLst>
          </p:cNvPr>
          <p:cNvSpPr>
            <a:spLocks noGrp="1"/>
          </p:cNvSpPr>
          <p:nvPr>
            <p:ph idx="1"/>
          </p:nvPr>
        </p:nvSpPr>
        <p:spPr/>
        <p:txBody>
          <a:bodyPr>
            <a:normAutofit fontScale="25000" lnSpcReduction="20000"/>
          </a:bodyPr>
          <a:lstStyle/>
          <a:p>
            <a:pPr algn="l"/>
            <a:r>
              <a:rPr lang="ja-JP" altLang="en-US" b="1" i="0" dirty="0">
                <a:solidFill>
                  <a:srgbClr val="08131A"/>
                </a:solidFill>
                <a:effectLst/>
                <a:highlight>
                  <a:srgbClr val="FFFFFF"/>
                </a:highlight>
                <a:latin typeface="YakuHanJPs"/>
              </a:rPr>
              <a:t>第一原理計算データベース</a:t>
            </a:r>
          </a:p>
          <a:p>
            <a:pPr algn="l"/>
            <a:r>
              <a:rPr lang="en-US" altLang="ja-JP" b="0" i="0" dirty="0">
                <a:solidFill>
                  <a:srgbClr val="08131A"/>
                </a:solidFill>
                <a:effectLst/>
                <a:highlight>
                  <a:srgbClr val="FFFFFF"/>
                </a:highlight>
                <a:latin typeface="YakuHanJPs"/>
              </a:rPr>
              <a:t>The Materials Project</a:t>
            </a:r>
            <a:br>
              <a:rPr lang="en-US" altLang="ja-JP" b="0" i="0" dirty="0">
                <a:solidFill>
                  <a:srgbClr val="08131A"/>
                </a:solidFill>
                <a:effectLst/>
                <a:highlight>
                  <a:srgbClr val="FFFFFF"/>
                </a:highlight>
                <a:latin typeface="YakuHanJPs"/>
              </a:rPr>
            </a:br>
            <a:r>
              <a:rPr lang="en-US" altLang="ja-JP" b="0" i="0" u="sng" dirty="0">
                <a:solidFill>
                  <a:srgbClr val="08131A"/>
                </a:solidFill>
                <a:effectLst/>
                <a:highlight>
                  <a:srgbClr val="FFFFFF"/>
                </a:highlight>
                <a:latin typeface="YakuHanJPs"/>
                <a:hlinkClick r:id="rId2"/>
              </a:rPr>
              <a:t>https://materialsproject.org/</a:t>
            </a:r>
            <a:br>
              <a:rPr lang="en-US" altLang="ja-JP" b="0" i="0" dirty="0">
                <a:solidFill>
                  <a:srgbClr val="08131A"/>
                </a:solidFill>
                <a:effectLst/>
                <a:highlight>
                  <a:srgbClr val="FFFFFF"/>
                </a:highlight>
                <a:latin typeface="YakuHanJPs"/>
              </a:rPr>
            </a:br>
            <a:r>
              <a:rPr lang="ja-JP" altLang="en-US" b="0" i="0" dirty="0">
                <a:solidFill>
                  <a:srgbClr val="08131A"/>
                </a:solidFill>
                <a:effectLst/>
                <a:highlight>
                  <a:srgbClr val="FFFFFF"/>
                </a:highlight>
                <a:latin typeface="YakuHanJPs"/>
              </a:rPr>
              <a:t>使いやすい</a:t>
            </a:r>
            <a:r>
              <a:rPr lang="en-US" altLang="ja-JP" b="0" i="0" dirty="0">
                <a:solidFill>
                  <a:srgbClr val="08131A"/>
                </a:solidFill>
                <a:effectLst/>
                <a:highlight>
                  <a:srgbClr val="FFFFFF"/>
                </a:highlight>
                <a:latin typeface="YakuHanJPs"/>
              </a:rPr>
              <a:t>GUI</a:t>
            </a:r>
            <a:r>
              <a:rPr lang="ja-JP" altLang="en-US" b="0" i="0" dirty="0">
                <a:solidFill>
                  <a:srgbClr val="08131A"/>
                </a:solidFill>
                <a:effectLst/>
                <a:highlight>
                  <a:srgbClr val="FFFFFF"/>
                </a:highlight>
                <a:latin typeface="YakuHanJPs"/>
              </a:rPr>
              <a:t>のついた、人気の高い第一原理計算データベースです。</a:t>
            </a:r>
            <a:r>
              <a:rPr lang="en-US" altLang="ja-JP" b="0" i="0" dirty="0">
                <a:solidFill>
                  <a:srgbClr val="08131A"/>
                </a:solidFill>
                <a:effectLst/>
                <a:highlight>
                  <a:srgbClr val="FFFFFF"/>
                </a:highlight>
                <a:latin typeface="YakuHanJPs"/>
              </a:rPr>
              <a:t>10</a:t>
            </a:r>
            <a:r>
              <a:rPr lang="ja-JP" altLang="en-US" b="0" i="0" dirty="0">
                <a:solidFill>
                  <a:srgbClr val="08131A"/>
                </a:solidFill>
                <a:effectLst/>
                <a:highlight>
                  <a:srgbClr val="FFFFFF"/>
                </a:highlight>
                <a:latin typeface="YakuHanJPs"/>
              </a:rPr>
              <a:t>万種類以上の実在</a:t>
            </a:r>
            <a:r>
              <a:rPr lang="en-US" altLang="ja-JP" b="0" i="0" dirty="0">
                <a:solidFill>
                  <a:srgbClr val="08131A"/>
                </a:solidFill>
                <a:effectLst/>
                <a:highlight>
                  <a:srgbClr val="FFFFFF"/>
                </a:highlight>
                <a:latin typeface="YakuHanJPs"/>
              </a:rPr>
              <a:t>/</a:t>
            </a:r>
            <a:r>
              <a:rPr lang="ja-JP" altLang="en-US" b="0" i="0" dirty="0">
                <a:solidFill>
                  <a:srgbClr val="08131A"/>
                </a:solidFill>
                <a:effectLst/>
                <a:highlight>
                  <a:srgbClr val="FFFFFF"/>
                </a:highlight>
                <a:latin typeface="YakuHanJPs"/>
              </a:rPr>
              <a:t>仮想化合物の無機材料の結晶構造と電子構造、物性があります。</a:t>
            </a:r>
            <a:r>
              <a:rPr lang="en-US" altLang="ja-JP" b="0" i="0" dirty="0">
                <a:solidFill>
                  <a:srgbClr val="08131A"/>
                </a:solidFill>
                <a:effectLst/>
                <a:highlight>
                  <a:srgbClr val="FFFFFF"/>
                </a:highlight>
                <a:latin typeface="YakuHanJPs"/>
              </a:rPr>
              <a:t>API</a:t>
            </a:r>
            <a:r>
              <a:rPr lang="ja-JP" altLang="en-US" b="0" i="0" dirty="0">
                <a:solidFill>
                  <a:srgbClr val="08131A"/>
                </a:solidFill>
                <a:effectLst/>
                <a:highlight>
                  <a:srgbClr val="FFFFFF"/>
                </a:highlight>
                <a:latin typeface="YakuHanJPs"/>
              </a:rPr>
              <a:t>あり。</a:t>
            </a:r>
            <a:r>
              <a:rPr lang="en-US" altLang="ja-JP" b="0" i="0" dirty="0">
                <a:solidFill>
                  <a:srgbClr val="08131A"/>
                </a:solidFill>
                <a:effectLst/>
                <a:highlight>
                  <a:srgbClr val="FFFFFF"/>
                </a:highlight>
                <a:latin typeface="YakuHanJPs"/>
              </a:rPr>
              <a:t>Python</a:t>
            </a:r>
            <a:r>
              <a:rPr lang="ja-JP" altLang="en-US" b="0" i="0" dirty="0">
                <a:solidFill>
                  <a:srgbClr val="08131A"/>
                </a:solidFill>
                <a:effectLst/>
                <a:highlight>
                  <a:srgbClr val="FFFFFF"/>
                </a:highlight>
                <a:latin typeface="YakuHanJPs"/>
              </a:rPr>
              <a:t>ライブラリも充実しており、入門におすすめです。</a:t>
            </a:r>
          </a:p>
          <a:p>
            <a:pPr algn="l"/>
            <a:r>
              <a:rPr lang="ja-JP" altLang="en-US" b="0" i="0" dirty="0">
                <a:solidFill>
                  <a:srgbClr val="08131A"/>
                </a:solidFill>
                <a:effectLst/>
                <a:highlight>
                  <a:srgbClr val="FFFFFF"/>
                </a:highlight>
                <a:latin typeface="YakuHanJPs"/>
              </a:rPr>
              <a:t>その他にも、たくさんの第一原理計算データベースがオープンデータベースとして公開されています。すべてをチェックできていないので解説は省略しますが、気になる方は上記</a:t>
            </a:r>
            <a:r>
              <a:rPr lang="ja-JP" altLang="en-US" b="0" i="0" u="sng" dirty="0">
                <a:solidFill>
                  <a:srgbClr val="08131A"/>
                </a:solidFill>
                <a:effectLst/>
                <a:highlight>
                  <a:srgbClr val="FFFFFF"/>
                </a:highlight>
                <a:latin typeface="YakuHanJPs"/>
                <a:hlinkClick r:id="rId3"/>
              </a:rPr>
              <a:t>レビュー論文</a:t>
            </a:r>
            <a:r>
              <a:rPr lang="ja-JP" altLang="en-US" b="0" i="0" dirty="0">
                <a:solidFill>
                  <a:srgbClr val="08131A"/>
                </a:solidFill>
                <a:effectLst/>
                <a:highlight>
                  <a:srgbClr val="FFFFFF"/>
                </a:highlight>
                <a:latin typeface="YakuHanJPs"/>
              </a:rPr>
              <a:t>の表か、リンク先でお確かめいただけると助かります。</a:t>
            </a:r>
          </a:p>
          <a:p>
            <a:pPr algn="l"/>
            <a:r>
              <a:rPr lang="en-US" altLang="ja-JP" b="0" i="0" dirty="0">
                <a:solidFill>
                  <a:srgbClr val="08131A"/>
                </a:solidFill>
                <a:effectLst/>
                <a:highlight>
                  <a:srgbClr val="FFFFFF"/>
                </a:highlight>
                <a:latin typeface="YakuHanJPs"/>
              </a:rPr>
              <a:t>AFLOW</a:t>
            </a:r>
            <a:br>
              <a:rPr lang="en-US" altLang="ja-JP" b="0" i="0" dirty="0">
                <a:solidFill>
                  <a:srgbClr val="08131A"/>
                </a:solidFill>
                <a:effectLst/>
                <a:highlight>
                  <a:srgbClr val="FFFFFF"/>
                </a:highlight>
                <a:latin typeface="YakuHanJPs"/>
              </a:rPr>
            </a:br>
            <a:r>
              <a:rPr lang="en-US" altLang="ja-JP" b="0" i="0" u="sng" dirty="0">
                <a:solidFill>
                  <a:srgbClr val="08131A"/>
                </a:solidFill>
                <a:effectLst/>
                <a:highlight>
                  <a:srgbClr val="FFFFFF"/>
                </a:highlight>
                <a:latin typeface="YakuHanJPs"/>
                <a:hlinkClick r:id="rId4"/>
              </a:rPr>
              <a:t>http://www.aflowlib.org/</a:t>
            </a:r>
            <a:br>
              <a:rPr lang="en-US" altLang="ja-JP" b="0" i="0" dirty="0">
                <a:solidFill>
                  <a:srgbClr val="08131A"/>
                </a:solidFill>
                <a:effectLst/>
                <a:highlight>
                  <a:srgbClr val="FFFFFF"/>
                </a:highlight>
                <a:latin typeface="YakuHanJPs"/>
              </a:rPr>
            </a:br>
            <a:endParaRPr lang="en-US" altLang="ja-JP" b="0" i="0" dirty="0">
              <a:solidFill>
                <a:srgbClr val="08131A"/>
              </a:solidFill>
              <a:effectLst/>
              <a:highlight>
                <a:srgbClr val="FFFFFF"/>
              </a:highlight>
              <a:latin typeface="YakuHanJPs"/>
            </a:endParaRPr>
          </a:p>
          <a:p>
            <a:pPr algn="l"/>
            <a:r>
              <a:rPr lang="en-US" altLang="ja-JP" b="0" i="0" dirty="0">
                <a:solidFill>
                  <a:srgbClr val="08131A"/>
                </a:solidFill>
                <a:effectLst/>
                <a:highlight>
                  <a:srgbClr val="FFFFFF"/>
                </a:highlight>
                <a:latin typeface="YakuHanJPs"/>
              </a:rPr>
              <a:t>Computational Materials Repository (CMR)</a:t>
            </a:r>
            <a:br>
              <a:rPr lang="en-US" altLang="ja-JP" b="0" i="0" dirty="0">
                <a:solidFill>
                  <a:srgbClr val="08131A"/>
                </a:solidFill>
                <a:effectLst/>
                <a:highlight>
                  <a:srgbClr val="FFFFFF"/>
                </a:highlight>
                <a:latin typeface="YakuHanJPs"/>
              </a:rPr>
            </a:br>
            <a:r>
              <a:rPr lang="en-US" altLang="ja-JP" b="0" i="0" u="sng" dirty="0">
                <a:solidFill>
                  <a:srgbClr val="08131A"/>
                </a:solidFill>
                <a:effectLst/>
                <a:highlight>
                  <a:srgbClr val="FFFFFF"/>
                </a:highlight>
                <a:latin typeface="YakuHanJPs"/>
                <a:hlinkClick r:id="rId5"/>
              </a:rPr>
              <a:t>https://cmr.fysik.dtu.dk/</a:t>
            </a:r>
            <a:r>
              <a:rPr lang="en-US" altLang="ja-JP" b="0" i="0" dirty="0">
                <a:solidFill>
                  <a:srgbClr val="08131A"/>
                </a:solidFill>
                <a:effectLst/>
                <a:highlight>
                  <a:srgbClr val="FFFFFF"/>
                </a:highlight>
                <a:latin typeface="YakuHanJPs"/>
              </a:rPr>
              <a:t> </a:t>
            </a:r>
            <a:br>
              <a:rPr lang="en-US" altLang="ja-JP" b="0" i="0" dirty="0">
                <a:solidFill>
                  <a:srgbClr val="08131A"/>
                </a:solidFill>
                <a:effectLst/>
                <a:highlight>
                  <a:srgbClr val="FFFFFF"/>
                </a:highlight>
                <a:latin typeface="YakuHanJPs"/>
              </a:rPr>
            </a:br>
            <a:endParaRPr lang="en-US" altLang="ja-JP" b="0" i="0" dirty="0">
              <a:solidFill>
                <a:srgbClr val="08131A"/>
              </a:solidFill>
              <a:effectLst/>
              <a:highlight>
                <a:srgbClr val="FFFFFF"/>
              </a:highlight>
              <a:latin typeface="YakuHanJPs"/>
            </a:endParaRPr>
          </a:p>
          <a:p>
            <a:pPr algn="l"/>
            <a:r>
              <a:rPr lang="en-US" altLang="ja-JP" b="0" i="0" dirty="0">
                <a:solidFill>
                  <a:srgbClr val="08131A"/>
                </a:solidFill>
                <a:effectLst/>
                <a:highlight>
                  <a:srgbClr val="FFFFFF"/>
                </a:highlight>
                <a:latin typeface="YakuHanJPs"/>
              </a:rPr>
              <a:t>Khazana</a:t>
            </a:r>
            <a:br>
              <a:rPr lang="en-US" altLang="ja-JP" b="0" i="0" dirty="0">
                <a:solidFill>
                  <a:srgbClr val="08131A"/>
                </a:solidFill>
                <a:effectLst/>
                <a:highlight>
                  <a:srgbClr val="FFFFFF"/>
                </a:highlight>
                <a:latin typeface="YakuHanJPs"/>
              </a:rPr>
            </a:br>
            <a:r>
              <a:rPr lang="en-US" altLang="ja-JP" b="0" i="0" u="sng" dirty="0">
                <a:solidFill>
                  <a:srgbClr val="08131A"/>
                </a:solidFill>
                <a:effectLst/>
                <a:highlight>
                  <a:srgbClr val="FFFFFF"/>
                </a:highlight>
                <a:latin typeface="YakuHanJPs"/>
                <a:hlinkClick r:id="rId6"/>
              </a:rPr>
              <a:t>https://khazana.gatech.edu/</a:t>
            </a:r>
            <a:endParaRPr lang="en-US" altLang="ja-JP" b="0" i="0" dirty="0">
              <a:solidFill>
                <a:srgbClr val="08131A"/>
              </a:solidFill>
              <a:effectLst/>
              <a:highlight>
                <a:srgbClr val="FFFFFF"/>
              </a:highlight>
              <a:latin typeface="YakuHanJPs"/>
            </a:endParaRPr>
          </a:p>
          <a:p>
            <a:pPr algn="l"/>
            <a:r>
              <a:rPr lang="en-US" altLang="ja-JP" b="0" i="0" dirty="0">
                <a:solidFill>
                  <a:srgbClr val="08131A"/>
                </a:solidFill>
                <a:effectLst/>
                <a:highlight>
                  <a:srgbClr val="FFFFFF"/>
                </a:highlight>
                <a:latin typeface="YakuHanJPs"/>
              </a:rPr>
              <a:t>MARVEL NCCR</a:t>
            </a:r>
            <a:br>
              <a:rPr lang="en-US" altLang="ja-JP" b="0" i="0" dirty="0">
                <a:solidFill>
                  <a:srgbClr val="08131A"/>
                </a:solidFill>
                <a:effectLst/>
                <a:highlight>
                  <a:srgbClr val="FFFFFF"/>
                </a:highlight>
                <a:latin typeface="YakuHanJPs"/>
              </a:rPr>
            </a:br>
            <a:r>
              <a:rPr lang="en-US" altLang="ja-JP" b="0" i="0" u="sng" dirty="0">
                <a:solidFill>
                  <a:srgbClr val="08131A"/>
                </a:solidFill>
                <a:effectLst/>
                <a:highlight>
                  <a:srgbClr val="FFFFFF"/>
                </a:highlight>
                <a:latin typeface="YakuHanJPs"/>
                <a:hlinkClick r:id="rId7"/>
              </a:rPr>
              <a:t>https://nccr-marvel.ch/</a:t>
            </a:r>
            <a:br>
              <a:rPr lang="en-US" altLang="ja-JP" b="0" i="0" dirty="0">
                <a:solidFill>
                  <a:srgbClr val="08131A"/>
                </a:solidFill>
                <a:effectLst/>
                <a:highlight>
                  <a:srgbClr val="FFFFFF"/>
                </a:highlight>
                <a:latin typeface="YakuHanJPs"/>
              </a:rPr>
            </a:br>
            <a:endParaRPr lang="en-US" altLang="ja-JP" b="0" i="0" dirty="0">
              <a:solidFill>
                <a:srgbClr val="08131A"/>
              </a:solidFill>
              <a:effectLst/>
              <a:highlight>
                <a:srgbClr val="FFFFFF"/>
              </a:highlight>
              <a:latin typeface="YakuHanJPs"/>
            </a:endParaRPr>
          </a:p>
          <a:p>
            <a:pPr algn="l"/>
            <a:r>
              <a:rPr lang="en-US" altLang="ja-JP" b="0" i="0" dirty="0">
                <a:solidFill>
                  <a:srgbClr val="08131A"/>
                </a:solidFill>
                <a:effectLst/>
                <a:highlight>
                  <a:srgbClr val="FFFFFF"/>
                </a:highlight>
                <a:latin typeface="YakuHanJPs"/>
              </a:rPr>
              <a:t>The Materials Data Facility (MDF)</a:t>
            </a:r>
            <a:br>
              <a:rPr lang="en-US" altLang="ja-JP" b="0" i="0" dirty="0">
                <a:solidFill>
                  <a:srgbClr val="08131A"/>
                </a:solidFill>
                <a:effectLst/>
                <a:highlight>
                  <a:srgbClr val="FFFFFF"/>
                </a:highlight>
                <a:latin typeface="YakuHanJPs"/>
              </a:rPr>
            </a:br>
            <a:r>
              <a:rPr lang="en-US" altLang="ja-JP" b="0" i="0" u="sng" dirty="0">
                <a:solidFill>
                  <a:srgbClr val="08131A"/>
                </a:solidFill>
                <a:effectLst/>
                <a:highlight>
                  <a:srgbClr val="FFFFFF"/>
                </a:highlight>
                <a:latin typeface="YakuHanJPs"/>
                <a:hlinkClick r:id="rId8"/>
              </a:rPr>
              <a:t>https://materialsdatafacility.org/</a:t>
            </a:r>
            <a:br>
              <a:rPr lang="en-US" altLang="ja-JP" b="0" i="0" dirty="0">
                <a:solidFill>
                  <a:srgbClr val="08131A"/>
                </a:solidFill>
                <a:effectLst/>
                <a:highlight>
                  <a:srgbClr val="FFFFFF"/>
                </a:highlight>
                <a:latin typeface="YakuHanJPs"/>
              </a:rPr>
            </a:br>
            <a:endParaRPr lang="en-US" altLang="ja-JP" b="0" i="0" dirty="0">
              <a:solidFill>
                <a:srgbClr val="08131A"/>
              </a:solidFill>
              <a:effectLst/>
              <a:highlight>
                <a:srgbClr val="FFFFFF"/>
              </a:highlight>
              <a:latin typeface="YakuHanJPs"/>
            </a:endParaRPr>
          </a:p>
          <a:p>
            <a:pPr algn="l"/>
            <a:r>
              <a:rPr lang="en-US" altLang="ja-JP" b="0" i="0" dirty="0">
                <a:solidFill>
                  <a:srgbClr val="08131A"/>
                </a:solidFill>
                <a:effectLst/>
                <a:highlight>
                  <a:srgbClr val="FFFFFF"/>
                </a:highlight>
                <a:latin typeface="YakuHanJPs"/>
              </a:rPr>
              <a:t>NOMAD </a:t>
            </a:r>
            <a:r>
              <a:rPr lang="en-US" altLang="ja-JP" b="0" i="0" dirty="0" err="1">
                <a:solidFill>
                  <a:srgbClr val="08131A"/>
                </a:solidFill>
                <a:effectLst/>
                <a:highlight>
                  <a:srgbClr val="FFFFFF"/>
                </a:highlight>
                <a:latin typeface="YakuHanJPs"/>
              </a:rPr>
              <a:t>CoE</a:t>
            </a:r>
            <a:br>
              <a:rPr lang="en-US" altLang="ja-JP" b="0" i="0" dirty="0">
                <a:solidFill>
                  <a:srgbClr val="08131A"/>
                </a:solidFill>
                <a:effectLst/>
                <a:highlight>
                  <a:srgbClr val="FFFFFF"/>
                </a:highlight>
                <a:latin typeface="YakuHanJPs"/>
              </a:rPr>
            </a:br>
            <a:r>
              <a:rPr lang="en-US" altLang="ja-JP" b="0" i="0" u="sng" dirty="0">
                <a:solidFill>
                  <a:srgbClr val="08131A"/>
                </a:solidFill>
                <a:effectLst/>
                <a:highlight>
                  <a:srgbClr val="FFFFFF"/>
                </a:highlight>
                <a:latin typeface="YakuHanJPs"/>
                <a:hlinkClick r:id="rId9"/>
              </a:rPr>
              <a:t>https://nomad-coe.eu/</a:t>
            </a:r>
            <a:endParaRPr lang="en-US" altLang="ja-JP" b="0" i="0" dirty="0">
              <a:solidFill>
                <a:srgbClr val="08131A"/>
              </a:solidFill>
              <a:effectLst/>
              <a:highlight>
                <a:srgbClr val="FFFFFF"/>
              </a:highlight>
              <a:latin typeface="YakuHanJPs"/>
            </a:endParaRPr>
          </a:p>
          <a:p>
            <a:pPr algn="l"/>
            <a:r>
              <a:rPr lang="en-US" altLang="ja-JP" b="0" i="0" dirty="0">
                <a:solidFill>
                  <a:srgbClr val="08131A"/>
                </a:solidFill>
                <a:effectLst/>
                <a:highlight>
                  <a:srgbClr val="FFFFFF"/>
                </a:highlight>
                <a:latin typeface="YakuHanJPs"/>
              </a:rPr>
              <a:t>Phonon Database at Kyoto University</a:t>
            </a:r>
            <a:br>
              <a:rPr lang="en-US" altLang="ja-JP" b="0" i="0" dirty="0">
                <a:solidFill>
                  <a:srgbClr val="08131A"/>
                </a:solidFill>
                <a:effectLst/>
                <a:highlight>
                  <a:srgbClr val="FFFFFF"/>
                </a:highlight>
                <a:latin typeface="YakuHanJPs"/>
              </a:rPr>
            </a:br>
            <a:r>
              <a:rPr lang="en-US" altLang="ja-JP" b="0" i="0" u="sng" dirty="0">
                <a:solidFill>
                  <a:srgbClr val="08131A"/>
                </a:solidFill>
                <a:effectLst/>
                <a:highlight>
                  <a:srgbClr val="FFFFFF"/>
                </a:highlight>
                <a:latin typeface="YakuHanJPs"/>
                <a:hlinkClick r:id="rId10"/>
              </a:rPr>
              <a:t>http://phonondb.mtl.kyoto-u.ac.jp/</a:t>
            </a:r>
            <a:endParaRPr lang="en-US" altLang="ja-JP" b="0" i="0" dirty="0">
              <a:solidFill>
                <a:srgbClr val="08131A"/>
              </a:solidFill>
              <a:effectLst/>
              <a:highlight>
                <a:srgbClr val="FFFFFF"/>
              </a:highlight>
              <a:latin typeface="YakuHanJPs"/>
            </a:endParaRPr>
          </a:p>
          <a:p>
            <a:pPr algn="l"/>
            <a:r>
              <a:rPr lang="en-US" altLang="ja-JP" b="0" i="0" dirty="0">
                <a:solidFill>
                  <a:srgbClr val="08131A"/>
                </a:solidFill>
                <a:effectLst/>
                <a:highlight>
                  <a:srgbClr val="FFFFFF"/>
                </a:highlight>
                <a:latin typeface="YakuHanJPs"/>
              </a:rPr>
              <a:t>Open Materials Database</a:t>
            </a:r>
            <a:br>
              <a:rPr lang="en-US" altLang="ja-JP" b="0" i="0" dirty="0">
                <a:solidFill>
                  <a:srgbClr val="08131A"/>
                </a:solidFill>
                <a:effectLst/>
                <a:highlight>
                  <a:srgbClr val="FFFFFF"/>
                </a:highlight>
                <a:latin typeface="YakuHanJPs"/>
              </a:rPr>
            </a:br>
            <a:r>
              <a:rPr lang="en-US" altLang="ja-JP" b="0" i="0" u="sng" dirty="0">
                <a:solidFill>
                  <a:srgbClr val="08131A"/>
                </a:solidFill>
                <a:effectLst/>
                <a:highlight>
                  <a:srgbClr val="FFFFFF"/>
                </a:highlight>
                <a:latin typeface="YakuHanJPs"/>
                <a:hlinkClick r:id="rId11"/>
              </a:rPr>
              <a:t>http://openmaterialsdb.se/</a:t>
            </a:r>
            <a:br>
              <a:rPr lang="en-US" altLang="ja-JP" b="0" i="0" dirty="0">
                <a:solidFill>
                  <a:srgbClr val="08131A"/>
                </a:solidFill>
                <a:effectLst/>
                <a:highlight>
                  <a:srgbClr val="FFFFFF"/>
                </a:highlight>
                <a:latin typeface="YakuHanJPs"/>
              </a:rPr>
            </a:br>
            <a:endParaRPr lang="en-US" altLang="ja-JP" b="0" i="0" dirty="0">
              <a:solidFill>
                <a:srgbClr val="08131A"/>
              </a:solidFill>
              <a:effectLst/>
              <a:highlight>
                <a:srgbClr val="FFFFFF"/>
              </a:highlight>
              <a:latin typeface="YakuHanJPs"/>
            </a:endParaRPr>
          </a:p>
          <a:p>
            <a:pPr algn="l"/>
            <a:r>
              <a:rPr lang="en-US" altLang="ja-JP" b="0" i="0" dirty="0">
                <a:solidFill>
                  <a:srgbClr val="08131A"/>
                </a:solidFill>
                <a:effectLst/>
                <a:highlight>
                  <a:srgbClr val="FFFFFF"/>
                </a:highlight>
                <a:latin typeface="YakuHanJPs"/>
              </a:rPr>
              <a:t>Open Quantum Materials Database (OQMD)</a:t>
            </a:r>
            <a:br>
              <a:rPr lang="en-US" altLang="ja-JP" b="0" i="0" dirty="0">
                <a:solidFill>
                  <a:srgbClr val="08131A"/>
                </a:solidFill>
                <a:effectLst/>
                <a:highlight>
                  <a:srgbClr val="FFFFFF"/>
                </a:highlight>
                <a:latin typeface="YakuHanJPs"/>
              </a:rPr>
            </a:br>
            <a:r>
              <a:rPr lang="en-US" altLang="ja-JP" b="0" i="0" u="sng" dirty="0">
                <a:solidFill>
                  <a:srgbClr val="08131A"/>
                </a:solidFill>
                <a:effectLst/>
                <a:highlight>
                  <a:srgbClr val="FFFFFF"/>
                </a:highlight>
                <a:latin typeface="YakuHanJPs"/>
                <a:hlinkClick r:id="rId12"/>
              </a:rPr>
              <a:t>http://oqmd.org/</a:t>
            </a:r>
            <a:br>
              <a:rPr lang="en-US" altLang="ja-JP" b="0" i="0" dirty="0">
                <a:solidFill>
                  <a:srgbClr val="08131A"/>
                </a:solidFill>
                <a:effectLst/>
                <a:highlight>
                  <a:srgbClr val="FFFFFF"/>
                </a:highlight>
                <a:latin typeface="YakuHanJPs"/>
              </a:rPr>
            </a:br>
            <a:endParaRPr lang="en-US" altLang="ja-JP" b="0" i="0" dirty="0">
              <a:solidFill>
                <a:srgbClr val="08131A"/>
              </a:solidFill>
              <a:effectLst/>
              <a:highlight>
                <a:srgbClr val="FFFFFF"/>
              </a:highlight>
              <a:latin typeface="YakuHanJPs"/>
            </a:endParaRPr>
          </a:p>
          <a:p>
            <a:pPr algn="l"/>
            <a:r>
              <a:rPr lang="en-US" altLang="ja-JP" b="0" i="0" dirty="0">
                <a:solidFill>
                  <a:srgbClr val="08131A"/>
                </a:solidFill>
                <a:effectLst/>
                <a:highlight>
                  <a:srgbClr val="FFFFFF"/>
                </a:highlight>
                <a:latin typeface="YakuHanJPs"/>
              </a:rPr>
              <a:t>Organic Materials Database</a:t>
            </a:r>
            <a:br>
              <a:rPr lang="en-US" altLang="ja-JP" b="0" i="0" dirty="0">
                <a:solidFill>
                  <a:srgbClr val="08131A"/>
                </a:solidFill>
                <a:effectLst/>
                <a:highlight>
                  <a:srgbClr val="FFFFFF"/>
                </a:highlight>
                <a:latin typeface="YakuHanJPs"/>
              </a:rPr>
            </a:br>
            <a:r>
              <a:rPr lang="en-US" altLang="ja-JP" b="0" i="0" u="sng" dirty="0">
                <a:solidFill>
                  <a:srgbClr val="08131A"/>
                </a:solidFill>
                <a:effectLst/>
                <a:highlight>
                  <a:srgbClr val="FFFFFF"/>
                </a:highlight>
                <a:latin typeface="YakuHanJPs"/>
                <a:hlinkClick r:id="rId13"/>
              </a:rPr>
              <a:t>https://omdb.mathub.io/</a:t>
            </a:r>
            <a:br>
              <a:rPr lang="en-US" altLang="ja-JP" b="0" i="0" dirty="0">
                <a:solidFill>
                  <a:srgbClr val="08131A"/>
                </a:solidFill>
                <a:effectLst/>
                <a:highlight>
                  <a:srgbClr val="FFFFFF"/>
                </a:highlight>
                <a:latin typeface="YakuHanJPs"/>
              </a:rPr>
            </a:br>
            <a:endParaRPr lang="en-US" altLang="ja-JP" b="0" i="0" dirty="0">
              <a:solidFill>
                <a:srgbClr val="08131A"/>
              </a:solidFill>
              <a:effectLst/>
              <a:highlight>
                <a:srgbClr val="FFFFFF"/>
              </a:highlight>
              <a:latin typeface="YakuHanJPs"/>
            </a:endParaRPr>
          </a:p>
          <a:p>
            <a:pPr algn="l"/>
            <a:r>
              <a:rPr lang="en-US" altLang="ja-JP" b="0" i="0" dirty="0">
                <a:solidFill>
                  <a:srgbClr val="08131A"/>
                </a:solidFill>
                <a:effectLst/>
                <a:highlight>
                  <a:srgbClr val="FFFFFF"/>
                </a:highlight>
                <a:latin typeface="YakuHanJPs"/>
              </a:rPr>
              <a:t>SUNCAT Catalysis-Hub</a:t>
            </a:r>
            <a:br>
              <a:rPr lang="en-US" altLang="ja-JP" b="0" i="0" dirty="0">
                <a:solidFill>
                  <a:srgbClr val="08131A"/>
                </a:solidFill>
                <a:effectLst/>
                <a:highlight>
                  <a:srgbClr val="FFFFFF"/>
                </a:highlight>
                <a:latin typeface="YakuHanJPs"/>
              </a:rPr>
            </a:br>
            <a:r>
              <a:rPr lang="en-US" altLang="ja-JP" b="0" i="0" u="sng" dirty="0">
                <a:solidFill>
                  <a:srgbClr val="08131A"/>
                </a:solidFill>
                <a:effectLst/>
                <a:highlight>
                  <a:srgbClr val="FFFFFF"/>
                </a:highlight>
                <a:latin typeface="YakuHanJPs"/>
                <a:hlinkClick r:id="rId14"/>
              </a:rPr>
              <a:t>https://www.catalysis-hub.org/</a:t>
            </a:r>
            <a:endParaRPr lang="en-US" altLang="ja-JP" b="0" i="0" dirty="0">
              <a:solidFill>
                <a:srgbClr val="08131A"/>
              </a:solidFill>
              <a:effectLst/>
              <a:highlight>
                <a:srgbClr val="FFFFFF"/>
              </a:highlight>
              <a:latin typeface="YakuHanJPs"/>
            </a:endParaRPr>
          </a:p>
          <a:p>
            <a:pPr algn="l"/>
            <a:r>
              <a:rPr lang="ja-JP" altLang="en-US" b="1" i="0" dirty="0">
                <a:solidFill>
                  <a:srgbClr val="08131A"/>
                </a:solidFill>
                <a:effectLst/>
                <a:highlight>
                  <a:srgbClr val="FFFFFF"/>
                </a:highlight>
                <a:latin typeface="YakuHanJPs"/>
              </a:rPr>
              <a:t>その他のデータベース</a:t>
            </a:r>
          </a:p>
          <a:p>
            <a:pPr algn="l"/>
            <a:r>
              <a:rPr lang="ja-JP" altLang="en-US" b="0" i="0" dirty="0">
                <a:solidFill>
                  <a:srgbClr val="08131A"/>
                </a:solidFill>
                <a:effectLst/>
                <a:highlight>
                  <a:srgbClr val="FFFFFF"/>
                </a:highlight>
                <a:latin typeface="YakuHanJPs"/>
              </a:rPr>
              <a:t>こちらに紹介した以外にも、上記</a:t>
            </a:r>
            <a:r>
              <a:rPr lang="ja-JP" altLang="en-US" b="0" i="0" u="sng" dirty="0">
                <a:solidFill>
                  <a:srgbClr val="08131A"/>
                </a:solidFill>
                <a:effectLst/>
                <a:highlight>
                  <a:srgbClr val="FFFFFF"/>
                </a:highlight>
                <a:latin typeface="YakuHanJPs"/>
                <a:hlinkClick r:id="rId3"/>
              </a:rPr>
              <a:t>レビュー論文</a:t>
            </a:r>
            <a:r>
              <a:rPr lang="ja-JP" altLang="en-US" b="0" i="0" dirty="0">
                <a:solidFill>
                  <a:srgbClr val="08131A"/>
                </a:solidFill>
                <a:effectLst/>
                <a:highlight>
                  <a:srgbClr val="FFFFFF"/>
                </a:highlight>
                <a:latin typeface="YakuHanJPs"/>
              </a:rPr>
              <a:t>には多数の物性データベースが紹介されています。もし有料データベースであっても、大学や研究機関など、所属機関の図書館が一括契約している場合もあるので、その場合には無償でアクセスできます。ただし有料の場合、データの一括ダウンロードが難しいかもしれないので、</a:t>
            </a:r>
            <a:r>
              <a:rPr lang="en-US" altLang="ja-JP" b="0" i="0" dirty="0">
                <a:solidFill>
                  <a:srgbClr val="08131A"/>
                </a:solidFill>
                <a:effectLst/>
                <a:highlight>
                  <a:srgbClr val="FFFFFF"/>
                </a:highlight>
                <a:latin typeface="YakuHanJPs"/>
              </a:rPr>
              <a:t>MI</a:t>
            </a:r>
            <a:r>
              <a:rPr lang="ja-JP" altLang="en-US" b="0" i="0" dirty="0">
                <a:solidFill>
                  <a:srgbClr val="08131A"/>
                </a:solidFill>
                <a:effectLst/>
                <a:highlight>
                  <a:srgbClr val="FFFFFF"/>
                </a:highlight>
                <a:latin typeface="YakuHanJPs"/>
              </a:rPr>
              <a:t>に使えるかどうかは不明です。</a:t>
            </a:r>
          </a:p>
          <a:p>
            <a:endParaRPr kumimoji="1" lang="ja-JP" altLang="en-US" dirty="0"/>
          </a:p>
        </p:txBody>
      </p:sp>
    </p:spTree>
    <p:extLst>
      <p:ext uri="{BB962C8B-B14F-4D97-AF65-F5344CB8AC3E}">
        <p14:creationId xmlns:p14="http://schemas.microsoft.com/office/powerpoint/2010/main" val="7285574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8418C10-6FA6-154A-0F6A-423270C9B76C}"/>
              </a:ext>
            </a:extLst>
          </p:cNvPr>
          <p:cNvSpPr>
            <a:spLocks noGrp="1"/>
          </p:cNvSpPr>
          <p:nvPr>
            <p:ph type="title"/>
          </p:nvPr>
        </p:nvSpPr>
        <p:spPr/>
        <p:txBody>
          <a:bodyPr/>
          <a:lstStyle/>
          <a:p>
            <a:r>
              <a:rPr kumimoji="1" lang="ja-JP" altLang="en-US" dirty="0"/>
              <a:t>各社比較</a:t>
            </a:r>
          </a:p>
        </p:txBody>
      </p:sp>
      <p:sp>
        <p:nvSpPr>
          <p:cNvPr id="3" name="コンテンツ プレースホルダー 2">
            <a:extLst>
              <a:ext uri="{FF2B5EF4-FFF2-40B4-BE49-F238E27FC236}">
                <a16:creationId xmlns:a16="http://schemas.microsoft.com/office/drawing/2014/main" id="{1B3A06E4-1991-7CA8-D40C-5207B857B768}"/>
              </a:ext>
            </a:extLst>
          </p:cNvPr>
          <p:cNvSpPr>
            <a:spLocks noGrp="1"/>
          </p:cNvSpPr>
          <p:nvPr>
            <p:ph idx="1"/>
          </p:nvPr>
        </p:nvSpPr>
        <p:spPr/>
        <p:txBody>
          <a:bodyPr/>
          <a:lstStyle/>
          <a:p>
            <a:r>
              <a:rPr kumimoji="1" lang="en-US" altLang="ja-JP" dirty="0">
                <a:hlinkClick r:id="rId2"/>
              </a:rPr>
              <a:t>https://zenn.dev/ml_bear/articles/3c5e7975f1620a</a:t>
            </a:r>
            <a:endParaRPr kumimoji="1" lang="en-US" altLang="ja-JP" dirty="0"/>
          </a:p>
          <a:p>
            <a:pPr lvl="1"/>
            <a:r>
              <a:rPr kumimoji="1" lang="en-US" altLang="ja-JP" dirty="0"/>
              <a:t>OpenAI</a:t>
            </a:r>
          </a:p>
          <a:p>
            <a:pPr lvl="1"/>
            <a:r>
              <a:rPr lang="en-US" altLang="ja-JP" dirty="0"/>
              <a:t>Anthropic</a:t>
            </a:r>
          </a:p>
          <a:p>
            <a:pPr lvl="1"/>
            <a:r>
              <a:rPr kumimoji="1" lang="en-US" altLang="ja-JP" dirty="0"/>
              <a:t>Google</a:t>
            </a:r>
          </a:p>
          <a:p>
            <a:r>
              <a:rPr lang="ja-JP" altLang="en-US" dirty="0"/>
              <a:t>アルゴリズム生成</a:t>
            </a:r>
            <a:endParaRPr kumimoji="1" lang="ja-JP" altLang="en-US" dirty="0"/>
          </a:p>
        </p:txBody>
      </p:sp>
    </p:spTree>
    <p:extLst>
      <p:ext uri="{BB962C8B-B14F-4D97-AF65-F5344CB8AC3E}">
        <p14:creationId xmlns:p14="http://schemas.microsoft.com/office/powerpoint/2010/main" val="5798622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DFC882D-403C-12DC-67CE-DCAC87D6179D}"/>
              </a:ext>
            </a:extLst>
          </p:cNvPr>
          <p:cNvSpPr>
            <a:spLocks noGrp="1"/>
          </p:cNvSpPr>
          <p:nvPr>
            <p:ph type="title"/>
          </p:nvPr>
        </p:nvSpPr>
        <p:spPr/>
        <p:txBody>
          <a:bodyPr/>
          <a:lstStyle/>
          <a:p>
            <a:r>
              <a:rPr kumimoji="1" lang="en-US" altLang="ja-JP" dirty="0"/>
              <a:t>OpenAI</a:t>
            </a:r>
            <a:endParaRPr kumimoji="1" lang="ja-JP" altLang="en-US" dirty="0"/>
          </a:p>
        </p:txBody>
      </p:sp>
      <p:pic>
        <p:nvPicPr>
          <p:cNvPr id="5" name="コンテンツ プレースホルダー 4">
            <a:extLst>
              <a:ext uri="{FF2B5EF4-FFF2-40B4-BE49-F238E27FC236}">
                <a16:creationId xmlns:a16="http://schemas.microsoft.com/office/drawing/2014/main" id="{97FEBF62-4F0D-8E7C-D78E-85277BBEB184}"/>
              </a:ext>
            </a:extLst>
          </p:cNvPr>
          <p:cNvPicPr>
            <a:picLocks noGrp="1" noChangeAspect="1"/>
          </p:cNvPicPr>
          <p:nvPr>
            <p:ph idx="1"/>
          </p:nvPr>
        </p:nvPicPr>
        <p:blipFill>
          <a:blip r:embed="rId2"/>
          <a:stretch>
            <a:fillRect/>
          </a:stretch>
        </p:blipFill>
        <p:spPr>
          <a:xfrm>
            <a:off x="838200" y="2041525"/>
            <a:ext cx="5177229" cy="4351338"/>
          </a:xfrm>
        </p:spPr>
      </p:pic>
    </p:spTree>
    <p:extLst>
      <p:ext uri="{BB962C8B-B14F-4D97-AF65-F5344CB8AC3E}">
        <p14:creationId xmlns:p14="http://schemas.microsoft.com/office/powerpoint/2010/main" val="34126795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DECFD9A-5E44-B485-050D-6EEBF52D3FFC}"/>
              </a:ext>
            </a:extLst>
          </p:cNvPr>
          <p:cNvSpPr>
            <a:spLocks noGrp="1"/>
          </p:cNvSpPr>
          <p:nvPr>
            <p:ph type="title"/>
          </p:nvPr>
        </p:nvSpPr>
        <p:spPr/>
        <p:txBody>
          <a:bodyPr/>
          <a:lstStyle/>
          <a:p>
            <a:r>
              <a:rPr kumimoji="1" lang="en-US" altLang="ja-JP" dirty="0"/>
              <a:t>Anthropic</a:t>
            </a:r>
            <a:endParaRPr kumimoji="1" lang="ja-JP" altLang="en-US" dirty="0"/>
          </a:p>
        </p:txBody>
      </p:sp>
      <p:sp>
        <p:nvSpPr>
          <p:cNvPr id="3" name="コンテンツ プレースホルダー 2">
            <a:extLst>
              <a:ext uri="{FF2B5EF4-FFF2-40B4-BE49-F238E27FC236}">
                <a16:creationId xmlns:a16="http://schemas.microsoft.com/office/drawing/2014/main" id="{59519141-C038-E0B7-C4C5-A871466AD859}"/>
              </a:ext>
            </a:extLst>
          </p:cNvPr>
          <p:cNvSpPr>
            <a:spLocks noGrp="1"/>
          </p:cNvSpPr>
          <p:nvPr>
            <p:ph idx="1"/>
          </p:nvPr>
        </p:nvSpPr>
        <p:spPr/>
        <p:txBody>
          <a:bodyPr/>
          <a:lstStyle/>
          <a:p>
            <a:endParaRPr kumimoji="1" lang="ja-JP" altLang="en-US"/>
          </a:p>
        </p:txBody>
      </p:sp>
      <p:pic>
        <p:nvPicPr>
          <p:cNvPr id="5" name="図 4">
            <a:extLst>
              <a:ext uri="{FF2B5EF4-FFF2-40B4-BE49-F238E27FC236}">
                <a16:creationId xmlns:a16="http://schemas.microsoft.com/office/drawing/2014/main" id="{994F2AE0-941F-342D-2DED-F855B9BF962A}"/>
              </a:ext>
            </a:extLst>
          </p:cNvPr>
          <p:cNvPicPr>
            <a:picLocks noChangeAspect="1"/>
          </p:cNvPicPr>
          <p:nvPr/>
        </p:nvPicPr>
        <p:blipFill>
          <a:blip r:embed="rId2"/>
          <a:stretch>
            <a:fillRect/>
          </a:stretch>
        </p:blipFill>
        <p:spPr>
          <a:xfrm>
            <a:off x="838201" y="1690688"/>
            <a:ext cx="4975910" cy="4802187"/>
          </a:xfrm>
          <a:prstGeom prst="rect">
            <a:avLst/>
          </a:prstGeom>
        </p:spPr>
      </p:pic>
    </p:spTree>
    <p:extLst>
      <p:ext uri="{BB962C8B-B14F-4D97-AF65-F5344CB8AC3E}">
        <p14:creationId xmlns:p14="http://schemas.microsoft.com/office/powerpoint/2010/main" val="20170349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8198D9E-7946-C1C3-60F5-040CA378DC2D}"/>
              </a:ext>
            </a:extLst>
          </p:cNvPr>
          <p:cNvSpPr>
            <a:spLocks noGrp="1"/>
          </p:cNvSpPr>
          <p:nvPr>
            <p:ph type="title"/>
          </p:nvPr>
        </p:nvSpPr>
        <p:spPr/>
        <p:txBody>
          <a:bodyPr/>
          <a:lstStyle/>
          <a:p>
            <a:r>
              <a:rPr kumimoji="1" lang="ja-JP" altLang="en-US" dirty="0"/>
              <a:t>生成</a:t>
            </a:r>
            <a:r>
              <a:rPr kumimoji="1" lang="en-US" altLang="ja-JP" dirty="0"/>
              <a:t>AI</a:t>
            </a:r>
            <a:r>
              <a:rPr kumimoji="1" lang="ja-JP" altLang="en-US" dirty="0"/>
              <a:t>の評価</a:t>
            </a:r>
          </a:p>
        </p:txBody>
      </p:sp>
      <p:sp>
        <p:nvSpPr>
          <p:cNvPr id="3" name="コンテンツ プレースホルダー 2">
            <a:extLst>
              <a:ext uri="{FF2B5EF4-FFF2-40B4-BE49-F238E27FC236}">
                <a16:creationId xmlns:a16="http://schemas.microsoft.com/office/drawing/2014/main" id="{3E12ED15-B41E-4891-C232-AB5713568F4F}"/>
              </a:ext>
            </a:extLst>
          </p:cNvPr>
          <p:cNvSpPr>
            <a:spLocks noGrp="1"/>
          </p:cNvSpPr>
          <p:nvPr>
            <p:ph idx="1"/>
          </p:nvPr>
        </p:nvSpPr>
        <p:spPr/>
        <p:txBody>
          <a:bodyPr/>
          <a:lstStyle/>
          <a:p>
            <a:r>
              <a:rPr kumimoji="1" lang="en-US" altLang="ja-JP" dirty="0">
                <a:hlinkClick r:id="rId2"/>
              </a:rPr>
              <a:t>https://speakerdeck.com/yushin_n/llmkai-fa-huo-yong-nowu-tai-li-at-2024-dot-04-dot-25</a:t>
            </a:r>
            <a:endParaRPr kumimoji="1" lang="en-US" altLang="ja-JP" dirty="0"/>
          </a:p>
          <a:p>
            <a:r>
              <a:rPr kumimoji="1" lang="en-US" altLang="ja-JP" dirty="0">
                <a:hlinkClick r:id="rId3"/>
              </a:rPr>
              <a:t>https://note.com/panda_lab/n/nd7351ca838fc?sub_rt=share_h</a:t>
            </a:r>
            <a:endParaRPr lang="en-US" altLang="ja-JP" dirty="0"/>
          </a:p>
          <a:p>
            <a:endParaRPr kumimoji="1" lang="en-US" altLang="ja-JP" dirty="0"/>
          </a:p>
          <a:p>
            <a:endParaRPr kumimoji="1" lang="ja-JP" altLang="en-US" dirty="0"/>
          </a:p>
        </p:txBody>
      </p:sp>
    </p:spTree>
    <p:extLst>
      <p:ext uri="{BB962C8B-B14F-4D97-AF65-F5344CB8AC3E}">
        <p14:creationId xmlns:p14="http://schemas.microsoft.com/office/powerpoint/2010/main" val="9687118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DD40EFE-F055-851E-9908-7E7AD2F00B05}"/>
              </a:ext>
            </a:extLst>
          </p:cNvPr>
          <p:cNvSpPr>
            <a:spLocks noGrp="1"/>
          </p:cNvSpPr>
          <p:nvPr>
            <p:ph type="title"/>
          </p:nvPr>
        </p:nvSpPr>
        <p:spPr/>
        <p:txBody>
          <a:bodyPr/>
          <a:lstStyle/>
          <a:p>
            <a:r>
              <a:rPr kumimoji="1" lang="en-US" altLang="ja-JP" dirty="0"/>
              <a:t>COPILOT</a:t>
            </a:r>
            <a:endParaRPr kumimoji="1" lang="ja-JP" altLang="en-US" dirty="0"/>
          </a:p>
        </p:txBody>
      </p:sp>
      <p:sp>
        <p:nvSpPr>
          <p:cNvPr id="3" name="コンテンツ プレースホルダー 2">
            <a:extLst>
              <a:ext uri="{FF2B5EF4-FFF2-40B4-BE49-F238E27FC236}">
                <a16:creationId xmlns:a16="http://schemas.microsoft.com/office/drawing/2014/main" id="{849A6DC9-E2FE-A839-3A6E-19D3F0DA962F}"/>
              </a:ext>
            </a:extLst>
          </p:cNvPr>
          <p:cNvSpPr>
            <a:spLocks noGrp="1"/>
          </p:cNvSpPr>
          <p:nvPr>
            <p:ph idx="1"/>
          </p:nvPr>
        </p:nvSpPr>
        <p:spPr/>
        <p:txBody>
          <a:bodyPr/>
          <a:lstStyle/>
          <a:p>
            <a:r>
              <a:rPr kumimoji="1" lang="en-US" altLang="ja-JP" dirty="0">
                <a:hlinkClick r:id="rId2"/>
              </a:rPr>
              <a:t>https://www.publickey1.jp/blog/24/githubcopilot_workspaceai.html</a:t>
            </a:r>
            <a:endParaRPr kumimoji="1" lang="en-US" altLang="ja-JP" dirty="0"/>
          </a:p>
          <a:p>
            <a:endParaRPr kumimoji="1" lang="ja-JP" altLang="en-US" dirty="0"/>
          </a:p>
        </p:txBody>
      </p:sp>
      <p:sp>
        <p:nvSpPr>
          <p:cNvPr id="5" name="テキスト ボックス 4">
            <a:extLst>
              <a:ext uri="{FF2B5EF4-FFF2-40B4-BE49-F238E27FC236}">
                <a16:creationId xmlns:a16="http://schemas.microsoft.com/office/drawing/2014/main" id="{72F17FE9-2236-3289-D1DE-E781C74661E5}"/>
              </a:ext>
            </a:extLst>
          </p:cNvPr>
          <p:cNvSpPr txBox="1"/>
          <p:nvPr/>
        </p:nvSpPr>
        <p:spPr>
          <a:xfrm>
            <a:off x="1443912" y="3153376"/>
            <a:ext cx="6097554" cy="2585323"/>
          </a:xfrm>
          <a:prstGeom prst="rect">
            <a:avLst/>
          </a:prstGeom>
          <a:noFill/>
        </p:spPr>
        <p:txBody>
          <a:bodyPr wrap="square">
            <a:spAutoFit/>
          </a:bodyPr>
          <a:lstStyle/>
          <a:p>
            <a:r>
              <a:rPr lang="ja-JP" altLang="en-US" b="0" i="0" dirty="0">
                <a:solidFill>
                  <a:srgbClr val="333333"/>
                </a:solidFill>
                <a:effectLst/>
                <a:latin typeface="メイリオ" panose="020B0604030504040204" pitchFamily="50" charset="-128"/>
                <a:ea typeface="メイリオ" panose="020B0604030504040204" pitchFamily="50" charset="-128"/>
              </a:rPr>
              <a:t>通常、</a:t>
            </a:r>
            <a:r>
              <a:rPr lang="en-US" altLang="ja-JP" b="0" i="0" dirty="0">
                <a:solidFill>
                  <a:srgbClr val="333333"/>
                </a:solidFill>
                <a:effectLst/>
                <a:latin typeface="メイリオ" panose="020B0604030504040204" pitchFamily="50" charset="-128"/>
                <a:ea typeface="メイリオ" panose="020B0604030504040204" pitchFamily="50" charset="-128"/>
              </a:rPr>
              <a:t>GitHub</a:t>
            </a:r>
            <a:r>
              <a:rPr lang="ja-JP" altLang="en-US" b="0" i="0" dirty="0">
                <a:solidFill>
                  <a:srgbClr val="333333"/>
                </a:solidFill>
                <a:effectLst/>
                <a:latin typeface="メイリオ" panose="020B0604030504040204" pitchFamily="50" charset="-128"/>
                <a:ea typeface="メイリオ" panose="020B0604030504040204" pitchFamily="50" charset="-128"/>
              </a:rPr>
              <a:t>では、開発者が</a:t>
            </a:r>
            <a:r>
              <a:rPr lang="en-US" altLang="ja-JP" b="0" i="0" dirty="0">
                <a:solidFill>
                  <a:srgbClr val="333333"/>
                </a:solidFill>
                <a:effectLst/>
                <a:latin typeface="メイリオ" panose="020B0604030504040204" pitchFamily="50" charset="-128"/>
                <a:ea typeface="メイリオ" panose="020B0604030504040204" pitchFamily="50" charset="-128"/>
              </a:rPr>
              <a:t>GitHub</a:t>
            </a:r>
            <a:r>
              <a:rPr lang="ja-JP" altLang="en-US" b="0" i="0" dirty="0">
                <a:solidFill>
                  <a:srgbClr val="333333"/>
                </a:solidFill>
                <a:effectLst/>
                <a:latin typeface="メイリオ" panose="020B0604030504040204" pitchFamily="50" charset="-128"/>
                <a:ea typeface="メイリオ" panose="020B0604030504040204" pitchFamily="50" charset="-128"/>
              </a:rPr>
              <a:t>の</a:t>
            </a:r>
            <a:r>
              <a:rPr lang="en-US" altLang="ja-JP" b="0" i="0" dirty="0">
                <a:solidFill>
                  <a:srgbClr val="333333"/>
                </a:solidFill>
                <a:effectLst/>
                <a:latin typeface="メイリオ" panose="020B0604030504040204" pitchFamily="50" charset="-128"/>
                <a:ea typeface="メイリオ" panose="020B0604030504040204" pitchFamily="50" charset="-128"/>
              </a:rPr>
              <a:t>Issue</a:t>
            </a:r>
            <a:r>
              <a:rPr lang="ja-JP" altLang="en-US" b="0" i="0" dirty="0">
                <a:solidFill>
                  <a:srgbClr val="333333"/>
                </a:solidFill>
                <a:effectLst/>
                <a:latin typeface="メイリオ" panose="020B0604030504040204" pitchFamily="50" charset="-128"/>
                <a:ea typeface="メイリオ" panose="020B0604030504040204" pitchFamily="50" charset="-128"/>
              </a:rPr>
              <a:t>の中から、自身がコードを書いたり、生成</a:t>
            </a:r>
            <a:r>
              <a:rPr lang="en-US" altLang="ja-JP" b="0" i="0" dirty="0">
                <a:solidFill>
                  <a:srgbClr val="333333"/>
                </a:solidFill>
                <a:effectLst/>
                <a:latin typeface="メイリオ" panose="020B0604030504040204" pitchFamily="50" charset="-128"/>
                <a:ea typeface="メイリオ" panose="020B0604030504040204" pitchFamily="50" charset="-128"/>
              </a:rPr>
              <a:t>AI</a:t>
            </a:r>
            <a:r>
              <a:rPr lang="ja-JP" altLang="en-US" b="0" i="0" dirty="0">
                <a:solidFill>
                  <a:srgbClr val="333333"/>
                </a:solidFill>
                <a:effectLst/>
                <a:latin typeface="メイリオ" panose="020B0604030504040204" pitchFamily="50" charset="-128"/>
                <a:ea typeface="メイリオ" panose="020B0604030504040204" pitchFamily="50" charset="-128"/>
              </a:rPr>
              <a:t>にプロンプトから指示を出してコーディング支援を受けたりする。</a:t>
            </a:r>
            <a:r>
              <a:rPr lang="en-US" altLang="ja-JP" b="0" i="0" dirty="0">
                <a:solidFill>
                  <a:srgbClr val="333333"/>
                </a:solidFill>
                <a:effectLst/>
                <a:latin typeface="メイリオ" panose="020B0604030504040204" pitchFamily="50" charset="-128"/>
                <a:ea typeface="メイリオ" panose="020B0604030504040204" pitchFamily="50" charset="-128"/>
              </a:rPr>
              <a:t>Copilot Workspace</a:t>
            </a:r>
            <a:r>
              <a:rPr lang="ja-JP" altLang="en-US" b="0" i="0" dirty="0">
                <a:solidFill>
                  <a:srgbClr val="333333"/>
                </a:solidFill>
                <a:effectLst/>
                <a:latin typeface="メイリオ" panose="020B0604030504040204" pitchFamily="50" charset="-128"/>
                <a:ea typeface="メイリオ" panose="020B0604030504040204" pitchFamily="50" charset="-128"/>
              </a:rPr>
              <a:t>は、何をどんな順番で行うかを記す計画リストを作成し、その計画に沿ってコードを生成する。どちらも開発者が必要に応じて編集でき、最終的な結果に満足するまでコードを微調整可能である。その後、</a:t>
            </a:r>
            <a:r>
              <a:rPr lang="en-US" altLang="ja-JP" b="0" i="0" dirty="0">
                <a:solidFill>
                  <a:srgbClr val="333333"/>
                </a:solidFill>
                <a:effectLst/>
                <a:latin typeface="メイリオ" panose="020B0604030504040204" pitchFamily="50" charset="-128"/>
                <a:ea typeface="メイリオ" panose="020B0604030504040204" pitchFamily="50" charset="-128"/>
              </a:rPr>
              <a:t>Pull Request</a:t>
            </a:r>
            <a:r>
              <a:rPr lang="ja-JP" altLang="en-US" b="0" i="0" dirty="0">
                <a:solidFill>
                  <a:srgbClr val="333333"/>
                </a:solidFill>
                <a:effectLst/>
                <a:latin typeface="メイリオ" panose="020B0604030504040204" pitchFamily="50" charset="-128"/>
                <a:ea typeface="メイリオ" panose="020B0604030504040204" pitchFamily="50" charset="-128"/>
              </a:rPr>
              <a:t>（修正したコードの提案）を提出してチームメンバーにコードのレビュー（査読）を依頼する。</a:t>
            </a:r>
            <a:endParaRPr lang="ja-JP" altLang="en-US" dirty="0"/>
          </a:p>
        </p:txBody>
      </p:sp>
    </p:spTree>
    <p:extLst>
      <p:ext uri="{BB962C8B-B14F-4D97-AF65-F5344CB8AC3E}">
        <p14:creationId xmlns:p14="http://schemas.microsoft.com/office/powerpoint/2010/main" val="39004922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526EAD-23EE-6516-7BFC-DBA209769C1C}"/>
              </a:ext>
            </a:extLst>
          </p:cNvPr>
          <p:cNvSpPr>
            <a:spLocks noGrp="1"/>
          </p:cNvSpPr>
          <p:nvPr>
            <p:ph type="ctrTitle"/>
          </p:nvPr>
        </p:nvSpPr>
        <p:spPr/>
        <p:txBody>
          <a:bodyPr/>
          <a:lstStyle/>
          <a:p>
            <a:r>
              <a:rPr kumimoji="1" lang="ja-JP" altLang="en-US" dirty="0"/>
              <a:t>画像認識技術における</a:t>
            </a:r>
            <a:br>
              <a:rPr kumimoji="1" lang="en-US" altLang="ja-JP" dirty="0"/>
            </a:br>
            <a:r>
              <a:rPr kumimoji="1" lang="ja-JP" altLang="en-US" dirty="0"/>
              <a:t>データ形式</a:t>
            </a:r>
          </a:p>
        </p:txBody>
      </p:sp>
      <p:sp>
        <p:nvSpPr>
          <p:cNvPr id="3" name="字幕 2">
            <a:extLst>
              <a:ext uri="{FF2B5EF4-FFF2-40B4-BE49-F238E27FC236}">
                <a16:creationId xmlns:a16="http://schemas.microsoft.com/office/drawing/2014/main" id="{53E04D51-AAFB-9602-5DEE-F7E9F85BE025}"/>
              </a:ext>
            </a:extLst>
          </p:cNvPr>
          <p:cNvSpPr>
            <a:spLocks noGrp="1"/>
          </p:cNvSpPr>
          <p:nvPr>
            <p:ph type="subTitle" idx="1"/>
          </p:nvPr>
        </p:nvSpPr>
        <p:spPr/>
        <p:txBody>
          <a:bodyPr/>
          <a:lstStyle/>
          <a:p>
            <a:endParaRPr kumimoji="1" lang="ja-JP" altLang="en-US"/>
          </a:p>
        </p:txBody>
      </p:sp>
    </p:spTree>
    <p:extLst>
      <p:ext uri="{BB962C8B-B14F-4D97-AF65-F5344CB8AC3E}">
        <p14:creationId xmlns:p14="http://schemas.microsoft.com/office/powerpoint/2010/main" val="152659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0F76CA3-155D-4CD3-24ED-9C55CE94675A}"/>
              </a:ext>
            </a:extLst>
          </p:cNvPr>
          <p:cNvSpPr>
            <a:spLocks noGrp="1"/>
          </p:cNvSpPr>
          <p:nvPr>
            <p:ph type="title"/>
          </p:nvPr>
        </p:nvSpPr>
        <p:spPr/>
        <p:txBody>
          <a:bodyPr/>
          <a:lstStyle/>
          <a:p>
            <a:r>
              <a:rPr kumimoji="1" lang="ja-JP" altLang="en-US" dirty="0"/>
              <a:t>データを取り巻く環境</a:t>
            </a:r>
          </a:p>
        </p:txBody>
      </p:sp>
      <p:sp>
        <p:nvSpPr>
          <p:cNvPr id="3" name="コンテンツ プレースホルダー 2">
            <a:extLst>
              <a:ext uri="{FF2B5EF4-FFF2-40B4-BE49-F238E27FC236}">
                <a16:creationId xmlns:a16="http://schemas.microsoft.com/office/drawing/2014/main" id="{1B2B89EF-C596-E7FE-B39D-C824F6DD11AE}"/>
              </a:ext>
            </a:extLst>
          </p:cNvPr>
          <p:cNvSpPr>
            <a:spLocks noGrp="1"/>
          </p:cNvSpPr>
          <p:nvPr>
            <p:ph idx="1"/>
          </p:nvPr>
        </p:nvSpPr>
        <p:spPr/>
        <p:txBody>
          <a:bodyPr/>
          <a:lstStyle/>
          <a:p>
            <a:r>
              <a:rPr kumimoji="1" lang="en-US" altLang="ja-JP" dirty="0" err="1"/>
              <a:t>MLOps</a:t>
            </a:r>
            <a:r>
              <a:rPr kumimoji="1" lang="ja-JP" altLang="en-US" dirty="0"/>
              <a:t>勉強会やデータセントリック勉強会　</a:t>
            </a:r>
            <a:endParaRPr kumimoji="1" lang="en-US" altLang="ja-JP" dirty="0"/>
          </a:p>
          <a:p>
            <a:r>
              <a:rPr kumimoji="1" lang="ja-JP" altLang="en-US" dirty="0"/>
              <a:t>データセントリック</a:t>
            </a:r>
            <a:r>
              <a:rPr kumimoji="1" lang="en-US" altLang="ja-JP" dirty="0"/>
              <a:t>AI</a:t>
            </a:r>
          </a:p>
          <a:p>
            <a:pPr lvl="1"/>
            <a:r>
              <a:rPr lang="ja-JP" altLang="en-US" dirty="0"/>
              <a:t>データの一貫性を最重要とし</a:t>
            </a:r>
            <a:endParaRPr lang="en-US" altLang="ja-JP" dirty="0"/>
          </a:p>
          <a:p>
            <a:pPr lvl="1"/>
            <a:r>
              <a:rPr kumimoji="1" lang="en-US" altLang="ja-JP" dirty="0">
                <a:hlinkClick r:id="rId2"/>
              </a:rPr>
              <a:t>https://exawizards.com/column/article/ai/machine-leaning-data-set/</a:t>
            </a:r>
            <a:r>
              <a:rPr kumimoji="1" lang="ja-JP" altLang="en-US" dirty="0"/>
              <a:t>　これが参考になる</a:t>
            </a:r>
            <a:endParaRPr kumimoji="1" lang="en-US" altLang="ja-JP" dirty="0"/>
          </a:p>
          <a:p>
            <a:r>
              <a:rPr kumimoji="1" lang="en-US" altLang="ja-JP" dirty="0"/>
              <a:t>Model </a:t>
            </a:r>
            <a:r>
              <a:rPr kumimoji="1" lang="ja-JP" altLang="en-US" dirty="0"/>
              <a:t>セントリック</a:t>
            </a:r>
            <a:r>
              <a:rPr kumimoji="1" lang="en-US" altLang="ja-JP" dirty="0"/>
              <a:t>AI</a:t>
            </a:r>
            <a:r>
              <a:rPr kumimoji="1" lang="ja-JP" altLang="en-US" dirty="0"/>
              <a:t>（</a:t>
            </a:r>
            <a:r>
              <a:rPr kumimoji="1" lang="en-US" altLang="ja-JP" dirty="0"/>
              <a:t>Kaggle</a:t>
            </a:r>
            <a:r>
              <a:rPr kumimoji="1" lang="ja-JP" altLang="en-US" dirty="0"/>
              <a:t>）</a:t>
            </a:r>
          </a:p>
        </p:txBody>
      </p:sp>
    </p:spTree>
    <p:extLst>
      <p:ext uri="{BB962C8B-B14F-4D97-AF65-F5344CB8AC3E}">
        <p14:creationId xmlns:p14="http://schemas.microsoft.com/office/powerpoint/2010/main" val="841204819"/>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6385</TotalTime>
  <Words>2416</Words>
  <Application>Microsoft Office PowerPoint</Application>
  <PresentationFormat>ワイド画面</PresentationFormat>
  <Paragraphs>161</Paragraphs>
  <Slides>21</Slides>
  <Notes>0</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21</vt:i4>
      </vt:variant>
    </vt:vector>
  </HeadingPairs>
  <TitlesOfParts>
    <vt:vector size="28" baseType="lpstr">
      <vt:lpstr>Inter</vt:lpstr>
      <vt:lpstr>YakuHanJPs</vt:lpstr>
      <vt:lpstr>メイリオ</vt:lpstr>
      <vt:lpstr>游ゴシック</vt:lpstr>
      <vt:lpstr>游ゴシック Light</vt:lpstr>
      <vt:lpstr>Arial</vt:lpstr>
      <vt:lpstr>Office テーマ</vt:lpstr>
      <vt:lpstr>生成AI調査</vt:lpstr>
      <vt:lpstr>今のイメージ</vt:lpstr>
      <vt:lpstr>各社比較</vt:lpstr>
      <vt:lpstr>OpenAI</vt:lpstr>
      <vt:lpstr>Anthropic</vt:lpstr>
      <vt:lpstr>生成AIの評価</vt:lpstr>
      <vt:lpstr>COPILOT</vt:lpstr>
      <vt:lpstr>画像認識技術における データ形式</vt:lpstr>
      <vt:lpstr>データを取り巻く環境</vt:lpstr>
      <vt:lpstr>目的</vt:lpstr>
      <vt:lpstr>画像認識技術とデータ形式一覧</vt:lpstr>
      <vt:lpstr>PowerPoint プレゼンテーション</vt:lpstr>
      <vt:lpstr>前職の状況</vt:lpstr>
      <vt:lpstr>機械学習で使われるデータセットと使われ方</vt:lpstr>
      <vt:lpstr>データセットの入手方法</vt:lpstr>
      <vt:lpstr>データセットの作り方</vt:lpstr>
      <vt:lpstr>データセット検索サイト</vt:lpstr>
      <vt:lpstr>PowerPoint プレゼンテーション</vt:lpstr>
      <vt:lpstr>データセット総合掲載サイト</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画像認識技術における データ形式</dc:title>
  <dc:creator>智之 天川</dc:creator>
  <cp:lastModifiedBy>智之 天川</cp:lastModifiedBy>
  <cp:revision>29</cp:revision>
  <dcterms:created xsi:type="dcterms:W3CDTF">2024-04-12T21:47:11Z</dcterms:created>
  <dcterms:modified xsi:type="dcterms:W3CDTF">2024-05-01T05:02:25Z</dcterms:modified>
</cp:coreProperties>
</file>