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 id="2147483660" r:id="rId2"/>
  </p:sldMasterIdLst>
  <p:notesMasterIdLst>
    <p:notesMasterId r:id="rId20"/>
  </p:notesMasterIdLst>
  <p:handoutMasterIdLst>
    <p:handoutMasterId r:id="rId21"/>
  </p:handoutMasterIdLst>
  <p:sldIdLst>
    <p:sldId id="795" r:id="rId3"/>
    <p:sldId id="463" r:id="rId4"/>
    <p:sldId id="806" r:id="rId5"/>
    <p:sldId id="778" r:id="rId6"/>
    <p:sldId id="796" r:id="rId7"/>
    <p:sldId id="797" r:id="rId8"/>
    <p:sldId id="801" r:id="rId9"/>
    <p:sldId id="803" r:id="rId10"/>
    <p:sldId id="805" r:id="rId11"/>
    <p:sldId id="760" r:id="rId12"/>
    <p:sldId id="810" r:id="rId13"/>
    <p:sldId id="807" r:id="rId14"/>
    <p:sldId id="808" r:id="rId15"/>
    <p:sldId id="809" r:id="rId16"/>
    <p:sldId id="811" r:id="rId17"/>
    <p:sldId id="812" r:id="rId18"/>
    <p:sldId id="81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7" userDrawn="1">
          <p15:clr>
            <a:srgbClr val="A4A3A4"/>
          </p15:clr>
        </p15:guide>
        <p15:guide id="2" pos="4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ctoria Yan Pillitteri" initials="VYP" lastIdx="10" clrIdx="0"/>
  <p:cmAuthor id="7" name="Matt Barrett" initials="MPB [17]" lastIdx="1" clrIdx="7"/>
  <p:cmAuthor id="1" name="Matt Scholl" initials="" lastIdx="0" clrIdx="1"/>
  <p:cmAuthor id="8" name="Matthew Heyman" initials="MH" lastIdx="62" clrIdx="8"/>
  <p:cmAuthor id="2" name="Kauffman, Leah R" initials="KLR" lastIdx="8" clrIdx="2"/>
  <p:cmAuthor id="9" name="Matt Barrett" initials="MPB [11]" lastIdx="1" clrIdx="9"/>
  <p:cmAuthor id="3" name="Chris Johnson" initials="CSJ" lastIdx="16" clrIdx="3"/>
  <p:cmAuthor id="10" name="Matt Barrett" initials="MPB" lastIdx="1" clrIdx="10"/>
  <p:cmAuthor id="4" name="Adam Sedgewick" initials="AS" lastIdx="15" clrIdx="4"/>
  <p:cmAuthor id="11" name="Matt Barrett" initials="MPB [12]" lastIdx="1" clrIdx="11"/>
  <p:cmAuthor id="5" name="Matthew Heyman" initials="" lastIdx="2" clrIdx="5"/>
  <p:cmAuthor id="6" name="Matt Barrett" initials="MPB [4]"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D5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90788" autoAdjust="0"/>
  </p:normalViewPr>
  <p:slideViewPr>
    <p:cSldViewPr snapToGrid="0" snapToObjects="1">
      <p:cViewPr varScale="1">
        <p:scale>
          <a:sx n="61" d="100"/>
          <a:sy n="61" d="100"/>
        </p:scale>
        <p:origin x="824" y="60"/>
      </p:cViewPr>
      <p:guideLst>
        <p:guide orient="horz" pos="1057"/>
        <p:guide pos="4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97131-95EC-2C45-A1EF-E6AE8B200413}" type="datetimeFigureOut">
              <a:rPr lang="en-US" smtClean="0"/>
              <a:t>9/7/2022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36C3A9-487D-0645-A833-18A666042C96}" type="slidenum">
              <a:rPr lang="en-US" smtClean="0"/>
              <a:t>‹#›</a:t>
            </a:fld>
            <a:endParaRPr lang="en-US"/>
          </a:p>
        </p:txBody>
      </p:sp>
    </p:spTree>
    <p:extLst>
      <p:ext uri="{BB962C8B-B14F-4D97-AF65-F5344CB8AC3E}">
        <p14:creationId xmlns:p14="http://schemas.microsoft.com/office/powerpoint/2010/main" val="536090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08F6-6A1D-4D4F-8BED-9F0A5BA2A9C5}" type="datetimeFigureOut">
              <a:rPr lang="en-US" smtClean="0"/>
              <a:pPr/>
              <a:t>9/7/2022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C02A33-D6ED-8345-92B5-FE0B6F3F946F}" type="slidenum">
              <a:rPr lang="en-US" smtClean="0"/>
              <a:pPr/>
              <a:t>‹#›</a:t>
            </a:fld>
            <a:endParaRPr lang="en-US" dirty="0"/>
          </a:p>
        </p:txBody>
      </p:sp>
    </p:spTree>
    <p:extLst>
      <p:ext uri="{BB962C8B-B14F-4D97-AF65-F5344CB8AC3E}">
        <p14:creationId xmlns:p14="http://schemas.microsoft.com/office/powerpoint/2010/main" val="11288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1</a:t>
            </a:fld>
            <a:endParaRPr lang="en-US" dirty="0"/>
          </a:p>
        </p:txBody>
      </p:sp>
    </p:spTree>
    <p:extLst>
      <p:ext uri="{BB962C8B-B14F-4D97-AF65-F5344CB8AC3E}">
        <p14:creationId xmlns:p14="http://schemas.microsoft.com/office/powerpoint/2010/main" val="265953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2</a:t>
            </a:fld>
            <a:endParaRPr lang="en-US" dirty="0"/>
          </a:p>
        </p:txBody>
      </p:sp>
    </p:spTree>
    <p:extLst>
      <p:ext uri="{BB962C8B-B14F-4D97-AF65-F5344CB8AC3E}">
        <p14:creationId xmlns:p14="http://schemas.microsoft.com/office/powerpoint/2010/main" val="218789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five Functions included in the Framework Core are:</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Identify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Protect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Detect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Respond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Recover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Functions are the highest level of abstraction included in the Framework. They act as the backbone of the Framework Core that all other elements are organized around.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five Functions were included in the Core because they represent the five primary pillars for a successful and holistic cybersecurity program. They aid organizations in easily expressing their management of cybersecurity risk at a high level and enabling risk management decisions.</a:t>
            </a:r>
          </a:p>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4</a:t>
            </a:fld>
            <a:endParaRPr lang="en-US" dirty="0"/>
          </a:p>
        </p:txBody>
      </p:sp>
    </p:spTree>
    <p:extLst>
      <p:ext uri="{BB962C8B-B14F-4D97-AF65-F5344CB8AC3E}">
        <p14:creationId xmlns:p14="http://schemas.microsoft.com/office/powerpoint/2010/main" val="1558117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5</a:t>
            </a:fld>
            <a:endParaRPr lang="en-US" dirty="0"/>
          </a:p>
        </p:txBody>
      </p:sp>
    </p:spTree>
    <p:extLst>
      <p:ext uri="{BB962C8B-B14F-4D97-AF65-F5344CB8AC3E}">
        <p14:creationId xmlns:p14="http://schemas.microsoft.com/office/powerpoint/2010/main" val="1012900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6</a:t>
            </a:fld>
            <a:endParaRPr lang="en-US" dirty="0"/>
          </a:p>
        </p:txBody>
      </p:sp>
    </p:spTree>
    <p:extLst>
      <p:ext uri="{BB962C8B-B14F-4D97-AF65-F5344CB8AC3E}">
        <p14:creationId xmlns:p14="http://schemas.microsoft.com/office/powerpoint/2010/main" val="270278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7</a:t>
            </a:fld>
            <a:endParaRPr lang="en-US" dirty="0"/>
          </a:p>
        </p:txBody>
      </p:sp>
    </p:spTree>
    <p:extLst>
      <p:ext uri="{BB962C8B-B14F-4D97-AF65-F5344CB8AC3E}">
        <p14:creationId xmlns:p14="http://schemas.microsoft.com/office/powerpoint/2010/main" val="317517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8</a:t>
            </a:fld>
            <a:endParaRPr lang="en-US" dirty="0"/>
          </a:p>
        </p:txBody>
      </p:sp>
    </p:spTree>
    <p:extLst>
      <p:ext uri="{BB962C8B-B14F-4D97-AF65-F5344CB8AC3E}">
        <p14:creationId xmlns:p14="http://schemas.microsoft.com/office/powerpoint/2010/main" val="203350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9</a:t>
            </a:fld>
            <a:endParaRPr lang="en-US" dirty="0"/>
          </a:p>
        </p:txBody>
      </p:sp>
    </p:spTree>
    <p:extLst>
      <p:ext uri="{BB962C8B-B14F-4D97-AF65-F5344CB8AC3E}">
        <p14:creationId xmlns:p14="http://schemas.microsoft.com/office/powerpoint/2010/main" val="196954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defTabSz="897301">
              <a:lnSpc>
                <a:spcPct val="115000"/>
              </a:lnSpc>
              <a:spcAft>
                <a:spcPts val="992"/>
              </a:spcAft>
              <a:buFont typeface="Arial"/>
              <a:buChar char="•"/>
              <a:tabLst>
                <a:tab pos="453585" algn="l"/>
              </a:tabLst>
              <a:defRPr/>
            </a:pPr>
            <a:endParaRPr lang="en-US" baseline="0" dirty="0"/>
          </a:p>
          <a:p>
            <a:pPr marL="171450" indent="-171450" defTabSz="897301">
              <a:lnSpc>
                <a:spcPct val="115000"/>
              </a:lnSpc>
              <a:spcAft>
                <a:spcPts val="992"/>
              </a:spcAft>
              <a:buFont typeface="Arial"/>
              <a:buChar char="•"/>
              <a:tabLst>
                <a:tab pos="453585" algn="l"/>
              </a:tabLst>
              <a:defRPr/>
            </a:pPr>
            <a:endParaRPr lang="en-US" baseline="0" dirty="0"/>
          </a:p>
          <a:p>
            <a:pPr marL="0" indent="0" defTabSz="897301">
              <a:lnSpc>
                <a:spcPct val="115000"/>
              </a:lnSpc>
              <a:spcAft>
                <a:spcPts val="992"/>
              </a:spcAft>
              <a:buFont typeface="+mj-lt"/>
              <a:buNone/>
              <a:tabLst>
                <a:tab pos="453585" algn="l"/>
              </a:tabLst>
              <a:defRPr/>
            </a:pPr>
            <a:endParaRPr lang="en-US" dirty="0"/>
          </a:p>
          <a:p>
            <a:pPr marL="0" indent="0" defTabSz="897301">
              <a:lnSpc>
                <a:spcPct val="115000"/>
              </a:lnSpc>
              <a:spcAft>
                <a:spcPts val="992"/>
              </a:spcAft>
              <a:buFont typeface="+mj-lt"/>
              <a:buNone/>
              <a:tabLst>
                <a:tab pos="453585" algn="l"/>
              </a:tabLst>
              <a:defRPr/>
            </a:pPr>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10</a:t>
            </a:fld>
            <a:endParaRPr lang="en-US" dirty="0"/>
          </a:p>
        </p:txBody>
      </p:sp>
    </p:spTree>
    <p:extLst>
      <p:ext uri="{BB962C8B-B14F-4D97-AF65-F5344CB8AC3E}">
        <p14:creationId xmlns:p14="http://schemas.microsoft.com/office/powerpoint/2010/main" val="50644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304800"/>
            <a:ext cx="11277600" cy="762000"/>
          </a:xfrm>
        </p:spPr>
        <p:txBody>
          <a:bodyPr anchor="b">
            <a:noAutofit/>
          </a:bodyPr>
          <a:lstStyle>
            <a:lvl1pPr algn="l">
              <a:lnSpc>
                <a:spcPts val="2600"/>
              </a:lnSpc>
              <a:defRPr sz="24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8" name="Content Placeholder 2"/>
          <p:cNvSpPr>
            <a:spLocks noGrp="1"/>
          </p:cNvSpPr>
          <p:nvPr>
            <p:ph idx="1"/>
          </p:nvPr>
        </p:nvSpPr>
        <p:spPr>
          <a:xfrm>
            <a:off x="609600" y="1219200"/>
            <a:ext cx="10972800" cy="5410200"/>
          </a:xfrm>
        </p:spPr>
        <p:txBody>
          <a:bodyPr/>
          <a:lstStyle>
            <a:lvl1pPr>
              <a:buFontTx/>
              <a:buNone/>
              <a:defRPr sz="2000">
                <a:solidFill>
                  <a:schemeClr val="tx1">
                    <a:lumMod val="65000"/>
                    <a:lumOff val="35000"/>
                  </a:schemeClr>
                </a:solidFill>
                <a:latin typeface="Arial" pitchFamily="34" charset="0"/>
                <a:cs typeface="Arial" pitchFamily="34" charset="0"/>
              </a:defRPr>
            </a:lvl1pPr>
            <a:lvl2pPr>
              <a:buFont typeface="Wingdings" pitchFamily="2" charset="2"/>
              <a:buChar char="§"/>
              <a:defRPr sz="2000">
                <a:solidFill>
                  <a:schemeClr val="accent5">
                    <a:lumMod val="50000"/>
                  </a:schemeClr>
                </a:solidFill>
                <a:latin typeface="Arial" pitchFamily="34" charset="0"/>
                <a:cs typeface="Arial" pitchFamily="34" charset="0"/>
              </a:defRPr>
            </a:lvl2pPr>
            <a:lvl3pPr>
              <a:lnSpc>
                <a:spcPts val="2300"/>
              </a:lnSpc>
              <a:buSzPct val="120000"/>
              <a:defRPr sz="1800">
                <a:solidFill>
                  <a:schemeClr val="tx1">
                    <a:lumMod val="65000"/>
                    <a:lumOff val="35000"/>
                  </a:schemeClr>
                </a:solidFill>
                <a:latin typeface="Arial" pitchFamily="34" charset="0"/>
                <a:cs typeface="Arial" pitchFamily="34" charset="0"/>
              </a:defRPr>
            </a:lvl3pPr>
            <a:lvl4pPr>
              <a:lnSpc>
                <a:spcPts val="2300"/>
              </a:lnSpc>
              <a:defRPr sz="1800">
                <a:solidFill>
                  <a:schemeClr val="accent5">
                    <a:lumMod val="50000"/>
                  </a:schemeClr>
                </a:solidFill>
                <a:latin typeface="Arial" pitchFamily="34" charset="0"/>
                <a:cs typeface="Arial" pitchFamily="34" charset="0"/>
              </a:defRPr>
            </a:lvl4pPr>
            <a:lvl5pPr>
              <a:defRPr>
                <a:solidFill>
                  <a:schemeClr val="bg1">
                    <a:lumMod val="85000"/>
                  </a:schemeClr>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9" name="Straight Connector 8"/>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lvl1pPr>
              <a:defRPr>
                <a:latin typeface="Arial"/>
                <a:cs typeface="Arial"/>
              </a:defRPr>
            </a:lvl1pPr>
          </a:lstStyle>
          <a:p>
            <a:pPr defTabSz="914400"/>
            <a:endParaRPr lang="en-US" dirty="0">
              <a:solidFill>
                <a:prstClr val="black">
                  <a:tint val="75000"/>
                </a:prstClr>
              </a:solidFill>
            </a:endParaRPr>
          </a:p>
        </p:txBody>
      </p:sp>
      <p:sp>
        <p:nvSpPr>
          <p:cNvPr id="4"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61278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609600" y="1219200"/>
            <a:ext cx="5384800" cy="5486400"/>
          </a:xfrm>
        </p:spPr>
        <p:txBody>
          <a:bodyPr/>
          <a:lstStyle>
            <a:lvl1pPr>
              <a:buSzPct val="120000"/>
              <a:buFontTx/>
              <a:buNone/>
              <a:defRPr sz="2000">
                <a:solidFill>
                  <a:schemeClr val="tx1">
                    <a:lumMod val="65000"/>
                    <a:lumOff val="35000"/>
                  </a:schemeClr>
                </a:solidFill>
                <a:latin typeface="Arial" pitchFamily="34" charset="0"/>
                <a:cs typeface="Arial" pitchFamily="34" charset="0"/>
              </a:defRPr>
            </a:lvl1pPr>
            <a:lvl2pPr marL="457200">
              <a:lnSpc>
                <a:spcPts val="2400"/>
              </a:lnSpc>
              <a:spcBef>
                <a:spcPts val="500"/>
              </a:spcBef>
              <a:spcAft>
                <a:spcPts val="500"/>
              </a:spcAft>
              <a:buFont typeface="Wingdings" pitchFamily="2" charset="2"/>
              <a:buChar char="§"/>
              <a:defRPr sz="2000">
                <a:solidFill>
                  <a:schemeClr val="accent5">
                    <a:lumMod val="50000"/>
                  </a:schemeClr>
                </a:solidFill>
                <a:latin typeface="Arial" pitchFamily="34" charset="0"/>
                <a:cs typeface="Arial" pitchFamily="34" charset="0"/>
              </a:defRPr>
            </a:lvl2pPr>
            <a:lvl3pPr marL="685800">
              <a:lnSpc>
                <a:spcPts val="2160"/>
              </a:lnSpc>
              <a:spcBef>
                <a:spcPts val="300"/>
              </a:spcBef>
              <a:spcAft>
                <a:spcPts val="300"/>
              </a:spcAft>
              <a:buSzPct val="120000"/>
              <a:buFont typeface="Arial" pitchFamily="34" charset="0"/>
              <a:buChar char="•"/>
              <a:defRPr sz="1800">
                <a:solidFill>
                  <a:schemeClr val="tx1">
                    <a:lumMod val="65000"/>
                    <a:lumOff val="35000"/>
                  </a:schemeClr>
                </a:solidFill>
                <a:latin typeface="Arial" pitchFamily="34" charset="0"/>
                <a:cs typeface="Arial" pitchFamily="34" charset="0"/>
              </a:defRPr>
            </a:lvl3pPr>
            <a:lvl4pPr marL="914400">
              <a:lnSpc>
                <a:spcPts val="2160"/>
              </a:lnSpc>
              <a:spcBef>
                <a:spcPts val="200"/>
              </a:spcBef>
              <a:spcAft>
                <a:spcPts val="200"/>
              </a:spcAft>
              <a:defRPr sz="1800">
                <a:solidFill>
                  <a:schemeClr val="accent5">
                    <a:lumMod val="50000"/>
                  </a:schemeClr>
                </a:solidFill>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2"/>
          </p:nvPr>
        </p:nvSpPr>
        <p:spPr>
          <a:xfrm>
            <a:off x="6197600" y="1219200"/>
            <a:ext cx="5384800" cy="5486400"/>
          </a:xfrm>
        </p:spPr>
        <p:txBody>
          <a:bodyPr/>
          <a:lstStyle>
            <a:lvl1pPr>
              <a:buFontTx/>
              <a:buNone/>
              <a:defRPr sz="2000">
                <a:solidFill>
                  <a:schemeClr val="tx1">
                    <a:lumMod val="65000"/>
                    <a:lumOff val="35000"/>
                  </a:schemeClr>
                </a:solidFill>
                <a:latin typeface="Arial" pitchFamily="34" charset="0"/>
                <a:cs typeface="Arial" pitchFamily="34" charset="0"/>
              </a:defRPr>
            </a:lvl1pPr>
            <a:lvl2pPr marL="457200">
              <a:lnSpc>
                <a:spcPts val="2400"/>
              </a:lnSpc>
              <a:spcBef>
                <a:spcPts val="480"/>
              </a:spcBef>
              <a:spcAft>
                <a:spcPts val="500"/>
              </a:spcAft>
              <a:buFont typeface="Wingdings" pitchFamily="2" charset="2"/>
              <a:buChar char="§"/>
              <a:defRPr sz="2000">
                <a:solidFill>
                  <a:schemeClr val="accent5">
                    <a:lumMod val="50000"/>
                  </a:schemeClr>
                </a:solidFill>
                <a:latin typeface="Arial" pitchFamily="34" charset="0"/>
                <a:cs typeface="Arial" pitchFamily="34" charset="0"/>
              </a:defRPr>
            </a:lvl2pPr>
            <a:lvl3pPr marL="685800">
              <a:lnSpc>
                <a:spcPts val="2160"/>
              </a:lnSpc>
              <a:spcBef>
                <a:spcPts val="400"/>
              </a:spcBef>
              <a:spcAft>
                <a:spcPts val="400"/>
              </a:spcAft>
              <a:buSzPct val="120000"/>
              <a:defRPr sz="1800">
                <a:solidFill>
                  <a:schemeClr val="tx1">
                    <a:lumMod val="65000"/>
                    <a:lumOff val="35000"/>
                  </a:schemeClr>
                </a:solidFill>
                <a:latin typeface="Arial" pitchFamily="34" charset="0"/>
                <a:cs typeface="Arial" pitchFamily="34" charset="0"/>
              </a:defRPr>
            </a:lvl3pPr>
            <a:lvl4pPr marL="914400">
              <a:lnSpc>
                <a:spcPts val="2160"/>
              </a:lnSpc>
              <a:spcBef>
                <a:spcPts val="300"/>
              </a:spcBef>
              <a:spcAft>
                <a:spcPts val="300"/>
              </a:spcAft>
              <a:defRPr sz="1800">
                <a:solidFill>
                  <a:schemeClr val="accent5">
                    <a:lumMod val="50000"/>
                  </a:schemeClr>
                </a:solidFill>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304800" y="304800"/>
            <a:ext cx="11277600" cy="762000"/>
          </a:xfrm>
        </p:spPr>
        <p:txBody>
          <a:bodyPr anchor="b">
            <a:noAutofit/>
          </a:bodyPr>
          <a:lstStyle>
            <a:lvl1pPr algn="l">
              <a:lnSpc>
                <a:spcPts val="2600"/>
              </a:lnSpc>
              <a:defRPr sz="24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8" name="Date Placeholder 1"/>
          <p:cNvSpPr>
            <a:spLocks noGrp="1"/>
          </p:cNvSpPr>
          <p:nvPr>
            <p:ph type="dt" sz="half" idx="10"/>
          </p:nvPr>
        </p:nvSpPr>
        <p:spPr>
          <a:xfrm>
            <a:off x="609600" y="6356354"/>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13"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4764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11" name="Straight Connector 10"/>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304800" y="304800"/>
            <a:ext cx="11277600" cy="762000"/>
          </a:xfrm>
        </p:spPr>
        <p:txBody>
          <a:bodyPr anchor="b">
            <a:noAutofit/>
          </a:bodyPr>
          <a:lstStyle>
            <a:lvl1pPr algn="l">
              <a:lnSpc>
                <a:spcPts val="2600"/>
              </a:lnSpc>
              <a:defRPr sz="24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6" name="Date Placeholder 1"/>
          <p:cNvSpPr>
            <a:spLocks noGrp="1"/>
          </p:cNvSpPr>
          <p:nvPr>
            <p:ph type="dt" sz="half" idx="10"/>
          </p:nvPr>
        </p:nvSpPr>
        <p:spPr>
          <a:xfrm>
            <a:off x="609600" y="6356354"/>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8"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18802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1"/>
          <p:cNvSpPr>
            <a:spLocks noGrp="1"/>
          </p:cNvSpPr>
          <p:nvPr>
            <p:ph type="dt" sz="half" idx="10"/>
          </p:nvPr>
        </p:nvSpPr>
        <p:spPr>
          <a:xfrm>
            <a:off x="609600" y="6356354"/>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6"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17737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2389717" y="5072064"/>
            <a:ext cx="7315200" cy="566739"/>
          </a:xfrm>
        </p:spPr>
        <p:txBody>
          <a:bodyPr anchor="b"/>
          <a:lstStyle>
            <a:lvl1pPr algn="l">
              <a:defRPr sz="2000" b="1">
                <a:solidFill>
                  <a:schemeClr val="tx1">
                    <a:lumMod val="65000"/>
                    <a:lumOff val="35000"/>
                  </a:schemeClr>
                </a:solidFill>
                <a:latin typeface="Arial" pitchFamily="34" charset="0"/>
                <a:cs typeface="Arial" pitchFamily="34" charset="0"/>
              </a:defRPr>
            </a:lvl1pPr>
          </a:lstStyle>
          <a:p>
            <a:r>
              <a:rPr lang="en-US" dirty="0"/>
              <a:t>Click to edit Master title style</a:t>
            </a:r>
          </a:p>
        </p:txBody>
      </p:sp>
      <p:sp>
        <p:nvSpPr>
          <p:cNvPr id="9" name="Picture Placeholder 2"/>
          <p:cNvSpPr>
            <a:spLocks noGrp="1"/>
          </p:cNvSpPr>
          <p:nvPr>
            <p:ph type="pic" idx="1"/>
          </p:nvPr>
        </p:nvSpPr>
        <p:spPr>
          <a:xfrm>
            <a:off x="2389717" y="612779"/>
            <a:ext cx="7315200" cy="4340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 Placeholder 3"/>
          <p:cNvSpPr>
            <a:spLocks noGrp="1"/>
          </p:cNvSpPr>
          <p:nvPr>
            <p:ph type="body" sz="half" idx="2"/>
          </p:nvPr>
        </p:nvSpPr>
        <p:spPr>
          <a:xfrm>
            <a:off x="2389717" y="5748341"/>
            <a:ext cx="7315200" cy="500063"/>
          </a:xfrm>
        </p:spPr>
        <p:txBody>
          <a:bodyPr>
            <a:normAutofit/>
          </a:bodyPr>
          <a:lstStyle>
            <a:lvl1pPr marL="0" indent="0">
              <a:buNone/>
              <a:defRPr sz="1800">
                <a:solidFill>
                  <a:schemeClr val="accent5">
                    <a:lumMod val="50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1"/>
          <p:cNvSpPr>
            <a:spLocks noGrp="1"/>
          </p:cNvSpPr>
          <p:nvPr>
            <p:ph type="dt" sz="half" idx="10"/>
          </p:nvPr>
        </p:nvSpPr>
        <p:spPr>
          <a:xfrm>
            <a:off x="609600" y="6356354"/>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11" name="Slide Number Placeholder 3"/>
          <p:cNvSpPr>
            <a:spLocks noGrp="1"/>
          </p:cNvSpPr>
          <p:nvPr>
            <p:ph type="sldNum" sz="quarter" idx="12"/>
          </p:nvPr>
        </p:nvSpPr>
        <p:spPr>
          <a:xfrm>
            <a:off x="8737600" y="6356354"/>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62358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1117600" y="1600200"/>
            <a:ext cx="9855200" cy="3276600"/>
          </a:xfrm>
        </p:spPr>
        <p:txBody>
          <a:bodyPr/>
          <a:lstStyle>
            <a:lvl1pPr>
              <a:buFontTx/>
              <a:buNone/>
              <a:defRPr sz="2800" b="1">
                <a:solidFill>
                  <a:schemeClr val="tx1">
                    <a:lumMod val="65000"/>
                    <a:lumOff val="35000"/>
                  </a:schemeClr>
                </a:solidFill>
                <a:latin typeface="Arial" pitchFamily="34" charset="0"/>
                <a:cs typeface="Arial" pitchFamily="34" charset="0"/>
              </a:defRPr>
            </a:lvl1pPr>
            <a:lvl2pPr>
              <a:buFontTx/>
              <a:buNone/>
              <a:defRPr sz="2400">
                <a:solidFill>
                  <a:schemeClr val="accent5">
                    <a:lumMod val="50000"/>
                  </a:schemeClr>
                </a:solidFill>
                <a:latin typeface="Arial" pitchFamily="34" charset="0"/>
                <a:cs typeface="Arial" pitchFamily="34" charset="0"/>
              </a:defRPr>
            </a:lvl2pPr>
          </a:lstStyle>
          <a:p>
            <a:pPr lvl="0"/>
            <a:r>
              <a:rPr lang="en-US" dirty="0"/>
              <a:t>Presentation Title</a:t>
            </a:r>
          </a:p>
          <a:p>
            <a:pPr lvl="1"/>
            <a:r>
              <a:rPr lang="en-US" dirty="0"/>
              <a:t>Title slide additional text</a:t>
            </a:r>
          </a:p>
        </p:txBody>
      </p:sp>
    </p:spTree>
    <p:extLst>
      <p:ext uri="{BB962C8B-B14F-4D97-AF65-F5344CB8AC3E}">
        <p14:creationId xmlns:p14="http://schemas.microsoft.com/office/powerpoint/2010/main" val="11350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1117600" y="1600200"/>
            <a:ext cx="9855200" cy="3276600"/>
          </a:xfrm>
        </p:spPr>
        <p:txBody>
          <a:bodyPr/>
          <a:lstStyle>
            <a:lvl1pPr>
              <a:buFontTx/>
              <a:buNone/>
              <a:defRPr sz="2800" b="1">
                <a:solidFill>
                  <a:schemeClr val="tx1">
                    <a:lumMod val="65000"/>
                    <a:lumOff val="35000"/>
                  </a:schemeClr>
                </a:solidFill>
                <a:latin typeface="Arial" pitchFamily="34" charset="0"/>
                <a:cs typeface="Arial" pitchFamily="34" charset="0"/>
              </a:defRPr>
            </a:lvl1pPr>
            <a:lvl2pPr>
              <a:buFontTx/>
              <a:buNone/>
              <a:defRPr sz="2400">
                <a:solidFill>
                  <a:schemeClr val="accent5">
                    <a:lumMod val="50000"/>
                  </a:schemeClr>
                </a:solidFill>
                <a:latin typeface="Arial" pitchFamily="34" charset="0"/>
                <a:cs typeface="Arial" pitchFamily="34" charset="0"/>
              </a:defRPr>
            </a:lvl2pPr>
          </a:lstStyle>
          <a:p>
            <a:pPr lvl="0"/>
            <a:r>
              <a:rPr lang="en-US" dirty="0"/>
              <a:t>Presentation Title</a:t>
            </a:r>
          </a:p>
          <a:p>
            <a:pPr lvl="1"/>
            <a:r>
              <a:rPr lang="en-US" dirty="0"/>
              <a:t>Title slide additional text</a:t>
            </a:r>
          </a:p>
        </p:txBody>
      </p:sp>
    </p:spTree>
    <p:extLst>
      <p:ext uri="{BB962C8B-B14F-4D97-AF65-F5344CB8AC3E}">
        <p14:creationId xmlns:p14="http://schemas.microsoft.com/office/powerpoint/2010/main" val="145269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pic>
        <p:nvPicPr>
          <p:cNvPr id="7" name="Picture 6" descr="background_idea6.jpg"/>
          <p:cNvPicPr>
            <a:picLocks noChangeAspect="1"/>
          </p:cNvPicPr>
          <p:nvPr/>
        </p:nvPicPr>
        <p:blipFill>
          <a:blip r:embed="rId8"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22617434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titlebanner2.jpg"/>
          <p:cNvPicPr>
            <a:picLocks noChangeAspect="1"/>
          </p:cNvPicPr>
          <p:nvPr/>
        </p:nvPicPr>
        <p:blipFill>
          <a:blip r:embed="rId3"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3059359389"/>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4">
            <a:extLst>
              <a:ext uri="{FF2B5EF4-FFF2-40B4-BE49-F238E27FC236}">
                <a16:creationId xmlns:a16="http://schemas.microsoft.com/office/drawing/2014/main" id="{5697BDD3-35F2-4DC5-9DF9-CA3C85578709}"/>
              </a:ext>
            </a:extLst>
          </p:cNvPr>
          <p:cNvSpPr txBox="1">
            <a:spLocks/>
          </p:cNvSpPr>
          <p:nvPr/>
        </p:nvSpPr>
        <p:spPr>
          <a:xfrm>
            <a:off x="928914" y="635620"/>
            <a:ext cx="10769600" cy="599378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2AE71438-E67E-43CE-94F0-7F5B315D72AB}"/>
              </a:ext>
            </a:extLst>
          </p:cNvPr>
          <p:cNvSpPr>
            <a:spLocks noGrp="1"/>
          </p:cNvSpPr>
          <p:nvPr>
            <p:ph type="title" idx="4294967295"/>
          </p:nvPr>
        </p:nvSpPr>
        <p:spPr>
          <a:xfrm>
            <a:off x="399393" y="493986"/>
            <a:ext cx="11404629" cy="6364014"/>
          </a:xfrm>
        </p:spPr>
        <p:txBody>
          <a:bodyPr>
            <a:noAutofit/>
          </a:bodyPr>
          <a:lstStyle/>
          <a:p>
            <a:pPr algn="l"/>
            <a:r>
              <a:rPr lang="en-US" sz="1600" b="1" dirty="0"/>
              <a:t>NIST Cybersecurity Framework (CSF) </a:t>
            </a:r>
            <a:r>
              <a:rPr lang="en-US" sz="1600" dirty="0"/>
              <a:t/>
            </a:r>
            <a:br>
              <a:rPr lang="en-US" sz="1600" dirty="0"/>
            </a:br>
            <a:r>
              <a:rPr lang="en-US" sz="1600" dirty="0"/>
              <a:t>It is a Framework; it is a tool to help everyone understand security threats</a:t>
            </a:r>
            <a:br>
              <a:rPr lang="en-US" sz="1600" dirty="0"/>
            </a:br>
            <a:r>
              <a:rPr lang="en-US" sz="1600" dirty="0"/>
              <a:t>CSF is used for implementing security process, policies, and procedures addressing risk</a:t>
            </a:r>
            <a:br>
              <a:rPr lang="en-US" sz="1600" dirty="0"/>
            </a:br>
            <a:r>
              <a:rPr lang="en-US" sz="1600" dirty="0"/>
              <a:t> </a:t>
            </a:r>
            <a:br>
              <a:rPr lang="en-US" sz="1600" dirty="0"/>
            </a:br>
            <a:r>
              <a:rPr lang="en-US" sz="1600" b="1" dirty="0"/>
              <a:t>History of NIST</a:t>
            </a:r>
            <a:r>
              <a:rPr lang="en-US" sz="1600" dirty="0"/>
              <a:t/>
            </a:r>
            <a:br>
              <a:rPr lang="en-US" sz="1600" dirty="0"/>
            </a:br>
            <a:r>
              <a:rPr lang="en-US" sz="1600" b="1" dirty="0"/>
              <a:t> </a:t>
            </a:r>
            <a:r>
              <a:rPr lang="en-US" sz="1600" dirty="0"/>
              <a:t/>
            </a:r>
            <a:br>
              <a:rPr lang="en-US" sz="1600" dirty="0"/>
            </a:br>
            <a:r>
              <a:rPr lang="en-US" sz="1600" dirty="0"/>
              <a:t>Originally founded by the United States Congress on March 3, 1901, the mission of </a:t>
            </a:r>
            <a:r>
              <a:rPr lang="en-US" sz="1600" b="1" i="1" dirty="0"/>
              <a:t>the National Institute of Standards and Technology</a:t>
            </a:r>
            <a:r>
              <a:rPr lang="en-US" sz="1600" dirty="0"/>
              <a:t> </a:t>
            </a:r>
            <a:r>
              <a:rPr lang="en-US" sz="1600" b="1" dirty="0"/>
              <a:t>(NIST)</a:t>
            </a:r>
            <a:r>
              <a:rPr lang="en-US" sz="1600" dirty="0"/>
              <a:t> is promoting innovation and industrial competitiveness, NIST focuses on a wide range of topics including advanced communications, advanced manufacturing, forensics, health and bioscience, and cybersecurity.</a:t>
            </a:r>
            <a:br>
              <a:rPr lang="en-US" sz="1600" dirty="0"/>
            </a:br>
            <a:r>
              <a:rPr lang="en-US" sz="1600" dirty="0"/>
              <a:t> </a:t>
            </a:r>
            <a:br>
              <a:rPr lang="en-US" sz="1600" dirty="0"/>
            </a:br>
            <a:r>
              <a:rPr lang="en-US" sz="1600" dirty="0"/>
              <a:t>NIST enables standardized commerce across the us and across continents. NIST has been instrumental in the development of neon lights, railroad track gauge, electrical safety, digital imaging, and data encryption standards</a:t>
            </a:r>
            <a:br>
              <a:rPr lang="en-US" sz="1600" dirty="0"/>
            </a:br>
            <a:r>
              <a:rPr lang="en-US" sz="1600" dirty="0"/>
              <a:t> </a:t>
            </a:r>
            <a:br>
              <a:rPr lang="en-US" sz="1600" dirty="0"/>
            </a:br>
            <a:r>
              <a:rPr lang="en-US" sz="1600" b="1" dirty="0"/>
              <a:t>Executive Order 13636 (policy to enhance security)</a:t>
            </a:r>
            <a:r>
              <a:rPr lang="en-US" sz="1600" dirty="0"/>
              <a:t/>
            </a:r>
            <a:br>
              <a:rPr lang="en-US" sz="1600" dirty="0"/>
            </a:br>
            <a:r>
              <a:rPr lang="en-US" sz="1600" dirty="0"/>
              <a:t>It is the policy of the US to enhance the security of the nation’s critical infrastructure.</a:t>
            </a:r>
            <a:br>
              <a:rPr lang="en-US" sz="1600" dirty="0"/>
            </a:br>
            <a:r>
              <a:rPr lang="en-US" sz="1600" dirty="0"/>
              <a:t>A Framework for reducing risks to critical infrastructure</a:t>
            </a:r>
            <a:br>
              <a:rPr lang="en-US" sz="1600" dirty="0"/>
            </a:br>
            <a:r>
              <a:rPr lang="en-US" sz="1600" dirty="0"/>
              <a:t>Sharing cybersecurity threat information</a:t>
            </a:r>
            <a:br>
              <a:rPr lang="en-US" sz="1600" dirty="0"/>
            </a:br>
            <a:r>
              <a:rPr lang="en-US" sz="1600" dirty="0"/>
              <a:t>Maintain a cyber-environment for safety, security and privacy.</a:t>
            </a:r>
            <a:br>
              <a:rPr lang="en-US" sz="1600" dirty="0"/>
            </a:br>
            <a:r>
              <a:rPr lang="en-US" sz="1600" dirty="0"/>
              <a:t> </a:t>
            </a:r>
            <a:br>
              <a:rPr lang="en-US" sz="1600" dirty="0"/>
            </a:br>
            <a:r>
              <a:rPr lang="en-US" sz="1600" dirty="0"/>
              <a:t>Shortly thereafter, NIST released a series of requests for information (RFIs) to collect information on what standards industry was currently using and to create industry awareness of the forthcoming endeavor. </a:t>
            </a:r>
            <a:br>
              <a:rPr lang="en-US" sz="1600" dirty="0"/>
            </a:br>
            <a:r>
              <a:rPr lang="en-US" sz="1600" dirty="0"/>
              <a:t> </a:t>
            </a:r>
            <a:br>
              <a:rPr lang="en-US" sz="1600" dirty="0"/>
            </a:br>
            <a:r>
              <a:rPr lang="en-US" sz="1600" dirty="0"/>
              <a:t>From the beginning in 2013 the latest revision in 2018, the CSF has been developed with the input form government, industry and individuals</a:t>
            </a:r>
          </a:p>
        </p:txBody>
      </p:sp>
    </p:spTree>
    <p:extLst>
      <p:ext uri="{BB962C8B-B14F-4D97-AF65-F5344CB8AC3E}">
        <p14:creationId xmlns:p14="http://schemas.microsoft.com/office/powerpoint/2010/main" val="1562056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1629103" y="1510862"/>
            <a:ext cx="7355602" cy="5593883"/>
          </a:xfrm>
        </p:spPr>
        <p:txBody>
          <a:bodyPr>
            <a:noAutofit/>
          </a:bodyPr>
          <a:lstStyle/>
          <a:p>
            <a:pPr marL="0" indent="0"/>
            <a:r>
              <a:rPr lang="en-US" sz="1600" b="0" dirty="0" smtClean="0">
                <a:solidFill>
                  <a:srgbClr val="000000"/>
                </a:solidFill>
                <a:latin typeface="Arial" charset="0"/>
                <a:ea typeface="Arial" charset="0"/>
                <a:cs typeface="Arial" charset="0"/>
              </a:rPr>
              <a:t>Protect</a:t>
            </a:r>
          </a:p>
          <a:p>
            <a:pPr marL="0" indent="0"/>
            <a:endParaRPr lang="en-US" sz="1600" b="0" dirty="0">
              <a:solidFill>
                <a:srgbClr val="000000"/>
              </a:solidFill>
              <a:latin typeface="Arial" charset="0"/>
              <a:ea typeface="Arial" charset="0"/>
              <a:cs typeface="Arial" charset="0"/>
            </a:endParaRPr>
          </a:p>
          <a:p>
            <a:pPr marL="0" indent="0"/>
            <a:endParaRPr lang="en-US" sz="1600" b="0" dirty="0" smtClean="0">
              <a:solidFill>
                <a:srgbClr val="000000"/>
              </a:solidFill>
              <a:latin typeface="Arial" charset="0"/>
              <a:ea typeface="Arial" charset="0"/>
              <a:cs typeface="Arial" charset="0"/>
            </a:endParaRPr>
          </a:p>
          <a:p>
            <a:pPr marL="0" indent="0"/>
            <a:r>
              <a:rPr lang="en-US" sz="1600" b="0" dirty="0" smtClean="0">
                <a:solidFill>
                  <a:srgbClr val="000000"/>
                </a:solidFill>
                <a:latin typeface="Arial" charset="0"/>
                <a:ea typeface="Arial" charset="0"/>
                <a:cs typeface="Arial" charset="0"/>
              </a:rPr>
              <a:t>Identify</a:t>
            </a:r>
          </a:p>
          <a:p>
            <a:pPr marL="0" indent="0"/>
            <a:endParaRPr lang="en-US" sz="1600" b="0" dirty="0">
              <a:solidFill>
                <a:srgbClr val="000000"/>
              </a:solidFill>
              <a:latin typeface="Arial" charset="0"/>
              <a:ea typeface="Arial" charset="0"/>
              <a:cs typeface="Arial" charset="0"/>
            </a:endParaRPr>
          </a:p>
          <a:p>
            <a:pPr marL="0" indent="0"/>
            <a:endParaRPr lang="en-US" sz="1600" b="0" dirty="0" smtClean="0">
              <a:solidFill>
                <a:srgbClr val="000000"/>
              </a:solidFill>
              <a:latin typeface="Arial" charset="0"/>
              <a:ea typeface="Arial" charset="0"/>
              <a:cs typeface="Arial" charset="0"/>
            </a:endParaRPr>
          </a:p>
          <a:p>
            <a:pPr marL="0" indent="0"/>
            <a:endParaRPr lang="en-US" sz="1600" b="0" dirty="0">
              <a:solidFill>
                <a:srgbClr val="000000"/>
              </a:solidFill>
              <a:latin typeface="Arial" charset="0"/>
              <a:ea typeface="Arial" charset="0"/>
              <a:cs typeface="Arial" charset="0"/>
            </a:endParaRPr>
          </a:p>
          <a:p>
            <a:pPr marL="0" indent="0"/>
            <a:r>
              <a:rPr lang="en-US" sz="1600" b="0" dirty="0" smtClean="0">
                <a:solidFill>
                  <a:srgbClr val="000000"/>
                </a:solidFill>
                <a:latin typeface="Arial" charset="0"/>
                <a:ea typeface="Arial" charset="0"/>
                <a:cs typeface="Arial" charset="0"/>
              </a:rPr>
              <a:t>Recover </a:t>
            </a:r>
          </a:p>
          <a:p>
            <a:pPr marL="0" indent="0"/>
            <a:r>
              <a:rPr lang="en-US" sz="1600" b="0" dirty="0" smtClean="0">
                <a:solidFill>
                  <a:srgbClr val="000000"/>
                </a:solidFill>
                <a:latin typeface="Arial" charset="0"/>
                <a:ea typeface="Arial" charset="0"/>
                <a:cs typeface="Arial" charset="0"/>
              </a:rPr>
              <a:t>Improvement</a:t>
            </a:r>
          </a:p>
          <a:p>
            <a:pPr marL="0" indent="0"/>
            <a:endParaRPr lang="en-US" sz="1600" b="0" dirty="0">
              <a:solidFill>
                <a:srgbClr val="000000"/>
              </a:solidFill>
              <a:latin typeface="Arial" charset="0"/>
              <a:ea typeface="Arial" charset="0"/>
              <a:cs typeface="Arial" charset="0"/>
            </a:endParaRPr>
          </a:p>
          <a:p>
            <a:pPr marL="0" indent="0"/>
            <a:endParaRPr lang="en-US" sz="1600" b="0" dirty="0" smtClean="0">
              <a:solidFill>
                <a:srgbClr val="000000"/>
              </a:solidFill>
              <a:latin typeface="Arial" charset="0"/>
              <a:ea typeface="Arial" charset="0"/>
              <a:cs typeface="Arial" charset="0"/>
            </a:endParaRPr>
          </a:p>
          <a:p>
            <a:pPr marL="0" indent="0"/>
            <a:r>
              <a:rPr lang="en-US" sz="1600" b="0" dirty="0" smtClean="0">
                <a:solidFill>
                  <a:srgbClr val="000000"/>
                </a:solidFill>
                <a:latin typeface="Arial" charset="0"/>
                <a:ea typeface="Arial" charset="0"/>
                <a:cs typeface="Arial" charset="0"/>
              </a:rPr>
              <a:t>Detect</a:t>
            </a:r>
          </a:p>
          <a:p>
            <a:pPr marL="0" indent="0"/>
            <a:endParaRPr lang="en-US" sz="1600" b="0" dirty="0">
              <a:solidFill>
                <a:srgbClr val="000000"/>
              </a:solidFill>
              <a:latin typeface="Arial" charset="0"/>
              <a:ea typeface="Arial" charset="0"/>
              <a:cs typeface="Arial" charset="0"/>
            </a:endParaRPr>
          </a:p>
          <a:p>
            <a:pPr marL="0" indent="0"/>
            <a:endParaRPr lang="en-US" sz="1600" b="0" dirty="0" smtClean="0">
              <a:solidFill>
                <a:srgbClr val="000000"/>
              </a:solidFill>
              <a:latin typeface="Arial" charset="0"/>
              <a:ea typeface="Arial" charset="0"/>
              <a:cs typeface="Arial" charset="0"/>
            </a:endParaRPr>
          </a:p>
          <a:p>
            <a:pPr marL="0" indent="0"/>
            <a:r>
              <a:rPr lang="en-US" sz="1600" b="0" dirty="0" smtClean="0">
                <a:solidFill>
                  <a:srgbClr val="000000"/>
                </a:solidFill>
                <a:latin typeface="Arial" charset="0"/>
                <a:ea typeface="Arial" charset="0"/>
                <a:cs typeface="Arial" charset="0"/>
              </a:rPr>
              <a:t>Recover communications</a:t>
            </a:r>
            <a:endParaRPr lang="en-US" sz="1600" b="0" dirty="0">
              <a:solidFill>
                <a:srgbClr val="000000"/>
              </a:solidFill>
              <a:latin typeface="Arial" charset="0"/>
              <a:ea typeface="Arial" charset="0"/>
              <a:cs typeface="Arial" charset="0"/>
            </a:endParaRPr>
          </a:p>
        </p:txBody>
      </p:sp>
      <p:sp>
        <p:nvSpPr>
          <p:cNvPr id="6" name="Title 5"/>
          <p:cNvSpPr>
            <a:spLocks noGrp="1"/>
          </p:cNvSpPr>
          <p:nvPr>
            <p:ph type="title" idx="4294967295"/>
          </p:nvPr>
        </p:nvSpPr>
        <p:spPr>
          <a:xfrm>
            <a:off x="529746" y="502119"/>
            <a:ext cx="8262540" cy="762000"/>
          </a:xfrm>
        </p:spPr>
        <p:txBody>
          <a:bodyPr>
            <a:noAutofit/>
          </a:bodyPr>
          <a:lstStyle/>
          <a:p>
            <a:pPr algn="l"/>
            <a:r>
              <a:rPr lang="en-US" sz="3200" b="1" dirty="0" smtClean="0">
                <a:solidFill>
                  <a:schemeClr val="tx1">
                    <a:lumMod val="65000"/>
                    <a:lumOff val="35000"/>
                  </a:schemeClr>
                </a:solidFill>
                <a:latin typeface="Arial"/>
                <a:cs typeface="Arial"/>
              </a:rPr>
              <a:t>Examples</a:t>
            </a:r>
            <a:endParaRPr lang="en-US" sz="1600" i="1" dirty="0">
              <a:solidFill>
                <a:schemeClr val="tx1">
                  <a:lumMod val="65000"/>
                  <a:lumOff val="35000"/>
                </a:schemeClr>
              </a:solidFill>
              <a:latin typeface="Arial"/>
              <a:cs typeface="Arial"/>
            </a:endParaRPr>
          </a:p>
        </p:txBody>
      </p:sp>
      <p:sp>
        <p:nvSpPr>
          <p:cNvPr id="7" name="Slide Number Placeholder 4">
            <a:extLst>
              <a:ext uri="{FF2B5EF4-FFF2-40B4-BE49-F238E27FC236}">
                <a16:creationId xmlns:a16="http://schemas.microsoft.com/office/drawing/2014/main" id="{F0454725-BB1D-430C-896B-722F00AD3D0E}"/>
              </a:ext>
            </a:extLst>
          </p:cNvPr>
          <p:cNvSpPr txBox="1">
            <a:spLocks/>
          </p:cNvSpPr>
          <p:nvPr/>
        </p:nvSpPr>
        <p:spPr>
          <a:xfrm>
            <a:off x="11828197" y="6588382"/>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fld id="{C90B5FB4-1AE6-4CC4-B374-7CA8E5916470}" type="slidenum">
              <a:rPr lang="en-US" sz="1200" smtClean="0">
                <a:solidFill>
                  <a:prstClr val="black">
                    <a:tint val="75000"/>
                  </a:prstClr>
                </a:solidFill>
                <a:latin typeface="Arial" panose="020B0604020202020204" pitchFamily="34" charset="0"/>
                <a:cs typeface="Arial" panose="020B0604020202020204" pitchFamily="34" charset="0"/>
              </a:rPr>
              <a:pPr defTabSz="914400"/>
              <a:t>10</a:t>
            </a:fld>
            <a:endParaRPr lang="en-US" sz="1200" dirty="0">
              <a:solidFill>
                <a:prstClr val="black">
                  <a:tint val="75000"/>
                </a:prstClr>
              </a:solidFill>
              <a:latin typeface="Arial" panose="020B0604020202020204" pitchFamily="34" charset="0"/>
              <a:cs typeface="Arial" panose="020B0604020202020204" pitchFamily="34" charset="0"/>
            </a:endParaRPr>
          </a:p>
        </p:txBody>
      </p:sp>
      <p:pic>
        <p:nvPicPr>
          <p:cNvPr id="8" name="Picture 7"/>
          <p:cNvPicPr/>
          <p:nvPr/>
        </p:nvPicPr>
        <p:blipFill>
          <a:blip r:embed="rId3"/>
          <a:stretch>
            <a:fillRect/>
          </a:stretch>
        </p:blipFill>
        <p:spPr>
          <a:xfrm>
            <a:off x="3026979" y="1266997"/>
            <a:ext cx="8130134" cy="5094640"/>
          </a:xfrm>
          <a:prstGeom prst="rect">
            <a:avLst/>
          </a:prstGeom>
        </p:spPr>
      </p:pic>
    </p:spTree>
    <p:extLst>
      <p:ext uri="{BB962C8B-B14F-4D97-AF65-F5344CB8AC3E}">
        <p14:creationId xmlns:p14="http://schemas.microsoft.com/office/powerpoint/2010/main" val="52862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90648" y="526809"/>
            <a:ext cx="8355724" cy="6268506"/>
          </a:xfrm>
          <a:prstGeom prst="rect">
            <a:avLst/>
          </a:prstGeom>
        </p:spPr>
      </p:pic>
      <p:sp>
        <p:nvSpPr>
          <p:cNvPr id="2" name="Text Placeholder 1"/>
          <p:cNvSpPr>
            <a:spLocks noGrp="1"/>
          </p:cNvSpPr>
          <p:nvPr>
            <p:ph type="body" sz="quarter" idx="10"/>
          </p:nvPr>
        </p:nvSpPr>
        <p:spPr>
          <a:xfrm>
            <a:off x="676166" y="526809"/>
            <a:ext cx="9855200" cy="3276600"/>
          </a:xfrm>
        </p:spPr>
        <p:txBody>
          <a:bodyPr/>
          <a:lstStyle/>
          <a:p>
            <a:r>
              <a:rPr lang="en-US" dirty="0" smtClean="0"/>
              <a:t>Summary</a:t>
            </a:r>
            <a:endParaRPr lang="en-US" dirty="0"/>
          </a:p>
        </p:txBody>
      </p:sp>
    </p:spTree>
    <p:extLst>
      <p:ext uri="{BB962C8B-B14F-4D97-AF65-F5344CB8AC3E}">
        <p14:creationId xmlns:p14="http://schemas.microsoft.com/office/powerpoint/2010/main" val="148514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96276" y="549165"/>
            <a:ext cx="9855200" cy="4548352"/>
          </a:xfrm>
        </p:spPr>
        <p:txBody>
          <a:bodyPr>
            <a:normAutofit/>
          </a:bodyPr>
          <a:lstStyle/>
          <a:p>
            <a:pPr algn="ctr"/>
            <a:r>
              <a:rPr lang="en-US" dirty="0"/>
              <a:t>Component 2: Implementation </a:t>
            </a:r>
            <a:r>
              <a:rPr lang="en-US" dirty="0" smtClean="0"/>
              <a:t>Tiers</a:t>
            </a:r>
          </a:p>
          <a:p>
            <a:pPr lvl="0">
              <a:buFont typeface="Arial" panose="020B0604020202020204" pitchFamily="34" charset="0"/>
              <a:buChar char="•"/>
            </a:pPr>
            <a:r>
              <a:rPr lang="en-US" sz="1800" dirty="0"/>
              <a:t>The CSF is designed to be useful for all areas of the industry.</a:t>
            </a:r>
          </a:p>
          <a:p>
            <a:pPr lvl="0">
              <a:buFont typeface="Arial" panose="020B0604020202020204" pitchFamily="34" charset="0"/>
              <a:buChar char="•"/>
            </a:pPr>
            <a:r>
              <a:rPr lang="en-US" sz="1800" dirty="0"/>
              <a:t>Implementation tiers aid that mission by providing multiple tiers based on your organization risks appetite</a:t>
            </a:r>
          </a:p>
          <a:p>
            <a:pPr lvl="0">
              <a:buFont typeface="Arial" panose="020B0604020202020204" pitchFamily="34" charset="0"/>
              <a:buChar char="•"/>
            </a:pPr>
            <a:r>
              <a:rPr lang="en-US" sz="1800" dirty="0"/>
              <a:t>The NIST CSF describes 4 Tiers to aid in implementation</a:t>
            </a:r>
          </a:p>
          <a:p>
            <a:pPr lvl="0">
              <a:buFont typeface="Arial" panose="020B0604020202020204" pitchFamily="34" charset="0"/>
              <a:buChar char="•"/>
            </a:pPr>
            <a:r>
              <a:rPr lang="en-US" sz="1800" dirty="0"/>
              <a:t>Tiers are tools to help the organization identify decisions regarding cybersecurity</a:t>
            </a:r>
          </a:p>
          <a:p>
            <a:pPr lvl="0">
              <a:buFont typeface="Arial" panose="020B0604020202020204" pitchFamily="34" charset="0"/>
              <a:buChar char="•"/>
            </a:pPr>
            <a:r>
              <a:rPr lang="en-US" sz="1800" dirty="0"/>
              <a:t>Think of Tiers as the preferred outcome of activity</a:t>
            </a:r>
          </a:p>
          <a:p>
            <a:endParaRPr lang="en-US" dirty="0" smtClean="0"/>
          </a:p>
          <a:p>
            <a:endParaRPr lang="en-US" dirty="0"/>
          </a:p>
          <a:p>
            <a:endParaRPr lang="en-US" dirty="0"/>
          </a:p>
        </p:txBody>
      </p:sp>
      <p:pic>
        <p:nvPicPr>
          <p:cNvPr id="3" name="Picture 2"/>
          <p:cNvPicPr/>
          <p:nvPr/>
        </p:nvPicPr>
        <p:blipFill>
          <a:blip r:embed="rId2"/>
          <a:stretch>
            <a:fillRect/>
          </a:stretch>
        </p:blipFill>
        <p:spPr>
          <a:xfrm>
            <a:off x="2091559" y="3217917"/>
            <a:ext cx="7683062" cy="3540235"/>
          </a:xfrm>
          <a:prstGeom prst="rect">
            <a:avLst/>
          </a:prstGeom>
        </p:spPr>
      </p:pic>
    </p:spTree>
    <p:extLst>
      <p:ext uri="{BB962C8B-B14F-4D97-AF65-F5344CB8AC3E}">
        <p14:creationId xmlns:p14="http://schemas.microsoft.com/office/powerpoint/2010/main" val="246567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17600" y="517635"/>
            <a:ext cx="9855200" cy="5672958"/>
          </a:xfrm>
        </p:spPr>
        <p:txBody>
          <a:bodyPr>
            <a:normAutofit fontScale="62500" lnSpcReduction="20000"/>
          </a:bodyPr>
          <a:lstStyle/>
          <a:p>
            <a:r>
              <a:rPr lang="en-US" dirty="0"/>
              <a:t>Tier 1 -  Partial: </a:t>
            </a:r>
          </a:p>
          <a:p>
            <a:pPr lvl="0"/>
            <a:r>
              <a:rPr lang="en-US" dirty="0"/>
              <a:t>Reactive to situations</a:t>
            </a:r>
          </a:p>
          <a:p>
            <a:pPr lvl="0"/>
            <a:r>
              <a:rPr lang="en-US" dirty="0"/>
              <a:t>No formalized security process</a:t>
            </a:r>
          </a:p>
          <a:p>
            <a:pPr lvl="0"/>
            <a:r>
              <a:rPr lang="en-US" dirty="0"/>
              <a:t>Does not participate in any information sharing activities</a:t>
            </a:r>
          </a:p>
          <a:p>
            <a:r>
              <a:rPr lang="en-US" dirty="0"/>
              <a:t> </a:t>
            </a:r>
          </a:p>
          <a:p>
            <a:r>
              <a:rPr lang="en-US" dirty="0"/>
              <a:t>Tier 2 – Risk Informed: </a:t>
            </a:r>
          </a:p>
          <a:p>
            <a:pPr lvl="0"/>
            <a:r>
              <a:rPr lang="en-US" dirty="0"/>
              <a:t>Policies may exist, but are known to only a few key people</a:t>
            </a:r>
          </a:p>
          <a:p>
            <a:pPr lvl="0"/>
            <a:r>
              <a:rPr lang="en-US" dirty="0"/>
              <a:t>Threats are recognized, but may not be efficiently communicated to even internal parties</a:t>
            </a:r>
          </a:p>
          <a:p>
            <a:pPr lvl="0"/>
            <a:r>
              <a:rPr lang="en-US" dirty="0"/>
              <a:t>Acts upon risks based on external intelligence, but probably not consistently</a:t>
            </a:r>
          </a:p>
          <a:p>
            <a:r>
              <a:rPr lang="en-US" dirty="0"/>
              <a:t> </a:t>
            </a:r>
          </a:p>
          <a:p>
            <a:r>
              <a:rPr lang="en-US" dirty="0"/>
              <a:t>Tier 3 – Repeatable: </a:t>
            </a:r>
          </a:p>
          <a:p>
            <a:pPr lvl="0"/>
            <a:r>
              <a:rPr lang="en-US" dirty="0"/>
              <a:t>Organization has implemented CSF standards</a:t>
            </a:r>
          </a:p>
          <a:p>
            <a:pPr lvl="0"/>
            <a:r>
              <a:rPr lang="en-US" dirty="0"/>
              <a:t>Has formal policy that is updated on a regular basis</a:t>
            </a:r>
          </a:p>
          <a:p>
            <a:pPr lvl="0"/>
            <a:r>
              <a:rPr lang="en-US" dirty="0"/>
              <a:t>Organization can repeatedly respond to cyber crises</a:t>
            </a:r>
          </a:p>
          <a:p>
            <a:r>
              <a:rPr lang="en-US" dirty="0"/>
              <a:t> </a:t>
            </a:r>
          </a:p>
          <a:p>
            <a:r>
              <a:rPr lang="en-US" dirty="0"/>
              <a:t> </a:t>
            </a:r>
          </a:p>
          <a:p>
            <a:r>
              <a:rPr lang="en-US" dirty="0"/>
              <a:t>Tier 4 – Adaptable: </a:t>
            </a:r>
          </a:p>
          <a:p>
            <a:pPr lvl="0"/>
            <a:r>
              <a:rPr lang="en-US" dirty="0"/>
              <a:t>Can quickly adapt to new and emerging threats</a:t>
            </a:r>
          </a:p>
          <a:p>
            <a:pPr lvl="0"/>
            <a:r>
              <a:rPr lang="en-US" dirty="0"/>
              <a:t>Understands their place in the cyber supply chain and actively works to protect others</a:t>
            </a:r>
          </a:p>
          <a:p>
            <a:r>
              <a:rPr lang="en-US" dirty="0"/>
              <a:t>Risk management is built into culture so everyone is able to recognize risk</a:t>
            </a:r>
          </a:p>
        </p:txBody>
      </p:sp>
    </p:spTree>
    <p:extLst>
      <p:ext uri="{BB962C8B-B14F-4D97-AF65-F5344CB8AC3E}">
        <p14:creationId xmlns:p14="http://schemas.microsoft.com/office/powerpoint/2010/main" val="3483432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17600" y="465082"/>
            <a:ext cx="10496332" cy="5010807"/>
          </a:xfrm>
        </p:spPr>
        <p:txBody>
          <a:bodyPr>
            <a:noAutofit/>
          </a:bodyPr>
          <a:lstStyle/>
          <a:p>
            <a:pPr algn="ctr"/>
            <a:r>
              <a:rPr lang="en-US" sz="2400" dirty="0"/>
              <a:t>Component 3: </a:t>
            </a:r>
            <a:r>
              <a:rPr lang="en-US" sz="2400" dirty="0" smtClean="0"/>
              <a:t>Profiles</a:t>
            </a:r>
          </a:p>
          <a:p>
            <a:pPr algn="ctr"/>
            <a:endParaRPr lang="en-US" sz="2400" dirty="0"/>
          </a:p>
          <a:p>
            <a:r>
              <a:rPr lang="en-US" sz="2400" b="0" dirty="0"/>
              <a:t>Profiles are both outlines of an organization’s current </a:t>
            </a:r>
            <a:r>
              <a:rPr lang="en-US" sz="2400" b="0" dirty="0" smtClean="0"/>
              <a:t>cybersecurity status </a:t>
            </a:r>
            <a:r>
              <a:rPr lang="en-US" sz="2400" b="0" dirty="0"/>
              <a:t>and roadmaps toward CSF goals for protecting critical infrastructure. NIST said having multiple profiles—both current and goal—can help an organization find weak spots in its cybersecurity implementations and make moving from lower to higher tiers easier</a:t>
            </a:r>
            <a:r>
              <a:rPr lang="en-US" sz="2400" b="0" dirty="0" smtClean="0"/>
              <a:t>.</a:t>
            </a:r>
          </a:p>
          <a:p>
            <a:endParaRPr lang="en-US" sz="2400" b="0" dirty="0"/>
          </a:p>
          <a:p>
            <a:r>
              <a:rPr lang="en-US" sz="2400" b="0" dirty="0"/>
              <a:t>Profiles also help connect the functions, categories and subcategories to business requirements, risk tolerance and resources of the larger organization it serves. Think of profiles as an executive summary of everything done with the previous three elements of the CSF.</a:t>
            </a:r>
          </a:p>
        </p:txBody>
      </p:sp>
    </p:spTree>
    <p:extLst>
      <p:ext uri="{BB962C8B-B14F-4D97-AF65-F5344CB8AC3E}">
        <p14:creationId xmlns:p14="http://schemas.microsoft.com/office/powerpoint/2010/main" val="422948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68399" y="412531"/>
            <a:ext cx="9855200" cy="3276600"/>
          </a:xfrm>
        </p:spPr>
        <p:txBody>
          <a:bodyPr/>
          <a:lstStyle/>
          <a:p>
            <a:pPr algn="ctr"/>
            <a:r>
              <a:rPr lang="en-US" dirty="0"/>
              <a:t>Implementing a Cybersecurity Framework</a:t>
            </a:r>
          </a:p>
        </p:txBody>
      </p:sp>
      <p:pic>
        <p:nvPicPr>
          <p:cNvPr id="3" name="Picture 2"/>
          <p:cNvPicPr/>
          <p:nvPr/>
        </p:nvPicPr>
        <p:blipFill>
          <a:blip r:embed="rId2"/>
          <a:stretch>
            <a:fillRect/>
          </a:stretch>
        </p:blipFill>
        <p:spPr>
          <a:xfrm>
            <a:off x="220717" y="1154823"/>
            <a:ext cx="11845159" cy="2660432"/>
          </a:xfrm>
          <a:prstGeom prst="rect">
            <a:avLst/>
          </a:prstGeom>
        </p:spPr>
      </p:pic>
      <p:pic>
        <p:nvPicPr>
          <p:cNvPr id="4" name="Picture 3"/>
          <p:cNvPicPr/>
          <p:nvPr/>
        </p:nvPicPr>
        <p:blipFill>
          <a:blip r:embed="rId3"/>
          <a:stretch>
            <a:fillRect/>
          </a:stretch>
        </p:blipFill>
        <p:spPr>
          <a:xfrm>
            <a:off x="94593" y="4120055"/>
            <a:ext cx="11971283" cy="2144111"/>
          </a:xfrm>
          <a:prstGeom prst="rect">
            <a:avLst/>
          </a:prstGeom>
        </p:spPr>
      </p:pic>
    </p:spTree>
    <p:extLst>
      <p:ext uri="{BB962C8B-B14F-4D97-AF65-F5344CB8AC3E}">
        <p14:creationId xmlns:p14="http://schemas.microsoft.com/office/powerpoint/2010/main" val="54151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64745" y="444062"/>
            <a:ext cx="9855200" cy="6413938"/>
          </a:xfrm>
        </p:spPr>
        <p:txBody>
          <a:bodyPr/>
          <a:lstStyle/>
          <a:p>
            <a:endParaRPr lang="en-US" dirty="0"/>
          </a:p>
        </p:txBody>
      </p:sp>
      <p:pic>
        <p:nvPicPr>
          <p:cNvPr id="3" name="Picture 2"/>
          <p:cNvPicPr/>
          <p:nvPr/>
        </p:nvPicPr>
        <p:blipFill>
          <a:blip r:embed="rId2"/>
          <a:stretch>
            <a:fillRect/>
          </a:stretch>
        </p:blipFill>
        <p:spPr>
          <a:xfrm>
            <a:off x="348593" y="444062"/>
            <a:ext cx="11687503" cy="2004848"/>
          </a:xfrm>
          <a:prstGeom prst="rect">
            <a:avLst/>
          </a:prstGeom>
        </p:spPr>
      </p:pic>
      <p:pic>
        <p:nvPicPr>
          <p:cNvPr id="4" name="Picture 3"/>
          <p:cNvPicPr/>
          <p:nvPr/>
        </p:nvPicPr>
        <p:blipFill>
          <a:blip r:embed="rId3"/>
          <a:stretch>
            <a:fillRect/>
          </a:stretch>
        </p:blipFill>
        <p:spPr>
          <a:xfrm>
            <a:off x="348593" y="2542944"/>
            <a:ext cx="11687503" cy="2302324"/>
          </a:xfrm>
          <a:prstGeom prst="rect">
            <a:avLst/>
          </a:prstGeom>
        </p:spPr>
      </p:pic>
      <p:pic>
        <p:nvPicPr>
          <p:cNvPr id="5" name="Picture 4"/>
          <p:cNvPicPr/>
          <p:nvPr/>
        </p:nvPicPr>
        <p:blipFill>
          <a:blip r:embed="rId4"/>
          <a:stretch>
            <a:fillRect/>
          </a:stretch>
        </p:blipFill>
        <p:spPr>
          <a:xfrm>
            <a:off x="348593" y="4719145"/>
            <a:ext cx="11687503" cy="2049517"/>
          </a:xfrm>
          <a:prstGeom prst="rect">
            <a:avLst/>
          </a:prstGeom>
        </p:spPr>
      </p:pic>
    </p:spTree>
    <p:extLst>
      <p:ext uri="{BB962C8B-B14F-4D97-AF65-F5344CB8AC3E}">
        <p14:creationId xmlns:p14="http://schemas.microsoft.com/office/powerpoint/2010/main" val="47788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p:nvPr/>
        </p:nvPicPr>
        <p:blipFill>
          <a:blip r:embed="rId2"/>
          <a:stretch>
            <a:fillRect/>
          </a:stretch>
        </p:blipFill>
        <p:spPr>
          <a:xfrm>
            <a:off x="204950" y="324056"/>
            <a:ext cx="11771585" cy="2198427"/>
          </a:xfrm>
          <a:prstGeom prst="rect">
            <a:avLst/>
          </a:prstGeom>
        </p:spPr>
      </p:pic>
      <p:pic>
        <p:nvPicPr>
          <p:cNvPr id="4" name="Picture 3"/>
          <p:cNvPicPr/>
          <p:nvPr/>
        </p:nvPicPr>
        <p:blipFill>
          <a:blip r:embed="rId3"/>
          <a:stretch>
            <a:fillRect/>
          </a:stretch>
        </p:blipFill>
        <p:spPr>
          <a:xfrm>
            <a:off x="238234" y="2620716"/>
            <a:ext cx="11738301" cy="1940774"/>
          </a:xfrm>
          <a:prstGeom prst="rect">
            <a:avLst/>
          </a:prstGeom>
        </p:spPr>
      </p:pic>
      <p:sp>
        <p:nvSpPr>
          <p:cNvPr id="5" name="Rectangle 4"/>
          <p:cNvSpPr/>
          <p:nvPr/>
        </p:nvSpPr>
        <p:spPr>
          <a:xfrm>
            <a:off x="204950" y="4875158"/>
            <a:ext cx="11647215" cy="127778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all becomes second-nature and develops into a repeatable process with practice and deployment. Annual cycles are adequate for most organizations, but you should customize to your needs and goals. Some start out as a monthly process and gradually stretch out as high-priority items are folded into the continuous cycle. Remember, this requires constant and consistent communication with all stakeholders regarding the current and desired tiers for your organization.</a:t>
            </a:r>
          </a:p>
        </p:txBody>
      </p:sp>
    </p:spTree>
    <p:extLst>
      <p:ext uri="{BB962C8B-B14F-4D97-AF65-F5344CB8AC3E}">
        <p14:creationId xmlns:p14="http://schemas.microsoft.com/office/powerpoint/2010/main" val="378128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982788" y="1713876"/>
            <a:ext cx="8515880" cy="3213727"/>
          </a:xfrm>
        </p:spPr>
        <p:txBody>
          <a:bodyPr>
            <a:noAutofit/>
          </a:bodyPr>
          <a:lstStyle/>
          <a:p>
            <a:pPr algn="ctr"/>
            <a:endParaRPr lang="en-US" sz="2400" b="0" dirty="0"/>
          </a:p>
        </p:txBody>
      </p:sp>
      <p:sp>
        <p:nvSpPr>
          <p:cNvPr id="4" name="TextBox 3"/>
          <p:cNvSpPr txBox="1"/>
          <p:nvPr/>
        </p:nvSpPr>
        <p:spPr>
          <a:xfrm>
            <a:off x="9855200" y="6362700"/>
            <a:ext cx="184666" cy="369332"/>
          </a:xfrm>
          <a:prstGeom prst="rect">
            <a:avLst/>
          </a:prstGeom>
          <a:noFill/>
        </p:spPr>
        <p:txBody>
          <a:bodyPr wrap="none" rtlCol="0">
            <a:spAutoFit/>
          </a:bodyPr>
          <a:lstStyle/>
          <a:p>
            <a:endParaRPr lang="en-US" dirty="0"/>
          </a:p>
        </p:txBody>
      </p:sp>
      <p:pic>
        <p:nvPicPr>
          <p:cNvPr id="7" name="Picture 6"/>
          <p:cNvPicPr/>
          <p:nvPr/>
        </p:nvPicPr>
        <p:blipFill>
          <a:blip r:embed="rId3"/>
          <a:stretch>
            <a:fillRect/>
          </a:stretch>
        </p:blipFill>
        <p:spPr>
          <a:xfrm>
            <a:off x="1513490" y="956441"/>
            <a:ext cx="8985178" cy="5223642"/>
          </a:xfrm>
          <a:prstGeom prst="rect">
            <a:avLst/>
          </a:prstGeom>
        </p:spPr>
      </p:pic>
    </p:spTree>
    <p:extLst>
      <p:ext uri="{BB962C8B-B14F-4D97-AF65-F5344CB8AC3E}">
        <p14:creationId xmlns:p14="http://schemas.microsoft.com/office/powerpoint/2010/main" val="328411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17600" y="714703"/>
            <a:ext cx="9855200" cy="5559973"/>
          </a:xfrm>
        </p:spPr>
        <p:txBody>
          <a:bodyPr/>
          <a:lstStyle/>
          <a:p>
            <a:r>
              <a:rPr lang="en-US" dirty="0" smtClean="0"/>
              <a:t>NIST Cybersecurity Framework</a:t>
            </a:r>
            <a:endParaRPr lang="en-US" dirty="0"/>
          </a:p>
        </p:txBody>
      </p:sp>
      <p:pic>
        <p:nvPicPr>
          <p:cNvPr id="3" name="Picture 2"/>
          <p:cNvPicPr/>
          <p:nvPr/>
        </p:nvPicPr>
        <p:blipFill>
          <a:blip r:embed="rId2"/>
          <a:stretch>
            <a:fillRect/>
          </a:stretch>
        </p:blipFill>
        <p:spPr>
          <a:xfrm>
            <a:off x="798787" y="1639614"/>
            <a:ext cx="9764110" cy="4014951"/>
          </a:xfrm>
          <a:prstGeom prst="rect">
            <a:avLst/>
          </a:prstGeom>
        </p:spPr>
      </p:pic>
    </p:spTree>
    <p:extLst>
      <p:ext uri="{BB962C8B-B14F-4D97-AF65-F5344CB8AC3E}">
        <p14:creationId xmlns:p14="http://schemas.microsoft.com/office/powerpoint/2010/main" val="308974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7409" y="119533"/>
            <a:ext cx="8458200" cy="990159"/>
          </a:xfrm>
        </p:spPr>
        <p:txBody>
          <a:bodyPr/>
          <a:lstStyle/>
          <a:p>
            <a:pPr algn="ctr"/>
            <a:r>
              <a:rPr lang="en-US" dirty="0"/>
              <a:t>Component 1: FRAMEWORK CORE</a:t>
            </a:r>
            <a:br>
              <a:rPr lang="en-US" dirty="0"/>
            </a:br>
            <a:r>
              <a:rPr lang="en-US" sz="1800" dirty="0" smtClean="0"/>
              <a:t>The </a:t>
            </a:r>
            <a:r>
              <a:rPr lang="en-US" sz="1800" dirty="0"/>
              <a:t>Five Functions</a:t>
            </a:r>
            <a:endParaRPr lang="en-US" sz="1800" i="1" dirty="0"/>
          </a:p>
        </p:txBody>
      </p:sp>
      <p:sp>
        <p:nvSpPr>
          <p:cNvPr id="4" name="Content Placeholder 3"/>
          <p:cNvSpPr>
            <a:spLocks noGrp="1"/>
          </p:cNvSpPr>
          <p:nvPr>
            <p:ph idx="1"/>
          </p:nvPr>
        </p:nvSpPr>
        <p:spPr>
          <a:xfrm>
            <a:off x="1045028" y="1494522"/>
            <a:ext cx="4717143" cy="5243945"/>
          </a:xfrm>
        </p:spPr>
        <p:txBody>
          <a:bodyPr>
            <a:normAutofit/>
          </a:bodyPr>
          <a:lstStyle/>
          <a:p>
            <a:pPr>
              <a:buFont typeface="Arial" panose="020B0604020202020204" pitchFamily="34" charset="0"/>
              <a:buChar char="•"/>
            </a:pPr>
            <a:r>
              <a:rPr lang="en-US" sz="2400" dirty="0"/>
              <a:t>Highest level of abstraction in the core</a:t>
            </a:r>
          </a:p>
          <a:p>
            <a:pPr>
              <a:buFont typeface="Arial" panose="020B0604020202020204" pitchFamily="34" charset="0"/>
              <a:buChar char="•"/>
            </a:pPr>
            <a:endParaRPr lang="en-US" sz="2400" dirty="0"/>
          </a:p>
          <a:p>
            <a:pPr>
              <a:buFont typeface="Arial" panose="020B0604020202020204" pitchFamily="34" charset="0"/>
              <a:buChar char="•"/>
            </a:pPr>
            <a:r>
              <a:rPr lang="en-US" sz="2400" dirty="0"/>
              <a:t>Represent five key pillars of a successful and wholistic cybersecurity program</a:t>
            </a:r>
          </a:p>
          <a:p>
            <a:pPr>
              <a:buFont typeface="Arial" panose="020B0604020202020204" pitchFamily="34" charset="0"/>
              <a:buChar char="•"/>
            </a:pPr>
            <a:endParaRPr lang="en-US" sz="2400" dirty="0"/>
          </a:p>
          <a:p>
            <a:pPr>
              <a:buFont typeface="Arial" panose="020B0604020202020204" pitchFamily="34" charset="0"/>
              <a:buChar char="•"/>
            </a:pPr>
            <a:r>
              <a:rPr lang="en-US" sz="2400" dirty="0"/>
              <a:t>Aid organizations in expressing their management of cybersecurity risk at a high level</a:t>
            </a:r>
          </a:p>
        </p:txBody>
      </p:sp>
      <p:sp>
        <p:nvSpPr>
          <p:cNvPr id="6" name="Slide Number Placeholder 4"/>
          <p:cNvSpPr>
            <a:spLocks noGrp="1"/>
          </p:cNvSpPr>
          <p:nvPr>
            <p:ph type="sldNum" sz="quarter" idx="12"/>
          </p:nvPr>
        </p:nvSpPr>
        <p:spPr>
          <a:xfrm>
            <a:off x="9916518" y="6480687"/>
            <a:ext cx="2133600" cy="365125"/>
          </a:xfrm>
        </p:spPr>
        <p:txBody>
          <a:bodyPr/>
          <a:lstStyle/>
          <a:p>
            <a:pPr defTabSz="914400"/>
            <a:fld id="{C90B5FB4-1AE6-4CC4-B374-7CA8E5916470}" type="slidenum">
              <a:rPr lang="en-US" smtClean="0">
                <a:solidFill>
                  <a:prstClr val="black">
                    <a:tint val="75000"/>
                  </a:prstClr>
                </a:solidFill>
              </a:rPr>
              <a:pPr defTabSz="914400"/>
              <a:t>4</a:t>
            </a:fld>
            <a:endParaRPr lang="en-US" dirty="0">
              <a:solidFill>
                <a:prstClr val="black">
                  <a:tint val="75000"/>
                </a:prstClr>
              </a:solidFill>
            </a:endParaRPr>
          </a:p>
        </p:txBody>
      </p:sp>
      <p:pic>
        <p:nvPicPr>
          <p:cNvPr id="7" name="Picture 6" descr="The five Functions of the Cybersecurity Framework.">
            <a:extLst>
              <a:ext uri="{FF2B5EF4-FFF2-40B4-BE49-F238E27FC236}">
                <a16:creationId xmlns:a16="http://schemas.microsoft.com/office/drawing/2014/main" id="{D9A5704B-88BA-4A1D-BB4D-0ED0B71BCDFF}"/>
              </a:ext>
            </a:extLst>
          </p:cNvPr>
          <p:cNvPicPr>
            <a:picLocks noChangeAspect="1"/>
          </p:cNvPicPr>
          <p:nvPr/>
        </p:nvPicPr>
        <p:blipFill>
          <a:blip r:embed="rId3"/>
          <a:stretch>
            <a:fillRect/>
          </a:stretch>
        </p:blipFill>
        <p:spPr>
          <a:xfrm>
            <a:off x="6096000" y="1109692"/>
            <a:ext cx="5620289" cy="5620289"/>
          </a:xfrm>
          <a:prstGeom prst="rect">
            <a:avLst/>
          </a:prstGeom>
        </p:spPr>
      </p:pic>
    </p:spTree>
    <p:extLst>
      <p:ext uri="{BB962C8B-B14F-4D97-AF65-F5344CB8AC3E}">
        <p14:creationId xmlns:p14="http://schemas.microsoft.com/office/powerpoint/2010/main" val="72060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0379" y="129818"/>
            <a:ext cx="8458200" cy="990159"/>
          </a:xfrm>
        </p:spPr>
        <p:txBody>
          <a:bodyPr/>
          <a:lstStyle/>
          <a:p>
            <a:r>
              <a:rPr lang="en-US" sz="3200" dirty="0"/>
              <a:t>The Identify Function</a:t>
            </a:r>
            <a:endParaRPr lang="en-US" sz="2000" i="1" dirty="0"/>
          </a:p>
        </p:txBody>
      </p:sp>
      <p:sp>
        <p:nvSpPr>
          <p:cNvPr id="4" name="Content Placeholder 3"/>
          <p:cNvSpPr>
            <a:spLocks noGrp="1"/>
          </p:cNvSpPr>
          <p:nvPr>
            <p:ph idx="1"/>
          </p:nvPr>
        </p:nvSpPr>
        <p:spPr>
          <a:xfrm>
            <a:off x="712147" y="1270352"/>
            <a:ext cx="8010939" cy="1095477"/>
          </a:xfrm>
        </p:spPr>
        <p:txBody>
          <a:bodyPr>
            <a:noAutofit/>
          </a:bodyPr>
          <a:lstStyle/>
          <a:p>
            <a:pPr marL="0" indent="0"/>
            <a:r>
              <a:rPr lang="en-US" sz="2200" dirty="0"/>
              <a:t>The Identify Function assists in developing an organizational understanding of managing cybersecurity risk to systems, people, assets, data, and capabilities</a:t>
            </a:r>
          </a:p>
        </p:txBody>
      </p:sp>
      <p:sp>
        <p:nvSpPr>
          <p:cNvPr id="6" name="Slide Number Placeholder 4"/>
          <p:cNvSpPr>
            <a:spLocks noGrp="1"/>
          </p:cNvSpPr>
          <p:nvPr>
            <p:ph type="sldNum" sz="quarter" idx="12"/>
          </p:nvPr>
        </p:nvSpPr>
        <p:spPr>
          <a:xfrm>
            <a:off x="9941348" y="6492875"/>
            <a:ext cx="2133600" cy="365125"/>
          </a:xfrm>
        </p:spPr>
        <p:txBody>
          <a:bodyPr/>
          <a:lstStyle/>
          <a:p>
            <a:pPr defTabSz="914400"/>
            <a:fld id="{C90B5FB4-1AE6-4CC4-B374-7CA8E5916470}" type="slidenum">
              <a:rPr lang="en-US" smtClean="0">
                <a:solidFill>
                  <a:prstClr val="black">
                    <a:tint val="75000"/>
                  </a:prstClr>
                </a:solidFill>
              </a:rPr>
              <a:pPr defTabSz="914400"/>
              <a:t>5</a:t>
            </a:fld>
            <a:endParaRPr lang="en-US" dirty="0">
              <a:solidFill>
                <a:prstClr val="black">
                  <a:tint val="75000"/>
                </a:prstClr>
              </a:solidFill>
            </a:endParaRPr>
          </a:p>
        </p:txBody>
      </p:sp>
      <p:grpSp>
        <p:nvGrpSpPr>
          <p:cNvPr id="2" name="Group 1" descr="Identify Function.">
            <a:extLst>
              <a:ext uri="{FF2B5EF4-FFF2-40B4-BE49-F238E27FC236}">
                <a16:creationId xmlns:a16="http://schemas.microsoft.com/office/drawing/2014/main" id="{41C7731E-2D35-4985-8FF6-E1737A9AE6E2}"/>
              </a:ext>
            </a:extLst>
          </p:cNvPr>
          <p:cNvGrpSpPr/>
          <p:nvPr/>
        </p:nvGrpSpPr>
        <p:grpSpPr>
          <a:xfrm>
            <a:off x="6878629" y="1992888"/>
            <a:ext cx="4804221" cy="4796688"/>
            <a:chOff x="3816934" y="1342757"/>
            <a:chExt cx="5199050" cy="5199050"/>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816934" y="1342757"/>
              <a:ext cx="5199050" cy="5199050"/>
            </a:xfrm>
            <a:prstGeom prst="rect">
              <a:avLst/>
            </a:prstGeom>
          </p:spPr>
        </p:pic>
        <p:pic>
          <p:nvPicPr>
            <p:cNvPr id="10" name="Picture 9">
              <a:extLst>
                <a:ext uri="{FF2B5EF4-FFF2-40B4-BE49-F238E27FC236}">
                  <a16:creationId xmlns:a16="http://schemas.microsoft.com/office/drawing/2014/main" id="{B28731BF-FD08-4F1C-AEBA-4B7EBDBAD1F3}"/>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3057" b="41485" l="52402" r="94105">
                          <a14:foregroundMark x1="54148" y1="21616" x2="53712" y2="12227"/>
                          <a14:foregroundMark x1="53712" y1="12227" x2="55240" y2="5677"/>
                          <a14:foregroundMark x1="55022" y1="4367" x2="53930" y2="3275"/>
                          <a14:foregroundMark x1="57424" y1="12445" x2="67686" y2="16157"/>
                          <a14:foregroundMark x1="67686" y1="16157" x2="82969" y2="28384"/>
                          <a14:foregroundMark x1="82969" y1="28384" x2="86026" y2="32751"/>
                          <a14:foregroundMark x1="92140" y1="31878" x2="92140" y2="31878"/>
                          <a14:foregroundMark x1="93450" y1="32969" x2="94323" y2="33406"/>
                          <a14:foregroundMark x1="77511" y1="38428" x2="75764" y2="39956"/>
                          <a14:foregroundMark x1="70306" y1="35371" x2="63537" y2="28603"/>
                          <a14:foregroundMark x1="63537" y1="28603" x2="55895" y2="25764"/>
                          <a14:foregroundMark x1="67904" y1="32533" x2="67904" y2="33624"/>
                          <a14:foregroundMark x1="69432" y1="34716" x2="69432" y2="34716"/>
                          <a14:foregroundMark x1="69432" y1="34716" x2="64410" y2="29258"/>
                          <a14:foregroundMark x1="74236" y1="39520" x2="79039" y2="39301"/>
                          <a14:foregroundMark x1="75328" y1="41485" x2="84934" y2="39520"/>
                          <a14:foregroundMark x1="84934" y1="39520" x2="89520" y2="35590"/>
                          <a14:foregroundMark x1="57860" y1="6332" x2="52402" y2="3275"/>
                        </a14:backgroundRemoval>
                      </a14:imgEffect>
                    </a14:imgLayer>
                  </a14:imgProps>
                </a:ext>
              </a:extLst>
            </a:blip>
            <a:srcRect l="51653" t="2091" r="4857" b="57709"/>
            <a:stretch/>
          </p:blipFill>
          <p:spPr>
            <a:xfrm>
              <a:off x="6502400" y="1451429"/>
              <a:ext cx="2261036" cy="2090057"/>
            </a:xfrm>
            <a:prstGeom prst="rect">
              <a:avLst/>
            </a:prstGeom>
          </p:spPr>
        </p:pic>
      </p:grpSp>
      <p:sp>
        <p:nvSpPr>
          <p:cNvPr id="5" name="TextBox 4">
            <a:extLst>
              <a:ext uri="{FF2B5EF4-FFF2-40B4-BE49-F238E27FC236}">
                <a16:creationId xmlns:a16="http://schemas.microsoft.com/office/drawing/2014/main" id="{1BBAC736-3716-4D45-B804-B0468971F1A4}"/>
              </a:ext>
            </a:extLst>
          </p:cNvPr>
          <p:cNvSpPr txBox="1"/>
          <p:nvPr/>
        </p:nvSpPr>
        <p:spPr>
          <a:xfrm>
            <a:off x="948804" y="2588293"/>
            <a:ext cx="5537727" cy="4124206"/>
          </a:xfrm>
          <a:prstGeom prst="rect">
            <a:avLst/>
          </a:prstGeom>
          <a:noFill/>
        </p:spPr>
        <p:txBody>
          <a:bodyPr wrap="square" rtlCol="0">
            <a:spAutoFit/>
          </a:bodyPr>
          <a:lstStyle/>
          <a:p>
            <a:r>
              <a:rPr lang="en-US" sz="2200" b="1" dirty="0">
                <a:solidFill>
                  <a:schemeClr val="tx1">
                    <a:lumMod val="65000"/>
                    <a:lumOff val="35000"/>
                  </a:schemeClr>
                </a:solidFill>
                <a:latin typeface="Arial" pitchFamily="34" charset="0"/>
                <a:cs typeface="Arial" pitchFamily="34" charset="0"/>
              </a:rPr>
              <a:t>Example Outcomes:</a:t>
            </a: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Identifying physical and software assets to establish an Asset Management program</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Identifying cybersecurity policies to define a Governance program</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Identifying a Risk Management Strategy for the </a:t>
            </a:r>
            <a:r>
              <a:rPr lang="en-US" sz="2200" dirty="0" smtClean="0">
                <a:solidFill>
                  <a:schemeClr val="tx1">
                    <a:lumMod val="65000"/>
                    <a:lumOff val="35000"/>
                  </a:schemeClr>
                </a:solidFill>
                <a:latin typeface="Arial" pitchFamily="34" charset="0"/>
                <a:cs typeface="Arial" pitchFamily="34" charset="0"/>
              </a:rPr>
              <a:t>organization. Identifying Risk Assets vulnerabilities and threats</a:t>
            </a:r>
          </a:p>
          <a:p>
            <a:pPr marL="342900" indent="-342900">
              <a:buFont typeface="Arial" panose="020B0604020202020204" pitchFamily="34" charset="0"/>
              <a:buChar char="•"/>
            </a:pPr>
            <a:r>
              <a:rPr lang="en-US" sz="2200" dirty="0" smtClean="0">
                <a:solidFill>
                  <a:schemeClr val="tx1">
                    <a:lumMod val="65000"/>
                    <a:lumOff val="35000"/>
                  </a:schemeClr>
                </a:solidFill>
                <a:latin typeface="Arial" pitchFamily="34" charset="0"/>
                <a:cs typeface="Arial" pitchFamily="34" charset="0"/>
              </a:rPr>
              <a:t>Identify a Supply </a:t>
            </a:r>
            <a:r>
              <a:rPr lang="en-US" sz="2200" dirty="0">
                <a:solidFill>
                  <a:schemeClr val="tx1">
                    <a:lumMod val="65000"/>
                    <a:lumOff val="35000"/>
                  </a:schemeClr>
                </a:solidFill>
                <a:latin typeface="Arial" pitchFamily="34" charset="0"/>
                <a:cs typeface="Arial" pitchFamily="34" charset="0"/>
              </a:rPr>
              <a:t>C</a:t>
            </a:r>
            <a:r>
              <a:rPr lang="en-US" sz="2200" dirty="0" smtClean="0">
                <a:solidFill>
                  <a:schemeClr val="tx1">
                    <a:lumMod val="65000"/>
                    <a:lumOff val="35000"/>
                  </a:schemeClr>
                </a:solidFill>
                <a:latin typeface="Arial" pitchFamily="34" charset="0"/>
                <a:cs typeface="Arial" pitchFamily="34" charset="0"/>
              </a:rPr>
              <a:t>hain Risk Management Strategy</a:t>
            </a:r>
            <a:endParaRPr lang="en-US" sz="22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43856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407" y="139054"/>
            <a:ext cx="8458200" cy="990159"/>
          </a:xfrm>
        </p:spPr>
        <p:txBody>
          <a:bodyPr/>
          <a:lstStyle/>
          <a:p>
            <a:r>
              <a:rPr lang="en-US" sz="3200" dirty="0"/>
              <a:t>The Protect Function</a:t>
            </a:r>
            <a:endParaRPr lang="en-US" sz="2000" i="1" dirty="0"/>
          </a:p>
        </p:txBody>
      </p:sp>
      <p:sp>
        <p:nvSpPr>
          <p:cNvPr id="4" name="Content Placeholder 3"/>
          <p:cNvSpPr>
            <a:spLocks noGrp="1"/>
          </p:cNvSpPr>
          <p:nvPr>
            <p:ph idx="1"/>
          </p:nvPr>
        </p:nvSpPr>
        <p:spPr>
          <a:xfrm>
            <a:off x="620064" y="1248315"/>
            <a:ext cx="8317543" cy="990159"/>
          </a:xfrm>
        </p:spPr>
        <p:txBody>
          <a:bodyPr>
            <a:noAutofit/>
          </a:bodyPr>
          <a:lstStyle/>
          <a:p>
            <a:pPr marL="0" indent="0"/>
            <a:r>
              <a:rPr lang="en-US" sz="2200" dirty="0"/>
              <a:t>The Protect Function supports the ability to limit or contain the impact of potential cybersecurity events and outlines safeguards for delivery of critical services</a:t>
            </a:r>
          </a:p>
        </p:txBody>
      </p:sp>
      <p:sp>
        <p:nvSpPr>
          <p:cNvPr id="6" name="Slide Number Placeholder 4"/>
          <p:cNvSpPr>
            <a:spLocks noGrp="1"/>
          </p:cNvSpPr>
          <p:nvPr>
            <p:ph type="sldNum" sz="quarter" idx="12"/>
          </p:nvPr>
        </p:nvSpPr>
        <p:spPr>
          <a:xfrm>
            <a:off x="9941352" y="6544840"/>
            <a:ext cx="2133600" cy="365125"/>
          </a:xfrm>
        </p:spPr>
        <p:txBody>
          <a:bodyPr/>
          <a:lstStyle/>
          <a:p>
            <a:pPr defTabSz="914400"/>
            <a:fld id="{C90B5FB4-1AE6-4CC4-B374-7CA8E5916470}" type="slidenum">
              <a:rPr lang="en-US" smtClean="0">
                <a:solidFill>
                  <a:prstClr val="black">
                    <a:tint val="75000"/>
                  </a:prstClr>
                </a:solidFill>
              </a:rPr>
              <a:pPr defTabSz="914400"/>
              <a:t>6</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1BBAC736-3716-4D45-B804-B0468971F1A4}"/>
              </a:ext>
            </a:extLst>
          </p:cNvPr>
          <p:cNvSpPr txBox="1"/>
          <p:nvPr/>
        </p:nvSpPr>
        <p:spPr>
          <a:xfrm>
            <a:off x="905261" y="2538674"/>
            <a:ext cx="5814853" cy="4431983"/>
          </a:xfrm>
          <a:prstGeom prst="rect">
            <a:avLst/>
          </a:prstGeom>
          <a:noFill/>
        </p:spPr>
        <p:txBody>
          <a:bodyPr wrap="square" rtlCol="0">
            <a:spAutoFit/>
          </a:bodyPr>
          <a:lstStyle/>
          <a:p>
            <a:r>
              <a:rPr lang="en-US" sz="2200" b="1" dirty="0">
                <a:solidFill>
                  <a:schemeClr val="tx1">
                    <a:lumMod val="65000"/>
                    <a:lumOff val="35000"/>
                  </a:schemeClr>
                </a:solidFill>
                <a:latin typeface="Arial" pitchFamily="34" charset="0"/>
                <a:cs typeface="Arial" pitchFamily="34" charset="0"/>
              </a:rPr>
              <a:t>Example Outcomes:</a:t>
            </a: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Establishing Data Security protection to protect the confidentiality, integrity, and availability</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Managing Protective Technology to ensure the security and resilience of systems and assists</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Empowering staff within the organization through Awareness and </a:t>
            </a:r>
            <a:r>
              <a:rPr lang="en-US" sz="2200" dirty="0" smtClean="0">
                <a:solidFill>
                  <a:schemeClr val="tx1">
                    <a:lumMod val="65000"/>
                    <a:lumOff val="35000"/>
                  </a:schemeClr>
                </a:solidFill>
                <a:latin typeface="Arial" pitchFamily="34" charset="0"/>
                <a:cs typeface="Arial" pitchFamily="34" charset="0"/>
              </a:rPr>
              <a:t>Training</a:t>
            </a:r>
          </a:p>
          <a:p>
            <a:pPr marL="342900" indent="-342900">
              <a:buFont typeface="Arial" panose="020B0604020202020204" pitchFamily="34" charset="0"/>
              <a:buChar char="•"/>
            </a:pPr>
            <a:r>
              <a:rPr lang="en-US" sz="2200" dirty="0" smtClean="0">
                <a:solidFill>
                  <a:schemeClr val="tx1">
                    <a:lumMod val="65000"/>
                    <a:lumOff val="35000"/>
                  </a:schemeClr>
                </a:solidFill>
                <a:latin typeface="Arial" pitchFamily="34" charset="0"/>
                <a:cs typeface="Arial" pitchFamily="34" charset="0"/>
              </a:rPr>
              <a:t>Implementing  Protection Process Procedures</a:t>
            </a:r>
            <a:endParaRPr lang="en-US" sz="22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endParaRPr lang="en-US" sz="2000" dirty="0">
              <a:solidFill>
                <a:schemeClr val="tx1">
                  <a:lumMod val="65000"/>
                  <a:lumOff val="35000"/>
                </a:schemeClr>
              </a:solidFill>
              <a:latin typeface="Arial" pitchFamily="34" charset="0"/>
              <a:cs typeface="Arial" pitchFamily="34" charset="0"/>
            </a:endParaRPr>
          </a:p>
        </p:txBody>
      </p:sp>
      <p:grpSp>
        <p:nvGrpSpPr>
          <p:cNvPr id="2" name="Group 1" descr="Protect Function.">
            <a:extLst>
              <a:ext uri="{FF2B5EF4-FFF2-40B4-BE49-F238E27FC236}">
                <a16:creationId xmlns:a16="http://schemas.microsoft.com/office/drawing/2014/main" id="{120B8F3D-B833-4A0A-93A2-BFD1F756A9DF}"/>
              </a:ext>
            </a:extLst>
          </p:cNvPr>
          <p:cNvGrpSpPr/>
          <p:nvPr/>
        </p:nvGrpSpPr>
        <p:grpSpPr>
          <a:xfrm>
            <a:off x="6821715" y="1973942"/>
            <a:ext cx="4963876" cy="4884339"/>
            <a:chOff x="6058339" y="2019331"/>
            <a:chExt cx="4595137" cy="4569051"/>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058339" y="2019331"/>
              <a:ext cx="4595137" cy="4569051"/>
            </a:xfrm>
            <a:prstGeom prst="rect">
              <a:avLst/>
            </a:prstGeom>
          </p:spPr>
        </p:pic>
        <p:pic>
          <p:nvPicPr>
            <p:cNvPr id="11" name="Picture 10">
              <a:extLst>
                <a:ext uri="{FF2B5EF4-FFF2-40B4-BE49-F238E27FC236}">
                  <a16:creationId xmlns:a16="http://schemas.microsoft.com/office/drawing/2014/main" id="{11838635-B335-4D0F-A608-DE67151B98E1}"/>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37773" b="88428" l="66812" r="98690">
                          <a14:foregroundMark x1="92795" y1="41485" x2="94323" y2="40830"/>
                          <a14:foregroundMark x1="97162" y1="43013" x2="97162" y2="53712"/>
                          <a14:foregroundMark x1="97162" y1="53712" x2="89956" y2="75983"/>
                          <a14:foregroundMark x1="89956" y1="75983" x2="81441" y2="85590"/>
                          <a14:foregroundMark x1="68996" y1="70524" x2="67686" y2="69869"/>
                          <a14:foregroundMark x1="81223" y1="87773" x2="80349" y2="88428"/>
                          <a14:foregroundMark x1="84716" y1="85590" x2="92795" y2="78603"/>
                          <a14:foregroundMark x1="92795" y1="78603" x2="97817" y2="68122"/>
                          <a14:foregroundMark x1="97817" y1="68122" x2="96507" y2="37991"/>
                          <a14:foregroundMark x1="98908" y1="54148" x2="96070" y2="39738"/>
                          <a14:foregroundMark x1="96070" y1="39738" x2="84498" y2="41048"/>
                          <a14:foregroundMark x1="84498" y1="41048" x2="74672" y2="45415"/>
                          <a14:foregroundMark x1="74672" y1="46943" x2="76201" y2="58297"/>
                          <a14:foregroundMark x1="76201" y1="58297" x2="69651" y2="68122"/>
                          <a14:foregroundMark x1="69651" y1="68122" x2="67686" y2="69432"/>
                          <a14:foregroundMark x1="74672" y1="56332" x2="70742" y2="67031"/>
                          <a14:foregroundMark x1="70742" y1="67031" x2="66812" y2="70961"/>
                          <a14:foregroundMark x1="73362" y1="77293" x2="77948" y2="85808"/>
                          <a14:foregroundMark x1="70087" y1="73799" x2="71834" y2="66157"/>
                          <a14:foregroundMark x1="72707" y1="63755" x2="67904" y2="68122"/>
                          <a14:foregroundMark x1="78603" y1="78384" x2="84716" y2="68341"/>
                          <a14:foregroundMark x1="84716" y1="68341" x2="89301" y2="43013"/>
                          <a14:foregroundMark x1="89301" y1="43013" x2="89301" y2="42576"/>
                        </a14:backgroundRemoval>
                      </a14:imgEffect>
                    </a14:imgLayer>
                  </a14:imgProps>
                </a:ext>
              </a:extLst>
            </a:blip>
            <a:srcRect l="66914" t="37642" b="11254"/>
            <a:stretch/>
          </p:blipFill>
          <p:spPr>
            <a:xfrm>
              <a:off x="9133117" y="3739243"/>
              <a:ext cx="1520359" cy="2334986"/>
            </a:xfrm>
            <a:prstGeom prst="rect">
              <a:avLst/>
            </a:prstGeom>
          </p:spPr>
        </p:pic>
      </p:grpSp>
    </p:spTree>
    <p:extLst>
      <p:ext uri="{BB962C8B-B14F-4D97-AF65-F5344CB8AC3E}">
        <p14:creationId xmlns:p14="http://schemas.microsoft.com/office/powerpoint/2010/main" val="226503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0379" y="130300"/>
            <a:ext cx="8458200" cy="990159"/>
          </a:xfrm>
        </p:spPr>
        <p:txBody>
          <a:bodyPr/>
          <a:lstStyle/>
          <a:p>
            <a:r>
              <a:rPr lang="en-US" sz="3200" dirty="0"/>
              <a:t>The Detect Function</a:t>
            </a:r>
            <a:endParaRPr lang="en-US" sz="2000" i="1" dirty="0"/>
          </a:p>
        </p:txBody>
      </p:sp>
      <p:sp>
        <p:nvSpPr>
          <p:cNvPr id="4" name="Content Placeholder 3"/>
          <p:cNvSpPr>
            <a:spLocks noGrp="1"/>
          </p:cNvSpPr>
          <p:nvPr>
            <p:ph idx="1"/>
          </p:nvPr>
        </p:nvSpPr>
        <p:spPr>
          <a:xfrm>
            <a:off x="591036" y="1297865"/>
            <a:ext cx="8317543" cy="990159"/>
          </a:xfrm>
        </p:spPr>
        <p:txBody>
          <a:bodyPr>
            <a:normAutofit/>
          </a:bodyPr>
          <a:lstStyle/>
          <a:p>
            <a:pPr marL="0" indent="0"/>
            <a:r>
              <a:rPr lang="en-US" sz="2200" dirty="0"/>
              <a:t>The Detect Function defines the appropriate activities to identify the occurrence of a cybersecurity event in a timely manner</a:t>
            </a:r>
          </a:p>
        </p:txBody>
      </p:sp>
      <p:sp>
        <p:nvSpPr>
          <p:cNvPr id="6" name="Slide Number Placeholder 4"/>
          <p:cNvSpPr>
            <a:spLocks noGrp="1"/>
          </p:cNvSpPr>
          <p:nvPr>
            <p:ph type="sldNum" sz="quarter" idx="12"/>
          </p:nvPr>
        </p:nvSpPr>
        <p:spPr>
          <a:xfrm>
            <a:off x="9897803" y="6544840"/>
            <a:ext cx="2133600" cy="365125"/>
          </a:xfrm>
        </p:spPr>
        <p:txBody>
          <a:bodyPr/>
          <a:lstStyle/>
          <a:p>
            <a:pPr defTabSz="914400"/>
            <a:fld id="{C90B5FB4-1AE6-4CC4-B374-7CA8E5916470}" type="slidenum">
              <a:rPr lang="en-US" smtClean="0">
                <a:solidFill>
                  <a:prstClr val="black">
                    <a:tint val="75000"/>
                  </a:prstClr>
                </a:solidFill>
              </a:rPr>
              <a:pPr defTabSz="914400"/>
              <a:t>7</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1BBAC736-3716-4D45-B804-B0468971F1A4}"/>
              </a:ext>
            </a:extLst>
          </p:cNvPr>
          <p:cNvSpPr txBox="1"/>
          <p:nvPr/>
        </p:nvSpPr>
        <p:spPr>
          <a:xfrm>
            <a:off x="949066" y="2551300"/>
            <a:ext cx="5500105" cy="3754874"/>
          </a:xfrm>
          <a:prstGeom prst="rect">
            <a:avLst/>
          </a:prstGeom>
          <a:noFill/>
        </p:spPr>
        <p:txBody>
          <a:bodyPr wrap="square" rtlCol="0">
            <a:spAutoFit/>
          </a:bodyPr>
          <a:lstStyle/>
          <a:p>
            <a:r>
              <a:rPr lang="en-US" sz="2200" b="1" dirty="0">
                <a:solidFill>
                  <a:schemeClr val="tx1">
                    <a:lumMod val="65000"/>
                    <a:lumOff val="35000"/>
                  </a:schemeClr>
                </a:solidFill>
                <a:latin typeface="Arial" pitchFamily="34" charset="0"/>
                <a:cs typeface="Arial" pitchFamily="34" charset="0"/>
              </a:rPr>
              <a:t>Example Outcomes:</a:t>
            </a: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Implementing Security Continuous Monitoring capabilities to monitor cybersecurity events</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Ensuring Anomalies and Events are detected, and their potential impact is understood</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Verifying the effectiveness of protective measures</a:t>
            </a:r>
          </a:p>
          <a:p>
            <a:pPr marL="342900" indent="-342900">
              <a:buFont typeface="Arial" panose="020B0604020202020204" pitchFamily="34" charset="0"/>
              <a:buChar char="•"/>
            </a:pPr>
            <a:endParaRPr lang="en-US" sz="2000" dirty="0">
              <a:solidFill>
                <a:schemeClr val="tx1">
                  <a:lumMod val="65000"/>
                  <a:lumOff val="35000"/>
                </a:schemeClr>
              </a:solidFill>
              <a:latin typeface="Arial" pitchFamily="34" charset="0"/>
              <a:cs typeface="Arial" pitchFamily="34" charset="0"/>
            </a:endParaRPr>
          </a:p>
        </p:txBody>
      </p:sp>
      <p:grpSp>
        <p:nvGrpSpPr>
          <p:cNvPr id="2" name="Group 1" descr="Detection Function.">
            <a:extLst>
              <a:ext uri="{FF2B5EF4-FFF2-40B4-BE49-F238E27FC236}">
                <a16:creationId xmlns:a16="http://schemas.microsoft.com/office/drawing/2014/main" id="{E6009412-0517-4412-8A87-A819EC59A246}"/>
              </a:ext>
            </a:extLst>
          </p:cNvPr>
          <p:cNvGrpSpPr/>
          <p:nvPr/>
        </p:nvGrpSpPr>
        <p:grpSpPr>
          <a:xfrm>
            <a:off x="6807201" y="2002971"/>
            <a:ext cx="4918086" cy="4851532"/>
            <a:chOff x="4534336" y="2019328"/>
            <a:chExt cx="4595137" cy="4569051"/>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534336" y="2019328"/>
              <a:ext cx="4595137" cy="4569051"/>
            </a:xfrm>
            <a:prstGeom prst="rect">
              <a:avLst/>
            </a:prstGeom>
          </p:spPr>
        </p:pic>
        <p:pic>
          <p:nvPicPr>
            <p:cNvPr id="8" name="Picture 7">
              <a:extLst>
                <a:ext uri="{FF2B5EF4-FFF2-40B4-BE49-F238E27FC236}">
                  <a16:creationId xmlns:a16="http://schemas.microsoft.com/office/drawing/2014/main" id="{A32BD946-2F70-4BA9-B595-DCFE48FBC79A}"/>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69869" b="99782" l="24236" r="77948">
                          <a14:foregroundMark x1="26419" y1="93450" x2="28821" y2="86681"/>
                          <a14:foregroundMark x1="25983" y1="88646" x2="25764" y2="92358"/>
                          <a14:foregroundMark x1="33843" y1="81223" x2="38210" y2="72271"/>
                          <a14:foregroundMark x1="38428" y1="72707" x2="61135" y2="74672"/>
                          <a14:foregroundMark x1="61135" y1="74672" x2="64410" y2="72707"/>
                          <a14:foregroundMark x1="59389" y1="73362" x2="63100" y2="74017"/>
                          <a14:foregroundMark x1="62664" y1="72271" x2="60262" y2="70087"/>
                          <a14:foregroundMark x1="64847" y1="74891" x2="75546" y2="90830"/>
                          <a14:foregroundMark x1="60917" y1="96288" x2="39301" y2="97598"/>
                          <a14:foregroundMark x1="62664" y1="90175" x2="36026" y2="89520"/>
                          <a14:foregroundMark x1="65066" y1="73799" x2="77948" y2="90175"/>
                          <a14:foregroundMark x1="77948" y1="90175" x2="77511" y2="90611"/>
                          <a14:foregroundMark x1="62227" y1="90175" x2="49563" y2="89083"/>
                          <a14:foregroundMark x1="49563" y1="89083" x2="43886" y2="86900"/>
                          <a14:foregroundMark x1="32533" y1="93668" x2="65939" y2="99782"/>
                          <a14:foregroundMark x1="65939" y1="99782" x2="74236" y2="92358"/>
                          <a14:foregroundMark x1="74236" y1="92358" x2="74672" y2="92358"/>
                          <a14:foregroundMark x1="76856" y1="91703" x2="53057" y2="98690"/>
                          <a14:foregroundMark x1="53057" y1="98690" x2="30568" y2="95197"/>
                          <a14:foregroundMark x1="30568" y1="95197" x2="24236" y2="91921"/>
                          <a14:foregroundMark x1="25328" y1="89738" x2="33406" y2="82314"/>
                          <a14:foregroundMark x1="33406" y1="82314" x2="35371" y2="72271"/>
                          <a14:foregroundMark x1="34498" y1="75109" x2="27074" y2="84279"/>
                          <a14:foregroundMark x1="27074" y1="84279" x2="25764" y2="91703"/>
                          <a14:foregroundMark x1="25983" y1="87336" x2="25328" y2="96507"/>
                          <a14:foregroundMark x1="65502" y1="75109" x2="73362" y2="94978"/>
                          <a14:foregroundMark x1="73362" y1="94978" x2="71616" y2="97598"/>
                          <a14:foregroundMark x1="59825" y1="97598" x2="30568" y2="99127"/>
                          <a14:foregroundMark x1="30568" y1="99127" x2="26856" y2="94760"/>
                          <a14:foregroundMark x1="38865" y1="72271" x2="36245" y2="71616"/>
                        </a14:backgroundRemoval>
                      </a14:imgEffect>
                    </a14:imgLayer>
                  </a14:imgProps>
                </a:ext>
              </a:extLst>
            </a:blip>
            <a:srcRect l="23916" t="71236" r="22071"/>
            <a:stretch/>
          </p:blipFill>
          <p:spPr>
            <a:xfrm>
              <a:off x="5633357" y="5274129"/>
              <a:ext cx="2481943" cy="1314250"/>
            </a:xfrm>
            <a:prstGeom prst="rect">
              <a:avLst/>
            </a:prstGeom>
          </p:spPr>
        </p:pic>
      </p:grpSp>
    </p:spTree>
    <p:extLst>
      <p:ext uri="{BB962C8B-B14F-4D97-AF65-F5344CB8AC3E}">
        <p14:creationId xmlns:p14="http://schemas.microsoft.com/office/powerpoint/2010/main" val="102263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351" y="101668"/>
            <a:ext cx="8458200" cy="990159"/>
          </a:xfrm>
        </p:spPr>
        <p:txBody>
          <a:bodyPr/>
          <a:lstStyle/>
          <a:p>
            <a:r>
              <a:rPr lang="en-US" sz="3200" dirty="0"/>
              <a:t>The Respond Function</a:t>
            </a:r>
            <a:endParaRPr lang="en-US" sz="2000" i="1" dirty="0"/>
          </a:p>
        </p:txBody>
      </p:sp>
      <p:sp>
        <p:nvSpPr>
          <p:cNvPr id="4" name="Content Placeholder 3"/>
          <p:cNvSpPr>
            <a:spLocks noGrp="1"/>
          </p:cNvSpPr>
          <p:nvPr>
            <p:ph idx="1"/>
          </p:nvPr>
        </p:nvSpPr>
        <p:spPr>
          <a:xfrm>
            <a:off x="740355" y="1270040"/>
            <a:ext cx="10188902" cy="990159"/>
          </a:xfrm>
        </p:spPr>
        <p:txBody>
          <a:bodyPr>
            <a:noAutofit/>
          </a:bodyPr>
          <a:lstStyle/>
          <a:p>
            <a:pPr marL="0" indent="0"/>
            <a:r>
              <a:rPr lang="en-US" sz="2200" dirty="0"/>
              <a:t>The Respond Function includes appropriate activities to take action regarding a detected cybersecurity incident to minimize impact</a:t>
            </a:r>
          </a:p>
        </p:txBody>
      </p:sp>
      <p:sp>
        <p:nvSpPr>
          <p:cNvPr id="6" name="Slide Number Placeholder 4"/>
          <p:cNvSpPr>
            <a:spLocks noGrp="1"/>
          </p:cNvSpPr>
          <p:nvPr>
            <p:ph type="sldNum" sz="quarter" idx="12"/>
          </p:nvPr>
        </p:nvSpPr>
        <p:spPr>
          <a:xfrm>
            <a:off x="9984891" y="6573868"/>
            <a:ext cx="2133600" cy="365125"/>
          </a:xfrm>
        </p:spPr>
        <p:txBody>
          <a:bodyPr/>
          <a:lstStyle/>
          <a:p>
            <a:pPr defTabSz="914400"/>
            <a:fld id="{C90B5FB4-1AE6-4CC4-B374-7CA8E5916470}" type="slidenum">
              <a:rPr lang="en-US" smtClean="0">
                <a:solidFill>
                  <a:prstClr val="black">
                    <a:tint val="75000"/>
                  </a:prstClr>
                </a:solidFill>
              </a:rPr>
              <a:pPr defTabSz="914400"/>
              <a:t>8</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1BBAC736-3716-4D45-B804-B0468971F1A4}"/>
              </a:ext>
            </a:extLst>
          </p:cNvPr>
          <p:cNvSpPr txBox="1"/>
          <p:nvPr/>
        </p:nvSpPr>
        <p:spPr>
          <a:xfrm>
            <a:off x="876232" y="2625324"/>
            <a:ext cx="5321368" cy="3447098"/>
          </a:xfrm>
          <a:prstGeom prst="rect">
            <a:avLst/>
          </a:prstGeom>
          <a:noFill/>
        </p:spPr>
        <p:txBody>
          <a:bodyPr wrap="square" rtlCol="0">
            <a:spAutoFit/>
          </a:bodyPr>
          <a:lstStyle/>
          <a:p>
            <a:r>
              <a:rPr lang="en-US" sz="2200" b="1" dirty="0">
                <a:solidFill>
                  <a:schemeClr val="tx1">
                    <a:lumMod val="65000"/>
                    <a:lumOff val="35000"/>
                  </a:schemeClr>
                </a:solidFill>
                <a:latin typeface="Arial" pitchFamily="34" charset="0"/>
                <a:cs typeface="Arial" pitchFamily="34" charset="0"/>
              </a:rPr>
              <a:t>Example Outcomes:</a:t>
            </a: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Ensuring Response Planning processes are executed during and after an incident</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Managing Communications during and after an event</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Analyzing effectiveness of response </a:t>
            </a:r>
            <a:r>
              <a:rPr lang="en-US" sz="2200" dirty="0" smtClean="0">
                <a:solidFill>
                  <a:schemeClr val="tx1">
                    <a:lumMod val="65000"/>
                    <a:lumOff val="35000"/>
                  </a:schemeClr>
                </a:solidFill>
                <a:latin typeface="Arial" pitchFamily="34" charset="0"/>
                <a:cs typeface="Arial" pitchFamily="34" charset="0"/>
              </a:rPr>
              <a:t>activities.</a:t>
            </a:r>
          </a:p>
          <a:p>
            <a:pPr marL="342900" indent="-342900">
              <a:buFont typeface="Arial" panose="020B0604020202020204" pitchFamily="34" charset="0"/>
              <a:buChar char="•"/>
            </a:pPr>
            <a:r>
              <a:rPr lang="en-US" sz="2200" dirty="0" smtClean="0">
                <a:solidFill>
                  <a:schemeClr val="tx1">
                    <a:lumMod val="65000"/>
                    <a:lumOff val="35000"/>
                  </a:schemeClr>
                </a:solidFill>
                <a:latin typeface="Arial" pitchFamily="34" charset="0"/>
                <a:cs typeface="Arial" pitchFamily="34" charset="0"/>
              </a:rPr>
              <a:t>Implement improvements</a:t>
            </a:r>
            <a:endParaRPr lang="en-US" sz="2200" dirty="0">
              <a:solidFill>
                <a:schemeClr val="tx1">
                  <a:lumMod val="65000"/>
                  <a:lumOff val="35000"/>
                </a:schemeClr>
              </a:solidFill>
              <a:latin typeface="Arial" pitchFamily="34" charset="0"/>
              <a:cs typeface="Arial" pitchFamily="34" charset="0"/>
            </a:endParaRPr>
          </a:p>
        </p:txBody>
      </p:sp>
      <p:grpSp>
        <p:nvGrpSpPr>
          <p:cNvPr id="2" name="Group 1" descr="Respond Function.">
            <a:extLst>
              <a:ext uri="{FF2B5EF4-FFF2-40B4-BE49-F238E27FC236}">
                <a16:creationId xmlns:a16="http://schemas.microsoft.com/office/drawing/2014/main" id="{5337911F-90EA-4299-9078-7C9FA43C184F}"/>
              </a:ext>
            </a:extLst>
          </p:cNvPr>
          <p:cNvGrpSpPr/>
          <p:nvPr/>
        </p:nvGrpSpPr>
        <p:grpSpPr>
          <a:xfrm>
            <a:off x="6654797" y="1959150"/>
            <a:ext cx="5036457" cy="4898850"/>
            <a:chOff x="4534336" y="2019328"/>
            <a:chExt cx="4595137" cy="4569051"/>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534336" y="2019328"/>
              <a:ext cx="4595137" cy="4569051"/>
            </a:xfrm>
            <a:prstGeom prst="rect">
              <a:avLst/>
            </a:prstGeom>
          </p:spPr>
        </p:pic>
        <p:pic>
          <p:nvPicPr>
            <p:cNvPr id="8" name="Picture 7">
              <a:extLst>
                <a:ext uri="{FF2B5EF4-FFF2-40B4-BE49-F238E27FC236}">
                  <a16:creationId xmlns:a16="http://schemas.microsoft.com/office/drawing/2014/main" id="{00B50AEB-B333-4B5E-9953-0356DFF6FDF6}"/>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37118" b="90175" l="1747" r="35153">
                          <a14:foregroundMark x1="33624" y1="72707" x2="27293" y2="64410"/>
                          <a14:foregroundMark x1="27293" y1="64410" x2="20524" y2="43450"/>
                          <a14:foregroundMark x1="20524" y1="43450" x2="10699" y2="39738"/>
                          <a14:foregroundMark x1="10699" y1="39738" x2="1747" y2="48035"/>
                          <a14:foregroundMark x1="1747" y1="48035" x2="3930" y2="70306"/>
                          <a14:foregroundMark x1="3930" y1="70306" x2="18341" y2="88210"/>
                          <a14:foregroundMark x1="18341" y1="88210" x2="28384" y2="84061"/>
                          <a14:foregroundMark x1="28384" y1="84061" x2="32969" y2="70524"/>
                          <a14:foregroundMark x1="20524" y1="86900" x2="20961" y2="90175"/>
                          <a14:foregroundMark x1="12664" y1="75109" x2="3057" y2="54148"/>
                          <a14:foregroundMark x1="3057" y1="54148" x2="2402" y2="43450"/>
                          <a14:foregroundMark x1="6332" y1="64192" x2="1965" y2="40611"/>
                          <a14:foregroundMark x1="1965" y1="40611" x2="10480" y2="39083"/>
                          <a14:foregroundMark x1="8515" y1="39738" x2="5240" y2="37336"/>
                          <a14:foregroundMark x1="13319" y1="40830" x2="27293" y2="45415"/>
                          <a14:foregroundMark x1="26201" y1="49345" x2="26856" y2="60480"/>
                          <a14:foregroundMark x1="26856" y1="60480" x2="33188" y2="69651"/>
                          <a14:foregroundMark x1="33188" y1="69651" x2="35153" y2="69869"/>
                          <a14:foregroundMark x1="4148" y1="38428" x2="4148" y2="43450"/>
                          <a14:foregroundMark x1="21616" y1="87773" x2="24672" y2="86900"/>
                          <a14:foregroundMark x1="22926" y1="77729" x2="13755" y2="45852"/>
                          <a14:foregroundMark x1="13319" y1="54367" x2="13974" y2="65066"/>
                          <a14:foregroundMark x1="13974" y1="65066" x2="18341" y2="72707"/>
                        </a14:backgroundRemoval>
                      </a14:imgEffect>
                    </a14:imgLayer>
                  </a14:imgProps>
                </a:ext>
              </a:extLst>
            </a:blip>
            <a:srcRect l="2735" t="36927" r="65284" b="10538"/>
            <a:stretch/>
          </p:blipFill>
          <p:spPr>
            <a:xfrm>
              <a:off x="4669974" y="3690256"/>
              <a:ext cx="1469571" cy="2400301"/>
            </a:xfrm>
            <a:prstGeom prst="rect">
              <a:avLst/>
            </a:prstGeom>
          </p:spPr>
        </p:pic>
      </p:grpSp>
    </p:spTree>
    <p:extLst>
      <p:ext uri="{BB962C8B-B14F-4D97-AF65-F5344CB8AC3E}">
        <p14:creationId xmlns:p14="http://schemas.microsoft.com/office/powerpoint/2010/main" val="304013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922" y="112405"/>
            <a:ext cx="8458200" cy="990159"/>
          </a:xfrm>
        </p:spPr>
        <p:txBody>
          <a:bodyPr/>
          <a:lstStyle/>
          <a:p>
            <a:r>
              <a:rPr lang="en-US" sz="3200" dirty="0"/>
              <a:t>The Recover Function</a:t>
            </a:r>
            <a:endParaRPr lang="en-US" sz="2000" i="1" dirty="0"/>
          </a:p>
        </p:txBody>
      </p:sp>
      <p:sp>
        <p:nvSpPr>
          <p:cNvPr id="4" name="Content Placeholder 3"/>
          <p:cNvSpPr>
            <a:spLocks noGrp="1"/>
          </p:cNvSpPr>
          <p:nvPr>
            <p:ph idx="1"/>
          </p:nvPr>
        </p:nvSpPr>
        <p:spPr>
          <a:xfrm>
            <a:off x="668983" y="1278840"/>
            <a:ext cx="8317543" cy="990159"/>
          </a:xfrm>
        </p:spPr>
        <p:txBody>
          <a:bodyPr>
            <a:noAutofit/>
          </a:bodyPr>
          <a:lstStyle/>
          <a:p>
            <a:pPr marL="0" indent="0"/>
            <a:r>
              <a:rPr lang="en-US" sz="2200" dirty="0"/>
              <a:t>The Recover Function identifies appropriate activities to maintain plans for resilience and to restore services impaired during cybersecurity incidents</a:t>
            </a:r>
          </a:p>
        </p:txBody>
      </p:sp>
      <p:sp>
        <p:nvSpPr>
          <p:cNvPr id="6" name="Slide Number Placeholder 4"/>
          <p:cNvSpPr>
            <a:spLocks noGrp="1"/>
          </p:cNvSpPr>
          <p:nvPr>
            <p:ph type="sldNum" sz="quarter" idx="12"/>
          </p:nvPr>
        </p:nvSpPr>
        <p:spPr>
          <a:xfrm>
            <a:off x="9926831" y="6559354"/>
            <a:ext cx="2133600" cy="365125"/>
          </a:xfrm>
        </p:spPr>
        <p:txBody>
          <a:bodyPr/>
          <a:lstStyle/>
          <a:p>
            <a:pPr defTabSz="914400"/>
            <a:fld id="{C90B5FB4-1AE6-4CC4-B374-7CA8E5916470}" type="slidenum">
              <a:rPr lang="en-US" smtClean="0">
                <a:solidFill>
                  <a:prstClr val="black">
                    <a:tint val="75000"/>
                  </a:prstClr>
                </a:solidFill>
              </a:rPr>
              <a:pPr defTabSz="914400"/>
              <a:t>9</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1BBAC736-3716-4D45-B804-B0468971F1A4}"/>
              </a:ext>
            </a:extLst>
          </p:cNvPr>
          <p:cNvSpPr txBox="1"/>
          <p:nvPr/>
        </p:nvSpPr>
        <p:spPr>
          <a:xfrm>
            <a:off x="905261" y="2791416"/>
            <a:ext cx="5335882" cy="3108543"/>
          </a:xfrm>
          <a:prstGeom prst="rect">
            <a:avLst/>
          </a:prstGeom>
          <a:noFill/>
        </p:spPr>
        <p:txBody>
          <a:bodyPr wrap="square" rtlCol="0">
            <a:spAutoFit/>
          </a:bodyPr>
          <a:lstStyle/>
          <a:p>
            <a:r>
              <a:rPr lang="en-US" sz="2200" b="1" dirty="0">
                <a:solidFill>
                  <a:schemeClr val="tx1">
                    <a:lumMod val="65000"/>
                    <a:lumOff val="35000"/>
                  </a:schemeClr>
                </a:solidFill>
                <a:latin typeface="Arial" pitchFamily="34" charset="0"/>
                <a:cs typeface="Arial" pitchFamily="34" charset="0"/>
              </a:rPr>
              <a:t>Example Outcomes:</a:t>
            </a: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Ensuring the organization implements Recovery Planning processes and procedures</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Implementing improvements based on lessons learned</a:t>
            </a:r>
          </a:p>
          <a:p>
            <a:pPr marL="342900" indent="-342900">
              <a:buFont typeface="Arial" panose="020B0604020202020204" pitchFamily="34" charset="0"/>
              <a:buChar char="•"/>
            </a:pPr>
            <a:endParaRPr lang="en-US" sz="1000" dirty="0">
              <a:solidFill>
                <a:schemeClr val="tx1">
                  <a:lumMod val="65000"/>
                  <a:lumOff val="35000"/>
                </a:schemeClr>
              </a:solidFill>
              <a:latin typeface="Arial" pitchFamily="34" charset="0"/>
              <a:cs typeface="Arial" pitchFamily="34" charset="0"/>
            </a:endParaRPr>
          </a:p>
          <a:p>
            <a:pPr marL="342900" indent="-342900">
              <a:buFont typeface="Arial" panose="020B0604020202020204" pitchFamily="34" charset="0"/>
              <a:buChar char="•"/>
            </a:pPr>
            <a:r>
              <a:rPr lang="en-US" sz="2200" dirty="0">
                <a:solidFill>
                  <a:schemeClr val="tx1">
                    <a:lumMod val="65000"/>
                    <a:lumOff val="35000"/>
                  </a:schemeClr>
                </a:solidFill>
                <a:latin typeface="Arial" pitchFamily="34" charset="0"/>
                <a:cs typeface="Arial" pitchFamily="34" charset="0"/>
              </a:rPr>
              <a:t>Coordinating communications during recovery activities</a:t>
            </a:r>
          </a:p>
        </p:txBody>
      </p:sp>
      <p:grpSp>
        <p:nvGrpSpPr>
          <p:cNvPr id="2" name="Group 1" descr="Recover Function.">
            <a:extLst>
              <a:ext uri="{FF2B5EF4-FFF2-40B4-BE49-F238E27FC236}">
                <a16:creationId xmlns:a16="http://schemas.microsoft.com/office/drawing/2014/main" id="{EA1C1A04-0C25-468A-8C10-C01ED06BD8E3}"/>
              </a:ext>
            </a:extLst>
          </p:cNvPr>
          <p:cNvGrpSpPr/>
          <p:nvPr/>
        </p:nvGrpSpPr>
        <p:grpSpPr>
          <a:xfrm>
            <a:off x="6705600" y="2093852"/>
            <a:ext cx="5045079" cy="4764931"/>
            <a:chOff x="4534336" y="2019328"/>
            <a:chExt cx="4595137" cy="4569051"/>
          </a:xfrm>
        </p:grpSpPr>
        <p:pic>
          <p:nvPicPr>
            <p:cNvPr id="7" name="Picture 6">
              <a:extLst>
                <a:ext uri="{FF2B5EF4-FFF2-40B4-BE49-F238E27FC236}">
                  <a16:creationId xmlns:a16="http://schemas.microsoft.com/office/drawing/2014/main" id="{D9A5704B-88BA-4A1D-BB4D-0ED0B71BCDF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534336" y="2019328"/>
              <a:ext cx="4595137" cy="4569051"/>
            </a:xfrm>
            <a:prstGeom prst="rect">
              <a:avLst/>
            </a:prstGeom>
          </p:spPr>
        </p:pic>
        <p:pic>
          <p:nvPicPr>
            <p:cNvPr id="9" name="Picture 8">
              <a:extLst>
                <a:ext uri="{FF2B5EF4-FFF2-40B4-BE49-F238E27FC236}">
                  <a16:creationId xmlns:a16="http://schemas.microsoft.com/office/drawing/2014/main" id="{4EC9B768-1071-4557-A75D-22BD109C864F}"/>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1747" b="41485" l="3057" r="49127">
                          <a14:foregroundMark x1="28603" y1="39738" x2="17031" y2="37555"/>
                          <a14:foregroundMark x1="17031" y1="37555" x2="7860" y2="30786"/>
                          <a14:foregroundMark x1="7860" y1="30786" x2="8734" y2="26856"/>
                          <a14:foregroundMark x1="6114" y1="32533" x2="28821" y2="41485"/>
                          <a14:foregroundMark x1="26419" y1="41921" x2="5022" y2="34279"/>
                          <a14:foregroundMark x1="5022" y1="34279" x2="12882" y2="23362"/>
                          <a14:foregroundMark x1="8734" y1="27293" x2="25109" y2="10917"/>
                          <a14:foregroundMark x1="25109" y1="10917" x2="48035" y2="3712"/>
                          <a14:foregroundMark x1="48035" y1="3712" x2="48690" y2="3712"/>
                          <a14:foregroundMark x1="6114" y1="31659" x2="14192" y2="24454"/>
                          <a14:foregroundMark x1="14192" y1="24454" x2="20087" y2="15066"/>
                          <a14:foregroundMark x1="20087" y1="15066" x2="40830" y2="2620"/>
                          <a14:foregroundMark x1="40830" y1="2620" x2="44978" y2="2183"/>
                          <a14:foregroundMark x1="33188" y1="6987" x2="13974" y2="17249"/>
                          <a14:foregroundMark x1="13974" y1="17249" x2="5677" y2="25983"/>
                          <a14:foregroundMark x1="5677" y1="25983" x2="3275" y2="31659"/>
                          <a14:foregroundMark x1="16376" y1="17249" x2="34934" y2="6987"/>
                          <a14:foregroundMark x1="34498" y1="5459" x2="22271" y2="9607"/>
                          <a14:foregroundMark x1="22271" y1="9607" x2="14629" y2="18341"/>
                          <a14:foregroundMark x1="14629" y1="18341" x2="14629" y2="18341"/>
                          <a14:foregroundMark x1="38865" y1="5459" x2="28821" y2="5895"/>
                          <a14:foregroundMark x1="39301" y1="3712" x2="48690" y2="3057"/>
                          <a14:foregroundMark x1="49127" y1="5022" x2="48035" y2="26201"/>
                          <a14:foregroundMark x1="28821" y1="40175" x2="38428" y2="32096"/>
                          <a14:foregroundMark x1="38428" y1="32096" x2="48690" y2="26856"/>
                          <a14:foregroundMark x1="17467" y1="31878" x2="37991" y2="20306"/>
                          <a14:foregroundMark x1="37991" y1="20306" x2="27293" y2="16594"/>
                          <a14:foregroundMark x1="27293" y1="16594" x2="17904" y2="24891"/>
                          <a14:foregroundMark x1="17904" y1="24891" x2="37555" y2="17686"/>
                          <a14:foregroundMark x1="37555" y1="17686" x2="27074" y2="20524"/>
                          <a14:foregroundMark x1="27074" y1="20524" x2="16812" y2="29039"/>
                          <a14:foregroundMark x1="36681" y1="18341" x2="43886" y2="12882"/>
                        </a14:backgroundRemoval>
                      </a14:imgEffect>
                    </a14:imgLayer>
                  </a14:imgProps>
                </a:ext>
              </a:extLst>
            </a:blip>
            <a:srcRect l="4728" t="2620" r="50854" b="58068"/>
            <a:stretch/>
          </p:blipFill>
          <p:spPr>
            <a:xfrm>
              <a:off x="4751613" y="2139042"/>
              <a:ext cx="2041073" cy="1796143"/>
            </a:xfrm>
            <a:prstGeom prst="rect">
              <a:avLst/>
            </a:prstGeom>
          </p:spPr>
        </p:pic>
      </p:grpSp>
    </p:spTree>
    <p:extLst>
      <p:ext uri="{BB962C8B-B14F-4D97-AF65-F5344CB8AC3E}">
        <p14:creationId xmlns:p14="http://schemas.microsoft.com/office/powerpoint/2010/main" val="167588935"/>
      </p:ext>
    </p:extLst>
  </p:cSld>
  <p:clrMapOvr>
    <a:masterClrMapping/>
  </p:clrMapOvr>
</p:sld>
</file>

<file path=ppt/theme/theme1.xml><?xml version="1.0" encoding="utf-8"?>
<a:theme xmlns:a="http://schemas.openxmlformats.org/drawingml/2006/main" name="Content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59054</TotalTime>
  <Words>674</Words>
  <Application>Microsoft Office PowerPoint</Application>
  <PresentationFormat>Widescreen</PresentationFormat>
  <Paragraphs>131</Paragraphs>
  <Slides>17</Slides>
  <Notes>9</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Adobe Fan Heiti Std B</vt:lpstr>
      <vt:lpstr>Arial</vt:lpstr>
      <vt:lpstr>Calibri</vt:lpstr>
      <vt:lpstr>Times New Roman</vt:lpstr>
      <vt:lpstr>Wingdings</vt:lpstr>
      <vt:lpstr>Content slides</vt:lpstr>
      <vt:lpstr>Custom Design</vt:lpstr>
      <vt:lpstr>NIST Cybersecurity Framework (CSF)  It is a Framework; it is a tool to help everyone understand security threats CSF is used for implementing security process, policies, and procedures addressing risk   History of NIST   Originally founded by the United States Congress on March 3, 1901, the mission of the National Institute of Standards and Technology (NIST) is promoting innovation and industrial competitiveness, NIST focuses on a wide range of topics including advanced communications, advanced manufacturing, forensics, health and bioscience, and cybersecurity.   NIST enables standardized commerce across the us and across continents. NIST has been instrumental in the development of neon lights, railroad track gauge, electrical safety, digital imaging, and data encryption standards   Executive Order 13636 (policy to enhance security) It is the policy of the US to enhance the security of the nation’s critical infrastructure. A Framework for reducing risks to critical infrastructure Sharing cybersecurity threat information Maintain a cyber-environment for safety, security and privacy.   Shortly thereafter, NIST released a series of requests for information (RFIs) to collect information on what standards industry was currently using and to create industry awareness of the forthcoming endeavor.    From the beginning in 2013 the latest revision in 2018, the CSF has been developed with the input form government, industry and individuals</vt:lpstr>
      <vt:lpstr>PowerPoint Presentation</vt:lpstr>
      <vt:lpstr>PowerPoint Presentation</vt:lpstr>
      <vt:lpstr>Component 1: FRAMEWORK CORE The Five Functions</vt:lpstr>
      <vt:lpstr>The Identify Function</vt:lpstr>
      <vt:lpstr>The Protect Function</vt:lpstr>
      <vt:lpstr>The Detect Function</vt:lpstr>
      <vt:lpstr>The Respond Function</vt:lpstr>
      <vt:lpstr>The Recover Function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NIST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Five Functions of the Cybersecurity Framework</dc:title>
  <dc:subject>The Five Functions of the Cybersecurity Framework</dc:subject>
  <dc:creator>NIST - Dylan Thomas</dc:creator>
  <cp:keywords/>
  <dc:description/>
  <cp:lastModifiedBy>Tenley Wiltshire</cp:lastModifiedBy>
  <cp:revision>1631</cp:revision>
  <cp:lastPrinted>2015-11-11T16:36:42Z</cp:lastPrinted>
  <dcterms:created xsi:type="dcterms:W3CDTF">2014-03-07T12:28:40Z</dcterms:created>
  <dcterms:modified xsi:type="dcterms:W3CDTF">2022-09-08T01:04:10Z</dcterms:modified>
  <cp:category/>
</cp:coreProperties>
</file>