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58" r:id="rId4"/>
    <p:sldId id="262" r:id="rId5"/>
    <p:sldId id="263" r:id="rId6"/>
    <p:sldId id="270" r:id="rId7"/>
    <p:sldId id="268" r:id="rId8"/>
    <p:sldId id="265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2160" autoAdjust="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 smtClean="0"/>
            <a:t>Gather dataset</a:t>
          </a:r>
          <a:endParaRPr lang="en-US" dirty="0"/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 smtClean="0"/>
            <a:t>Clean dataset</a:t>
          </a:r>
          <a:endParaRPr lang="en-US" dirty="0"/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 smtClean="0"/>
            <a:t>Build Model</a:t>
          </a:r>
          <a:endParaRPr lang="en-US" dirty="0"/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 smtClean="0"/>
            <a:t>XXXXXXXXXX</a:t>
          </a:r>
          <a:endParaRPr lang="en-US" dirty="0"/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2839F-D941-4E3B-BA68-AC653DAEAE4C}" type="pres">
      <dgm:prSet presAssocID="{5F712884-449D-4DB5-9953-28B7C76B95EA}" presName="parSh" presStyleLbl="node1" presStyleIdx="0" presStyleCnt="4"/>
      <dgm:spPr/>
      <dgm:t>
        <a:bodyPr/>
        <a:lstStyle/>
        <a:p>
          <a:endParaRPr lang="en-US"/>
        </a:p>
      </dgm:t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2D37A-6F50-4E0F-B305-9EB4D512D773}" type="pres">
      <dgm:prSet presAssocID="{EB5FE175-6B6D-4195-A86F-6DFA9677816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DE18D45-E3E4-4C40-8D6C-3AC62ACE8299}" type="pres">
      <dgm:prSet presAssocID="{EB5FE175-6B6D-4195-A86F-6DFA96778160}" presName="connTx" presStyleLbl="sibTrans2D1" presStyleIdx="0" presStyleCnt="3"/>
      <dgm:spPr/>
      <dgm:t>
        <a:bodyPr/>
        <a:lstStyle/>
        <a:p>
          <a:endParaRPr lang="en-US"/>
        </a:p>
      </dgm:t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D4F23-83F6-4C7C-9B29-72BF90EFE2CC}" type="pres">
      <dgm:prSet presAssocID="{981C2CD8-7E8A-4682-8B5A-A510268B34AC}" presName="parSh" presStyleLbl="node1" presStyleIdx="1" presStyleCnt="4"/>
      <dgm:spPr/>
      <dgm:t>
        <a:bodyPr/>
        <a:lstStyle/>
        <a:p>
          <a:endParaRPr lang="en-US"/>
        </a:p>
      </dgm:t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C82A2-8D59-472B-BE22-46F053C16CD5}" type="pres">
      <dgm:prSet presAssocID="{D7467A3A-2B78-4CDD-91C9-D9645299722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38B4FCE-9678-4085-AB99-40595BD6EB1C}" type="pres">
      <dgm:prSet presAssocID="{D7467A3A-2B78-4CDD-91C9-D96452997227}" presName="connTx" presStyleLbl="sibTrans2D1" presStyleIdx="1" presStyleCnt="3"/>
      <dgm:spPr/>
      <dgm:t>
        <a:bodyPr/>
        <a:lstStyle/>
        <a:p>
          <a:endParaRPr lang="en-US"/>
        </a:p>
      </dgm:t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185BD-956E-4777-8763-980278E426BB}" type="pres">
      <dgm:prSet presAssocID="{DC2DF88C-35A0-4E30-A3E4-E002DC34F521}" presName="parSh" presStyleLbl="node1" presStyleIdx="2" presStyleCnt="4"/>
      <dgm:spPr/>
      <dgm:t>
        <a:bodyPr/>
        <a:lstStyle/>
        <a:p>
          <a:endParaRPr lang="en-US"/>
        </a:p>
      </dgm:t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D0DAF-92D3-400A-A4E0-170D0AF84100}" type="pres">
      <dgm:prSet presAssocID="{4DFC88DE-E0F0-4976-9B83-58EADA7CE30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E8F3DD0-4BD8-4C40-B882-1E8B5E423D90}" type="pres">
      <dgm:prSet presAssocID="{4DFC88DE-E0F0-4976-9B83-58EADA7CE300}" presName="connTx" presStyleLbl="sibTrans2D1" presStyleIdx="2" presStyleCnt="3"/>
      <dgm:spPr/>
      <dgm:t>
        <a:bodyPr/>
        <a:lstStyle/>
        <a:p>
          <a:endParaRPr lang="en-US"/>
        </a:p>
      </dgm:t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5B160-AC57-41A0-95FE-636A4391B913}" type="pres">
      <dgm:prSet presAssocID="{F5961DD5-682B-4D21-A827-30C64679BB5F}" presName="parSh" presStyleLbl="node1" presStyleIdx="3" presStyleCnt="4"/>
      <dgm:spPr/>
      <dgm:t>
        <a:bodyPr/>
        <a:lstStyle/>
        <a:p>
          <a:endParaRPr lang="en-US"/>
        </a:p>
      </dgm:t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580850"/>
          <a:ext cx="1669286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Step 1</a:t>
          </a:r>
        </a:p>
      </dsp:txBody>
      <dsp:txXfrm>
        <a:off x="1328" y="1580850"/>
        <a:ext cx="1669286" cy="432000"/>
      </dsp:txXfrm>
    </dsp:sp>
    <dsp:sp modelId="{9AFA4903-C1AC-4872-B8FC-33B461DA35FC}">
      <dsp:nvSpPr>
        <dsp:cNvPr id="0" name=""/>
        <dsp:cNvSpPr/>
      </dsp:nvSpPr>
      <dsp:spPr>
        <a:xfrm>
          <a:off x="343230" y="2012850"/>
          <a:ext cx="1669286" cy="86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Gather dataset</a:t>
          </a:r>
          <a:endParaRPr lang="en-US" sz="1500" kern="1200" dirty="0"/>
        </a:p>
      </dsp:txBody>
      <dsp:txXfrm>
        <a:off x="368536" y="2038156"/>
        <a:ext cx="1618674" cy="813388"/>
      </dsp:txXfrm>
    </dsp:sp>
    <dsp:sp modelId="{B4B2D37A-6F50-4E0F-B305-9EB4D512D773}">
      <dsp:nvSpPr>
        <dsp:cNvPr id="0" name=""/>
        <dsp:cNvSpPr/>
      </dsp:nvSpPr>
      <dsp:spPr>
        <a:xfrm>
          <a:off x="1923672" y="1589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923672" y="16721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580850"/>
          <a:ext cx="1669286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Step 2</a:t>
          </a:r>
        </a:p>
      </dsp:txBody>
      <dsp:txXfrm>
        <a:off x="2682846" y="1580850"/>
        <a:ext cx="1669286" cy="432000"/>
      </dsp:txXfrm>
    </dsp:sp>
    <dsp:sp modelId="{032BAEB6-0FB1-4780-AF60-2EFB8C965C77}">
      <dsp:nvSpPr>
        <dsp:cNvPr id="0" name=""/>
        <dsp:cNvSpPr/>
      </dsp:nvSpPr>
      <dsp:spPr>
        <a:xfrm>
          <a:off x="3024748" y="2012850"/>
          <a:ext cx="1669286" cy="86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Clean dataset</a:t>
          </a:r>
          <a:endParaRPr lang="en-US" sz="1500" kern="1200" dirty="0"/>
        </a:p>
      </dsp:txBody>
      <dsp:txXfrm>
        <a:off x="3050054" y="2038156"/>
        <a:ext cx="1618674" cy="813388"/>
      </dsp:txXfrm>
    </dsp:sp>
    <dsp:sp modelId="{84DC82A2-8D59-472B-BE22-46F053C16CD5}">
      <dsp:nvSpPr>
        <dsp:cNvPr id="0" name=""/>
        <dsp:cNvSpPr/>
      </dsp:nvSpPr>
      <dsp:spPr>
        <a:xfrm>
          <a:off x="4605191" y="1589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05191" y="16721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580850"/>
          <a:ext cx="1669286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Step 3</a:t>
          </a:r>
        </a:p>
      </dsp:txBody>
      <dsp:txXfrm>
        <a:off x="5364364" y="1580850"/>
        <a:ext cx="1669286" cy="432000"/>
      </dsp:txXfrm>
    </dsp:sp>
    <dsp:sp modelId="{1526152F-906E-4121-A143-DD130A011105}">
      <dsp:nvSpPr>
        <dsp:cNvPr id="0" name=""/>
        <dsp:cNvSpPr/>
      </dsp:nvSpPr>
      <dsp:spPr>
        <a:xfrm>
          <a:off x="5706266" y="2012850"/>
          <a:ext cx="1669286" cy="86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Build Model</a:t>
          </a:r>
          <a:endParaRPr lang="en-US" sz="1500" kern="1200" dirty="0"/>
        </a:p>
      </dsp:txBody>
      <dsp:txXfrm>
        <a:off x="5731572" y="2038156"/>
        <a:ext cx="1618674" cy="813388"/>
      </dsp:txXfrm>
    </dsp:sp>
    <dsp:sp modelId="{14AD0DAF-92D3-400A-A4E0-170D0AF84100}">
      <dsp:nvSpPr>
        <dsp:cNvPr id="0" name=""/>
        <dsp:cNvSpPr/>
      </dsp:nvSpPr>
      <dsp:spPr>
        <a:xfrm>
          <a:off x="7286709" y="1589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286709" y="16721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580850"/>
          <a:ext cx="1669286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Step 4</a:t>
          </a:r>
        </a:p>
      </dsp:txBody>
      <dsp:txXfrm>
        <a:off x="8045882" y="1580850"/>
        <a:ext cx="1669286" cy="432000"/>
      </dsp:txXfrm>
    </dsp:sp>
    <dsp:sp modelId="{893E387F-15C0-4F86-BCD4-13F52E420B46}">
      <dsp:nvSpPr>
        <dsp:cNvPr id="0" name=""/>
        <dsp:cNvSpPr/>
      </dsp:nvSpPr>
      <dsp:spPr>
        <a:xfrm>
          <a:off x="8387784" y="2012850"/>
          <a:ext cx="1669286" cy="86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XXXXXXXXXX</a:t>
          </a:r>
          <a:endParaRPr lang="en-US" sz="1500" kern="1200" dirty="0"/>
        </a:p>
      </dsp:txBody>
      <dsp:txXfrm>
        <a:off x="8413090" y="2038156"/>
        <a:ext cx="1618674" cy="81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7/16/2020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7/16/2020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7/16/2020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7/16/2020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7/16/2020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7/16/2020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7/16/2020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7/16/2020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7/16/2020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7/16/2020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Provisional-COVID-19-Death-Counts-by-Sex-Age-and-S/9bhg-hcku" TargetMode="External"/><Relationship Id="rId2" Type="http://schemas.openxmlformats.org/officeDocument/2006/relationships/hyperlink" Target="https://www.canada.ca/en/public-health/services/diseases/2019-novel-coronavirus-infe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usafacts.org/visualizations/coronavirus-covid-19-spread-map" TargetMode="External"/><Relationship Id="rId4" Type="http://schemas.openxmlformats.org/officeDocument/2006/relationships/hyperlink" Target="https://data.cdc.gov/NCHS/Deaths-involving-coronavirus-disease-2019-COVID-19/ks3g-spd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ourworldindata.org/coronavirus" TargetMode="External"/><Relationship Id="rId7" Type="http://schemas.openxmlformats.org/officeDocument/2006/relationships/hyperlink" Target="https://toronto.weatherstats.ca/download.html" TargetMode="External"/><Relationship Id="rId2" Type="http://schemas.openxmlformats.org/officeDocument/2006/relationships/hyperlink" Target="https://data.ontario.ca/dataset/confirmed-positive-cases-of-covid-19-in-ontar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toronto.ca/dataset/neighbourhood-profiles/" TargetMode="External"/><Relationship Id="rId5" Type="http://schemas.openxmlformats.org/officeDocument/2006/relationships/hyperlink" Target="https://open.toronto.ca/dataset/covid-19-cases-in-toronto/" TargetMode="External"/><Relationship Id="rId4" Type="http://schemas.openxmlformats.org/officeDocument/2006/relationships/hyperlink" Target="https://www.kaggle.com/ksudhir/weather-data-countries-covid1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Modelling COVID19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Presented by: Joyce </a:t>
            </a:r>
            <a:r>
              <a:rPr lang="en-US" sz="1500" dirty="0">
                <a:solidFill>
                  <a:schemeClr val="tx1"/>
                </a:solidFill>
              </a:rPr>
              <a:t>Ou |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Mohamed Ibrahim  | </a:t>
            </a:r>
            <a:r>
              <a:rPr lang="en-US" sz="1500" dirty="0" err="1" smtClean="0">
                <a:solidFill>
                  <a:schemeClr val="tx1"/>
                </a:solidFill>
              </a:rPr>
              <a:t>Momar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Drame</a:t>
            </a:r>
            <a:r>
              <a:rPr lang="en-US" sz="1500" dirty="0">
                <a:solidFill>
                  <a:schemeClr val="tx1"/>
                </a:solidFill>
              </a:rPr>
              <a:t>  | </a:t>
            </a:r>
            <a:r>
              <a:rPr lang="en-US" sz="1500" dirty="0" smtClean="0">
                <a:solidFill>
                  <a:schemeClr val="tx1"/>
                </a:solidFill>
              </a:rPr>
              <a:t>Tenley </a:t>
            </a:r>
            <a:r>
              <a:rPr lang="en-US" sz="1500" dirty="0">
                <a:solidFill>
                  <a:schemeClr val="tx1"/>
                </a:solidFill>
              </a:rPr>
              <a:t>Wiltshire  | </a:t>
            </a:r>
            <a:r>
              <a:rPr lang="en-US" sz="1500" dirty="0" err="1" smtClean="0">
                <a:solidFill>
                  <a:schemeClr val="tx1"/>
                </a:solidFill>
              </a:rPr>
              <a:t>Taishi</a:t>
            </a:r>
            <a:r>
              <a:rPr lang="en-US" sz="1500" dirty="0" smtClean="0">
                <a:solidFill>
                  <a:schemeClr val="tx1"/>
                </a:solidFill>
              </a:rPr>
              <a:t> Matsuda</a:t>
            </a:r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09" y="4571598"/>
            <a:ext cx="3426691" cy="15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Government of Canada, Coronavirus disease (COVID-19): Outbreak update, </a:t>
            </a:r>
            <a:r>
              <a:rPr lang="en-US" dirty="0">
                <a:hlinkClick r:id="rId2"/>
              </a:rPr>
              <a:t>https://www.canada.ca/en/public-health/services/diseases/2019-novel-coronavirus-infection.html</a:t>
            </a:r>
            <a:r>
              <a:rPr lang="en-US" dirty="0"/>
              <a:t>.</a:t>
            </a:r>
          </a:p>
          <a:p>
            <a:r>
              <a:rPr lang="en-US" dirty="0"/>
              <a:t>Centers for Disease Control and Prevention, Provisional COVID-19 Death Counts by Sex, Age, and State, </a:t>
            </a:r>
            <a:r>
              <a:rPr lang="en-US" dirty="0">
                <a:hlinkClick r:id="rId3"/>
              </a:rPr>
              <a:t>https://data.cdc.gov/NCHS/Provisional-COVID-19-Death-Counts-by-Sex-Age-and-S/9bhg-hcku</a:t>
            </a:r>
            <a:r>
              <a:rPr lang="en-US" dirty="0"/>
              <a:t>.</a:t>
            </a:r>
          </a:p>
          <a:p>
            <a:r>
              <a:rPr lang="en-US" dirty="0"/>
              <a:t>Centers for Disease Control and Prevention, Deaths involving coronavirus disease 2019 (COVID-19) by race and Hispanic origin group and age, by state, </a:t>
            </a:r>
            <a:r>
              <a:rPr lang="en-US" dirty="0">
                <a:hlinkClick r:id="rId4"/>
              </a:rPr>
              <a:t>https://data.cdc.gov/NCHS/Deaths-involving-coronavirus-disease-2019-COVID-19/ks3g-spdg</a:t>
            </a:r>
            <a:endParaRPr lang="en-US" dirty="0"/>
          </a:p>
          <a:p>
            <a:r>
              <a:rPr lang="en-US" dirty="0"/>
              <a:t>USA Facts, Coronavirus Locations: COVID-19 Map by County and State, </a:t>
            </a:r>
            <a:r>
              <a:rPr lang="en-US" dirty="0">
                <a:hlinkClick r:id="rId5"/>
              </a:rPr>
              <a:t>https://usafacts.org/visualizations/coronavirus-covid-19-spread-map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4" y="-16626"/>
            <a:ext cx="2955636" cy="13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COVID19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714500"/>
            <a:ext cx="11125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Infectious disease caused by severe acute respiratory syndrome</a:t>
            </a:r>
          </a:p>
          <a:p>
            <a:r>
              <a:rPr lang="en-US" dirty="0" smtClean="0"/>
              <a:t>First </a:t>
            </a:r>
            <a:r>
              <a:rPr lang="en-US" dirty="0"/>
              <a:t>spotted in Wuhan, China and it rapidly spread out </a:t>
            </a:r>
            <a:r>
              <a:rPr lang="en-US" dirty="0" smtClean="0"/>
              <a:t>to over </a:t>
            </a:r>
            <a:r>
              <a:rPr lang="en-US" dirty="0"/>
              <a:t>200 </a:t>
            </a:r>
            <a:r>
              <a:rPr lang="en-US" dirty="0" smtClean="0"/>
              <a:t>countries</a:t>
            </a:r>
          </a:p>
          <a:p>
            <a:r>
              <a:rPr lang="en-US" dirty="0" smtClean="0"/>
              <a:t>Virus is primarily spread between people during close contact</a:t>
            </a:r>
          </a:p>
          <a:p>
            <a:r>
              <a:rPr lang="en-US" dirty="0" smtClean="0"/>
              <a:t>The virus has caused to date:</a:t>
            </a:r>
          </a:p>
          <a:p>
            <a:pPr lvl="1"/>
            <a:r>
              <a:rPr lang="en-US" dirty="0" smtClean="0"/>
              <a:t>13.4 million cases worldwide (14,956 in Toronto)</a:t>
            </a:r>
          </a:p>
          <a:p>
            <a:pPr lvl="1"/>
            <a:r>
              <a:rPr lang="en-US" dirty="0" smtClean="0"/>
              <a:t>580,000 deaths worldwide (1,126 in Toronto) </a:t>
            </a:r>
          </a:p>
          <a:p>
            <a:pPr lvl="1"/>
            <a:r>
              <a:rPr lang="en-US" dirty="0" smtClean="0"/>
              <a:t>Millions of job losses in Canada and around the world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4" y="-16626"/>
            <a:ext cx="2955636" cy="13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2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14500"/>
            <a:ext cx="11125200" cy="4457700"/>
          </a:xfrm>
        </p:spPr>
        <p:txBody>
          <a:bodyPr>
            <a:normAutofit/>
          </a:bodyPr>
          <a:lstStyle/>
          <a:p>
            <a:r>
              <a:rPr lang="en-US" dirty="0" smtClean="0"/>
              <a:t>Create machine </a:t>
            </a:r>
            <a:r>
              <a:rPr lang="en-US" dirty="0"/>
              <a:t>learning models </a:t>
            </a:r>
            <a:r>
              <a:rPr lang="en-US" dirty="0" smtClean="0"/>
              <a:t>capable </a:t>
            </a:r>
            <a:r>
              <a:rPr lang="en-US" dirty="0"/>
              <a:t>of </a:t>
            </a:r>
            <a:r>
              <a:rPr lang="en-US" dirty="0" smtClean="0"/>
              <a:t>predicting: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growth of </a:t>
            </a:r>
            <a:r>
              <a:rPr lang="en-US" dirty="0" smtClean="0"/>
              <a:t>COVID19 cases </a:t>
            </a:r>
          </a:p>
          <a:p>
            <a:pPr lvl="1"/>
            <a:r>
              <a:rPr lang="en-US" dirty="0" smtClean="0"/>
              <a:t>Risk of fatality from the virus</a:t>
            </a:r>
          </a:p>
          <a:p>
            <a:r>
              <a:rPr lang="en-US" dirty="0" smtClean="0"/>
              <a:t>Understand the factors that impact fatality from the virus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4" y="-16626"/>
            <a:ext cx="2955636" cy="13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Used</a:t>
            </a:r>
            <a:endParaRPr lang="en-US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259528"/>
              </p:ext>
            </p:extLst>
          </p:nvPr>
        </p:nvGraphicFramePr>
        <p:xfrm>
          <a:off x="1066800" y="1714500"/>
          <a:ext cx="10058400" cy="48820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Government of Ontario, Confirmed positive cases of COVID-19 in Ontario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https://data.ontario.ca/dataset/confirmed-positive-cases-of-covid-19-in-ontario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World in Data, Statistics and Research Coronavirus Pandemic (COVID-19)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https://ourworldindata.org/coronavirus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Country-wise weather data for covid19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https://www.kaggle.com/ksudhir/weather-data-countries-covid19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 Cases in Toronto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https://open.toronto.ca/dataset/covid-19-cases-in-toronto/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Toronto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Neighbourhood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Profiles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https://open.toronto.ca/dataset/neighbourhood-profiles/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Data Download for Toronto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https://toronto.weatherstats.ca/download.html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xxxxx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4" y="-16626"/>
            <a:ext cx="2955636" cy="13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68481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4" y="-16626"/>
            <a:ext cx="2955636" cy="13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4" y="-16626"/>
            <a:ext cx="2955636" cy="13572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14500"/>
            <a:ext cx="11125200" cy="4457700"/>
          </a:xfrm>
        </p:spPr>
        <p:txBody>
          <a:bodyPr>
            <a:normAutofit/>
          </a:bodyPr>
          <a:lstStyle/>
          <a:p>
            <a:r>
              <a:rPr lang="en-US" dirty="0" smtClean="0"/>
              <a:t>XXXXXXXXXXXXXXXXX</a:t>
            </a:r>
          </a:p>
          <a:p>
            <a:r>
              <a:rPr lang="en-US" dirty="0" smtClean="0"/>
              <a:t>XXXXXXXXXXXXXXXXX</a:t>
            </a:r>
            <a:endParaRPr lang="en-US" dirty="0"/>
          </a:p>
          <a:p>
            <a:r>
              <a:rPr lang="en-US" dirty="0" smtClean="0"/>
              <a:t>XXXXXXXXXXXXXXXXX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4" y="-16626"/>
            <a:ext cx="2955636" cy="13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7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XXXXXXXXXXXXXXXXXXXXXXXXXXX</a:t>
            </a:r>
            <a:endParaRPr lang="en-US" dirty="0"/>
          </a:p>
          <a:p>
            <a:r>
              <a:rPr lang="en-US" dirty="0" smtClean="0"/>
              <a:t>XXXXXXXXXXXXXXXXXXXXXXXXXXXXXX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4" y="-16626"/>
            <a:ext cx="2955636" cy="13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14500"/>
            <a:ext cx="11125200" cy="44577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4" y="-16626"/>
            <a:ext cx="2955636" cy="1357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31" y="1714500"/>
            <a:ext cx="8864687" cy="46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221</Words>
  <Application>Microsoft Office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Science Project 16x9</vt:lpstr>
      <vt:lpstr>Modelling COVID19</vt:lpstr>
      <vt:lpstr>What is COVID19</vt:lpstr>
      <vt:lpstr>Our Project Overview</vt:lpstr>
      <vt:lpstr>Datasets Used</vt:lpstr>
      <vt:lpstr>Our Process</vt:lpstr>
      <vt:lpstr>Our Model</vt:lpstr>
      <vt:lpstr>Our Findings</vt:lpstr>
      <vt:lpstr>Conclusion</vt:lpstr>
      <vt:lpstr>Questions?</vt:lpstr>
      <vt:lpstr>Works Cited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COVID19</dc:title>
  <dc:creator>HP</dc:creator>
  <cp:lastModifiedBy>HP</cp:lastModifiedBy>
  <cp:revision>11</cp:revision>
  <dcterms:created xsi:type="dcterms:W3CDTF">2020-07-16T04:26:26Z</dcterms:created>
  <dcterms:modified xsi:type="dcterms:W3CDTF">2020-07-16T05:21:47Z</dcterms:modified>
</cp:coreProperties>
</file>