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2" r:id="rId7"/>
    <p:sldId id="265" r:id="rId8"/>
    <p:sldId id="268" r:id="rId9"/>
    <p:sldId id="273" r:id="rId10"/>
    <p:sldId id="269" r:id="rId11"/>
    <p:sldId id="274" r:id="rId12"/>
    <p:sldId id="270" r:id="rId13"/>
    <p:sldId id="25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0704" autoAdjust="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vigneshselvakumaran@gmail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Determining Features for maximizing Hospital Returns from insurance Companies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Vignesh Selvakumaran, MD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Large JSON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Accuracy Improvements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Interactivity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>
            <a:normAutofit fontScale="92500"/>
          </a:bodyPr>
          <a:lstStyle/>
          <a:p>
            <a:r>
              <a:rPr lang="en-US" dirty="0"/>
              <a:t>Different Datasets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Utilize Cloud Computing for Parsing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Utilize different Deep Learning Models, More data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Deploy GUI for interactivity for Hospitals,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Utilize other insurance company datasets, alongside Medicare data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 fontScale="92500"/>
          </a:bodyPr>
          <a:lstStyle/>
          <a:p>
            <a:r>
              <a:rPr lang="en-US" dirty="0"/>
              <a:t>Vignesh Selvakumaran</a:t>
            </a:r>
          </a:p>
          <a:p>
            <a:r>
              <a:rPr lang="en-US" dirty="0">
                <a:hlinkClick r:id="rId2"/>
              </a:rPr>
              <a:t>vigneshselvakumaran@gmail.com</a:t>
            </a:r>
            <a:endParaRPr lang="en-US" dirty="0"/>
          </a:p>
          <a:p>
            <a:r>
              <a:rPr lang="en-US" dirty="0"/>
              <a:t>Thanks to Springboard and Mentor Branko Kovac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The Claims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Hospital negotiated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85A247-FD87-ACA7-E385-9533AEB5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57525"/>
            <a:ext cx="5111750" cy="295751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Physicians are part of a group that negotiate rates with insurance providers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Patients are part of insurance groups and pay insurance providers for coverage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Every so often these rates are renegotiated, and various factors go into them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Previously insurance companies didn’t release rates for procedures for different hospitals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Change came this year.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" name="Picture 9" descr="A picture containing text, screenshot, online advertising, web page&#10;&#10;Description automatically generated">
            <a:extLst>
              <a:ext uri="{FF2B5EF4-FFF2-40B4-BE49-F238E27FC236}">
                <a16:creationId xmlns:a16="http://schemas.microsoft.com/office/drawing/2014/main" id="{BCF53323-845B-800C-E468-21630494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75" y="168921"/>
            <a:ext cx="4060825" cy="66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Hospital negotiated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85A247-FD87-ACA7-E385-9533AEB5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57525"/>
            <a:ext cx="5111750" cy="295751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Hospitals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Patients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Insurance Companies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Government (VA)</a:t>
            </a:r>
          </a:p>
        </p:txBody>
      </p:sp>
      <p:pic>
        <p:nvPicPr>
          <p:cNvPr id="7" name="Picture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76FF7371-ED88-4E70-2976-D8DAB6DEF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384" y="2324101"/>
            <a:ext cx="6342416" cy="28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7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Find Metrics that can help Hospitals increase their reimbursement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AE147E1-2190-5326-D40F-B28AB638862B}"/>
              </a:ext>
            </a:extLst>
          </p:cNvPr>
          <p:cNvSpPr txBox="1">
            <a:spLocks/>
          </p:cNvSpPr>
          <p:nvPr/>
        </p:nvSpPr>
        <p:spPr>
          <a:xfrm>
            <a:off x="1290637" y="2014538"/>
            <a:ext cx="5111750" cy="29575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Data:</a:t>
            </a:r>
          </a:p>
          <a:p>
            <a:r>
              <a:rPr lang="en-US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United Healthcare Insurance Dataset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(Private Insurance Company)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CMS Metric and Provider Data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(Government Hospital Performance Metrics)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C95A7C-8F15-8D29-1326-22C3C9362F26}"/>
              </a:ext>
            </a:extLst>
          </p:cNvPr>
          <p:cNvSpPr txBox="1">
            <a:spLocks/>
          </p:cNvSpPr>
          <p:nvPr/>
        </p:nvSpPr>
        <p:spPr>
          <a:xfrm>
            <a:off x="6993732" y="2014538"/>
            <a:ext cx="5111750" cy="36504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Method:</a:t>
            </a:r>
          </a:p>
          <a:p>
            <a:pPr marL="514350" indent="-514350">
              <a:buAutoNum type="arabicPeriod"/>
            </a:pPr>
            <a:r>
              <a:rPr lang="en-US" dirty="0"/>
              <a:t>Match Providers and Provider Groups</a:t>
            </a:r>
          </a:p>
          <a:p>
            <a:pPr marL="514350" indent="-514350">
              <a:buAutoNum type="arabicPeriod"/>
            </a:pPr>
            <a:r>
              <a:rPr lang="en-US" dirty="0"/>
              <a:t>Determine Negotiated Rates for procedures</a:t>
            </a:r>
          </a:p>
          <a:p>
            <a:pPr marL="514350" indent="-514350">
              <a:buAutoNum type="arabicPeriod"/>
            </a:pPr>
            <a:r>
              <a:rPr lang="en-US" dirty="0"/>
              <a:t>Determine Procedures and Metrics to Build Model</a:t>
            </a:r>
          </a:p>
          <a:p>
            <a:pPr marL="514350" indent="-514350">
              <a:buAutoNum type="arabicPeriod"/>
            </a:pPr>
            <a:r>
              <a:rPr lang="en-US" dirty="0"/>
              <a:t>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AE147E1-2190-5326-D40F-B28AB638862B}"/>
              </a:ext>
            </a:extLst>
          </p:cNvPr>
          <p:cNvSpPr txBox="1">
            <a:spLocks/>
          </p:cNvSpPr>
          <p:nvPr/>
        </p:nvSpPr>
        <p:spPr>
          <a:xfrm>
            <a:off x="1290637" y="2014538"/>
            <a:ext cx="5111750" cy="29575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Data:</a:t>
            </a:r>
          </a:p>
          <a:p>
            <a:r>
              <a:rPr lang="en-US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United Healthcare Insurance Dataset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(Private Insurance Company)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CMS Metric and Provider Data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(Government Hospital Performance Metrics)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C95A7C-8F15-8D29-1326-22C3C9362F26}"/>
              </a:ext>
            </a:extLst>
          </p:cNvPr>
          <p:cNvSpPr txBox="1">
            <a:spLocks/>
          </p:cNvSpPr>
          <p:nvPr/>
        </p:nvSpPr>
        <p:spPr>
          <a:xfrm>
            <a:off x="6993732" y="2014538"/>
            <a:ext cx="5111750" cy="36504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Method:</a:t>
            </a:r>
          </a:p>
          <a:p>
            <a:pPr marL="514350" indent="-514350">
              <a:buAutoNum type="arabicPeriod"/>
            </a:pPr>
            <a:r>
              <a:rPr lang="en-US" dirty="0"/>
              <a:t>Match Providers and Provider Groups</a:t>
            </a:r>
          </a:p>
          <a:p>
            <a:pPr marL="514350" indent="-514350">
              <a:buAutoNum type="arabicPeriod"/>
            </a:pPr>
            <a:r>
              <a:rPr lang="en-US" dirty="0"/>
              <a:t>Determine Negotiated Rates for procedures</a:t>
            </a:r>
          </a:p>
          <a:p>
            <a:pPr marL="514350" indent="-514350">
              <a:buAutoNum type="arabicPeriod"/>
            </a:pPr>
            <a:r>
              <a:rPr lang="en-US" dirty="0"/>
              <a:t>Determine Procedures and Metrics to Build Model</a:t>
            </a:r>
          </a:p>
          <a:p>
            <a:pPr marL="514350" indent="-514350">
              <a:buAutoNum type="arabicPeriod"/>
            </a:pPr>
            <a:r>
              <a:rPr lang="en-US" dirty="0"/>
              <a:t>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29337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84686490"/>
              </p:ext>
            </p:extLst>
          </p:nvPr>
        </p:nvGraphicFramePr>
        <p:xfrm>
          <a:off x="838200" y="2111375"/>
          <a:ext cx="10348913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12544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5236369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SOLUTION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Format, Multiple Files/Transactional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Ijson</a:t>
                      </a: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 library in python, parsing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Large File Sizes to Parse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Limit size of filles to 1 gig, limit number of files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Different Values of negotiated rates of hospitals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Use the median values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Small sample size for certain hospital/procedures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Determined procedures that had good sample size​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EDTA &amp; Model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9426E275-F875-2699-A0DE-D9C2F553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965" y="1514474"/>
            <a:ext cx="5597175" cy="4779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A6294F-BAB3-ECB8-0F36-F96531CCF89D}"/>
              </a:ext>
            </a:extLst>
          </p:cNvPr>
          <p:cNvSpPr txBox="1"/>
          <p:nvPr/>
        </p:nvSpPr>
        <p:spPr>
          <a:xfrm>
            <a:off x="481677" y="1626691"/>
            <a:ext cx="609719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EDTA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Demand metrics(population, size of hospital) </a:t>
            </a:r>
          </a:p>
          <a:p>
            <a:pPr marL="285750" indent="-285750">
              <a:buFontTx/>
              <a:buChar char="-"/>
            </a:pPr>
            <a:r>
              <a:rPr lang="en-US" dirty="0"/>
              <a:t>Economic metrics(median salary, urban vs rural)</a:t>
            </a:r>
          </a:p>
          <a:p>
            <a:pPr marL="285750" indent="-285750">
              <a:buFontTx/>
              <a:buChar char="-"/>
            </a:pPr>
            <a:r>
              <a:rPr lang="en-US" dirty="0"/>
              <a:t>PCA looking at certain metrics was applied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Procedures with larger negotiated rates and a good sample size of different hospitals</a:t>
            </a:r>
          </a:p>
          <a:p>
            <a:pPr marL="285750" indent="-285750">
              <a:buFontTx/>
              <a:buChar char="-"/>
            </a:pPr>
            <a:r>
              <a:rPr lang="en-US" dirty="0"/>
              <a:t>CPT 58150 was selected, and a random Florida hospital was used to create the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Model: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Different supervised learning were used (K-means clustering, Random Forest, Gradient boosted RF,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Hyper-tuning utilized </a:t>
            </a:r>
            <a:r>
              <a:rPr lang="en-US" dirty="0" err="1"/>
              <a:t>Gridsearch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Mean Absolute Percentage Error was used as the evaluation metric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Final Model: 79% accuracy, Random Forest Regressor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2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Scenarios to Try: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EA451042-DCB3-B135-6DCF-CC8B8A8D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165" y="2264568"/>
            <a:ext cx="5665735" cy="3141663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0BB819-897B-532D-3EA6-191E1E59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0510"/>
              </p:ext>
            </p:extLst>
          </p:nvPr>
        </p:nvGraphicFramePr>
        <p:xfrm>
          <a:off x="838200" y="1825625"/>
          <a:ext cx="5112544" cy="37711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12544">
                  <a:extLst>
                    <a:ext uri="{9D8B030D-6E8A-4147-A177-3AD203B41FA5}">
                      <a16:colId xmlns:a16="http://schemas.microsoft.com/office/drawing/2014/main" val="2877371230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​SCENARIOS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3949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Increasing either PSI 15 by a certain percentage or increase HAI 2 SIR by a certain percentage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32250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Increase Demand by certain percentage by acquiring another hospital, either through discharge ratio/hospital days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47213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Increase Number of Interns/Residents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5319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Increase both PSI 15 and HAI 2 by a certain percentage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4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{14B0319F-A8B0-4360-8B38-2DCC60CDDC8D}tf67328976_win32</Template>
  <TotalTime>1174</TotalTime>
  <Words>502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Tenorite</vt:lpstr>
      <vt:lpstr>Office Theme</vt:lpstr>
      <vt:lpstr>Determining Features for maximizing Hospital Returns from insurance Companies</vt:lpstr>
      <vt:lpstr>The Claims Process</vt:lpstr>
      <vt:lpstr>Who Cares?</vt:lpstr>
      <vt:lpstr>Find Metrics that can help Hospitals increase their reimbursement rate</vt:lpstr>
      <vt:lpstr>Goal</vt:lpstr>
      <vt:lpstr>Goal</vt:lpstr>
      <vt:lpstr>Data Cleaning</vt:lpstr>
      <vt:lpstr>EDTA &amp; Model</vt:lpstr>
      <vt:lpstr>Scenarios to Try:</vt:lpstr>
      <vt:lpstr>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Features for Increasing Hospital Returns</dc:title>
  <dc:creator>Vignesh Selvakumaran</dc:creator>
  <cp:lastModifiedBy>Vignesh Selvakumaran</cp:lastModifiedBy>
  <cp:revision>3</cp:revision>
  <dcterms:created xsi:type="dcterms:W3CDTF">2023-06-01T01:51:23Z</dcterms:created>
  <dcterms:modified xsi:type="dcterms:W3CDTF">2023-06-01T21:25:48Z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