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68" r:id="rId8"/>
    <p:sldId id="262" r:id="rId9"/>
    <p:sldId id="269" r:id="rId10"/>
    <p:sldId id="270" r:id="rId11"/>
    <p:sldId id="266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0704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632" y="11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D947E0-108F-4D20-A71E-3CF329F97212}">
      <dgm:prSet phldr="0" custT="1"/>
      <dgm:spPr/>
      <dgm:t>
        <a:bodyPr/>
        <a:lstStyle/>
        <a:p>
          <a:pPr mar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1: </a:t>
          </a:r>
          <a:r>
            <a:rPr lang="en-US" sz="1600" b="1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-$1.81 TP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A490C8-22B4-4D68-875C-0F0DE2FF864D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Decrease 10 runs offered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1AFA1AF-0FF8-45B3-A6D0-0E255A2F637D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2: </a:t>
          </a:r>
          <a:r>
            <a:rPr lang="en-US" sz="1600" b="1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+1.99 TP 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0418D2B-9486-42DE-AFDD-1D31420040FF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Increase vertical drop 150 ft</a:t>
          </a:r>
        </a:p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Additional chair </a:t>
          </a: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9682B4F-0217-4B50-923E-C104AA24290F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3: </a:t>
          </a:r>
          <a:r>
            <a:rPr lang="en-US" sz="1600" b="1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+1.99 TP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EC0C300-11E4-45CF-8418-973585107209}">
      <dgm:prSet phldr="0" custT="1"/>
      <dgm:spPr/>
      <dgm:t>
        <a:bodyPr/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Increase vertical drop 150 ft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Additional chair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Additional 2 acres of snow making area</a:t>
          </a: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EB4A941-E9FA-4A86-A673-85FF34B35F20}">
      <dgm:prSet phldr="0" custT="1"/>
      <dgm:spPr/>
      <dgm:t>
        <a:bodyPr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Increase the longest run by 0.2 miles</a:t>
          </a: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Additional 4 acres of snow making area</a:t>
          </a: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F85505A-81B6-4FDA-A144-900B71DAD946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4: </a:t>
          </a:r>
          <a:r>
            <a:rPr lang="en-US" sz="1600" b="1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No change TP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4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4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1" presStyleCnt="4">
        <dgm:presLayoutVars>
          <dgm:chMax val="0"/>
          <dgm:chPref val="0"/>
        </dgm:presLayoutVars>
      </dgm:prSet>
      <dgm:spPr/>
    </dgm:pt>
    <dgm:pt modelId="{4FEB85EB-D046-4CDB-8A62-BBCE260C4490}" type="pres">
      <dgm:prSet presAssocID="{B1AFA1AF-0FF8-45B3-A6D0-0E255A2F637D}" presName="desTx" presStyleLbl="alignAccFollowNode1" presStyleIdx="1" presStyleCnt="4">
        <dgm:presLayoutVars/>
      </dgm:prSet>
      <dgm:spPr/>
    </dgm:pt>
    <dgm:pt modelId="{40F59683-723F-44D1-8379-95635EED1AA8}" type="pres">
      <dgm:prSet presAssocID="{88649F7A-400B-4056-965D-C9AC0B3AD942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2" presStyleCnt="4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2" presStyleCnt="4">
        <dgm:presLayoutVars/>
      </dgm:prSet>
      <dgm:spPr/>
    </dgm:pt>
    <dgm:pt modelId="{A91542D9-4FB3-4302-AD03-3D6EF82E6748}" type="pres">
      <dgm:prSet presAssocID="{B8632E42-D7EB-4C31-877E-6F1B2801851A}" presName="space" presStyleCnt="0"/>
      <dgm:spPr/>
    </dgm:pt>
    <dgm:pt modelId="{1A7C3045-2DAF-4A19-82DB-79436B2E4575}" type="pres">
      <dgm:prSet presAssocID="{4F85505A-81B6-4FDA-A144-900B71DAD946}" presName="composite" presStyleCnt="0"/>
      <dgm:spPr/>
    </dgm:pt>
    <dgm:pt modelId="{4132ECB1-6BEF-4935-AFA3-B2EAA48FDE7E}" type="pres">
      <dgm:prSet presAssocID="{4F85505A-81B6-4FDA-A144-900B71DAD946}" presName="parTx" presStyleLbl="alignNode1" presStyleIdx="3" presStyleCnt="4">
        <dgm:presLayoutVars>
          <dgm:chMax val="0"/>
          <dgm:chPref val="0"/>
        </dgm:presLayoutVars>
      </dgm:prSet>
      <dgm:spPr/>
    </dgm:pt>
    <dgm:pt modelId="{C42A8BDE-B838-475D-AFDE-17B60D744AB6}" type="pres">
      <dgm:prSet presAssocID="{4F85505A-81B6-4FDA-A144-900B71DAD946}" presName="desTx" presStyleLbl="alignAccFollowNode1" presStyleIdx="3" presStyleCnt="4">
        <dgm:presLayoutVars/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31826907-E438-4A1B-A800-F181C547104F}" type="presOf" srcId="{30A490C8-22B4-4D68-875C-0F0DE2FF864D}" destId="{22359DD7-1BFB-4900-BAE6-6084F2F57988}" srcOrd="0" destOrd="0" presId="urn:microsoft.com/office/officeart/2016/7/layout/HorizontalAction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B7F6ED6E-855A-4A7B-AE18-3BD04546002C}" type="presOf" srcId="{B1AFA1AF-0FF8-45B3-A6D0-0E255A2F637D}" destId="{C4F84DEA-2002-4D32-8E80-70EEE05E345A}" srcOrd="0" destOrd="0" presId="urn:microsoft.com/office/officeart/2016/7/layout/HorizontalActionList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6291F24F-B536-4688-99BC-6A4CB5E15E15}" type="presOf" srcId="{4F85505A-81B6-4FDA-A144-900B71DAD946}" destId="{4132ECB1-6BEF-4935-AFA3-B2EAA48FDE7E}" srcOrd="0" destOrd="0" presId="urn:microsoft.com/office/officeart/2016/7/layout/HorizontalAction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110097B3-0B24-42EE-9C79-845C028B379B}" type="presOf" srcId="{E9682B4F-0217-4B50-923E-C104AA24290F}" destId="{49B7F8FA-D256-41EF-9327-52A3551D9A60}" srcOrd="0" destOrd="0" presId="urn:microsoft.com/office/officeart/2016/7/layout/HorizontalAction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8CB96BD1-8B01-481A-B525-C5C507C9951C}" type="presOf" srcId="{0EC0C300-11E4-45CF-8418-973585107209}" destId="{6B5FE59C-B471-448A-AA7A-B526DCC4D4CA}" srcOrd="0" destOrd="0" presId="urn:microsoft.com/office/officeart/2016/7/layout/HorizontalActionList"/>
    <dgm:cxn modelId="{36A4EED2-16DE-4F21-9B57-BD053CD7ED3D}" type="presOf" srcId="{FEB4A941-E9FA-4A86-A673-85FF34B35F20}" destId="{C42A8BDE-B838-475D-AFDE-17B60D744AB6}" srcOrd="0" destOrd="0" presId="urn:microsoft.com/office/officeart/2016/7/layout/HorizontalActionList"/>
    <dgm:cxn modelId="{BF1349D4-34AE-476D-8D7B-F3ABAB74304F}" type="presOf" srcId="{50418D2B-9486-42DE-AFDD-1D31420040FF}" destId="{4FEB85EB-D046-4CDB-8A62-BBCE260C4490}" srcOrd="0" destOrd="0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CFC7E7C1-85BC-47FC-BC11-D0BACA8440B9}" type="presParOf" srcId="{E4B4F7C4-5024-45F0-9FD7-C5068A1AE6C4}" destId="{38C65349-0C40-499F-9765-B6F38C2DC3C3}" srcOrd="1" destOrd="0" presId="urn:microsoft.com/office/officeart/2016/7/layout/HorizontalActionList"/>
    <dgm:cxn modelId="{86FF1107-69E9-4310-A0D8-2BF61292A72B}" type="presParOf" srcId="{E4B4F7C4-5024-45F0-9FD7-C5068A1AE6C4}" destId="{C6650FDC-3601-45F5-9125-6E3F90A53F8A}" srcOrd="2" destOrd="0" presId="urn:microsoft.com/office/officeart/2016/7/layout/HorizontalActionList"/>
    <dgm:cxn modelId="{1C7F1C64-2F3D-4695-A56C-92B1B848B0C2}" type="presParOf" srcId="{C6650FDC-3601-45F5-9125-6E3F90A53F8A}" destId="{C4F84DEA-2002-4D32-8E80-70EEE05E345A}" srcOrd="0" destOrd="0" presId="urn:microsoft.com/office/officeart/2016/7/layout/HorizontalActionList"/>
    <dgm:cxn modelId="{DC59A3FF-666D-48A7-B3BE-98A9F829402D}" type="presParOf" srcId="{C6650FDC-3601-45F5-9125-6E3F90A53F8A}" destId="{4FEB85EB-D046-4CDB-8A62-BBCE260C4490}" srcOrd="1" destOrd="0" presId="urn:microsoft.com/office/officeart/2016/7/layout/HorizontalActionList"/>
    <dgm:cxn modelId="{AAE65B9C-F662-4FAA-8FDB-82E7FB86BB24}" type="presParOf" srcId="{E4B4F7C4-5024-45F0-9FD7-C5068A1AE6C4}" destId="{40F59683-723F-44D1-8379-95635EED1AA8}" srcOrd="3" destOrd="0" presId="urn:microsoft.com/office/officeart/2016/7/layout/HorizontalActionList"/>
    <dgm:cxn modelId="{F5BE37E3-59D0-4D56-B08C-9B1D93695802}" type="presParOf" srcId="{E4B4F7C4-5024-45F0-9FD7-C5068A1AE6C4}" destId="{BB2E4F65-C461-40C3-BC82-6A29AA851F44}" srcOrd="4" destOrd="0" presId="urn:microsoft.com/office/officeart/2016/7/layout/HorizontalActionList"/>
    <dgm:cxn modelId="{1FC3B8DB-8632-4AA8-99E5-4F0C12504130}" type="presParOf" srcId="{BB2E4F65-C461-40C3-BC82-6A29AA851F44}" destId="{49B7F8FA-D256-41EF-9327-52A3551D9A60}" srcOrd="0" destOrd="0" presId="urn:microsoft.com/office/officeart/2016/7/layout/HorizontalActionList"/>
    <dgm:cxn modelId="{03A1CBF9-FFCE-4B8C-9850-8B297556CCF4}" type="presParOf" srcId="{BB2E4F65-C461-40C3-BC82-6A29AA851F44}" destId="{6B5FE59C-B471-448A-AA7A-B526DCC4D4CA}" srcOrd="1" destOrd="0" presId="urn:microsoft.com/office/officeart/2016/7/layout/HorizontalActionList"/>
    <dgm:cxn modelId="{BAB9C1C4-8A05-4AE7-B42E-55875981524E}" type="presParOf" srcId="{E4B4F7C4-5024-45F0-9FD7-C5068A1AE6C4}" destId="{A91542D9-4FB3-4302-AD03-3D6EF82E6748}" srcOrd="5" destOrd="0" presId="urn:microsoft.com/office/officeart/2016/7/layout/HorizontalActionList"/>
    <dgm:cxn modelId="{F7DEAAC8-FCAD-4F6B-92BD-91B8342F3277}" type="presParOf" srcId="{E4B4F7C4-5024-45F0-9FD7-C5068A1AE6C4}" destId="{1A7C3045-2DAF-4A19-82DB-79436B2E4575}" srcOrd="6" destOrd="0" presId="urn:microsoft.com/office/officeart/2016/7/layout/HorizontalActionList"/>
    <dgm:cxn modelId="{13555CA3-20BE-41F8-BD09-0BA8CEE1C702}" type="presParOf" srcId="{1A7C3045-2DAF-4A19-82DB-79436B2E4575}" destId="{4132ECB1-6BEF-4935-AFA3-B2EAA48FDE7E}" srcOrd="0" destOrd="0" presId="urn:microsoft.com/office/officeart/2016/7/layout/HorizontalActionList"/>
    <dgm:cxn modelId="{0848E8B2-6BD5-4CB6-B7E0-F8F1B1F78E2F}" type="presParOf" srcId="{1A7C3045-2DAF-4A19-82DB-79436B2E4575}" destId="{C42A8BDE-B838-475D-AFDE-17B60D744AB6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7438" y="609888"/>
          <a:ext cx="2544259" cy="7632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1: </a:t>
          </a:r>
          <a:r>
            <a:rPr lang="en-US" sz="1600" b="1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-$1.81 TP</a:t>
          </a:r>
        </a:p>
      </dsp:txBody>
      <dsp:txXfrm>
        <a:off x="7438" y="609888"/>
        <a:ext cx="2544259" cy="763277"/>
      </dsp:txXfrm>
    </dsp:sp>
    <dsp:sp modelId="{22359DD7-1BFB-4900-BAE6-6084F2F57988}">
      <dsp:nvSpPr>
        <dsp:cNvPr id="0" name=""/>
        <dsp:cNvSpPr/>
      </dsp:nvSpPr>
      <dsp:spPr>
        <a:xfrm>
          <a:off x="7438" y="1373166"/>
          <a:ext cx="2544259" cy="17618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Decrease 10 runs offered</a:t>
          </a:r>
        </a:p>
      </dsp:txBody>
      <dsp:txXfrm>
        <a:off x="7438" y="1373166"/>
        <a:ext cx="2544259" cy="1761857"/>
      </dsp:txXfrm>
    </dsp:sp>
    <dsp:sp modelId="{C4F84DEA-2002-4D32-8E80-70EEE05E345A}">
      <dsp:nvSpPr>
        <dsp:cNvPr id="0" name=""/>
        <dsp:cNvSpPr/>
      </dsp:nvSpPr>
      <dsp:spPr>
        <a:xfrm>
          <a:off x="2659592" y="609888"/>
          <a:ext cx="2544259" cy="7632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2: </a:t>
          </a:r>
          <a:r>
            <a:rPr lang="en-US" sz="1600" b="1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+1.99 TP </a:t>
          </a:r>
        </a:p>
      </dsp:txBody>
      <dsp:txXfrm>
        <a:off x="2659592" y="609888"/>
        <a:ext cx="2544259" cy="763277"/>
      </dsp:txXfrm>
    </dsp:sp>
    <dsp:sp modelId="{4FEB85EB-D046-4CDB-8A62-BBCE260C4490}">
      <dsp:nvSpPr>
        <dsp:cNvPr id="0" name=""/>
        <dsp:cNvSpPr/>
      </dsp:nvSpPr>
      <dsp:spPr>
        <a:xfrm>
          <a:off x="2659592" y="1373166"/>
          <a:ext cx="2544259" cy="17618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Increase vertical drop 150 ft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Additional chair </a:t>
          </a:r>
        </a:p>
      </dsp:txBody>
      <dsp:txXfrm>
        <a:off x="2659592" y="1373166"/>
        <a:ext cx="2544259" cy="1761857"/>
      </dsp:txXfrm>
    </dsp:sp>
    <dsp:sp modelId="{49B7F8FA-D256-41EF-9327-52A3551D9A60}">
      <dsp:nvSpPr>
        <dsp:cNvPr id="0" name=""/>
        <dsp:cNvSpPr/>
      </dsp:nvSpPr>
      <dsp:spPr>
        <a:xfrm>
          <a:off x="5311747" y="609888"/>
          <a:ext cx="2544259" cy="7632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3: </a:t>
          </a:r>
          <a:r>
            <a:rPr lang="en-US" sz="1600" b="1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+1.99 TP</a:t>
          </a:r>
        </a:p>
      </dsp:txBody>
      <dsp:txXfrm>
        <a:off x="5311747" y="609888"/>
        <a:ext cx="2544259" cy="763277"/>
      </dsp:txXfrm>
    </dsp:sp>
    <dsp:sp modelId="{6B5FE59C-B471-448A-AA7A-B526DCC4D4CA}">
      <dsp:nvSpPr>
        <dsp:cNvPr id="0" name=""/>
        <dsp:cNvSpPr/>
      </dsp:nvSpPr>
      <dsp:spPr>
        <a:xfrm>
          <a:off x="5311747" y="1373166"/>
          <a:ext cx="2544259" cy="17618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Increase vertical drop 150 ft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Additional chair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Additional 2 acres of snow making area</a:t>
          </a:r>
        </a:p>
      </dsp:txBody>
      <dsp:txXfrm>
        <a:off x="5311747" y="1373166"/>
        <a:ext cx="2544259" cy="1761857"/>
      </dsp:txXfrm>
    </dsp:sp>
    <dsp:sp modelId="{4132ECB1-6BEF-4935-AFA3-B2EAA48FDE7E}">
      <dsp:nvSpPr>
        <dsp:cNvPr id="0" name=""/>
        <dsp:cNvSpPr/>
      </dsp:nvSpPr>
      <dsp:spPr>
        <a:xfrm>
          <a:off x="7963901" y="609888"/>
          <a:ext cx="2544259" cy="7632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4: </a:t>
          </a:r>
          <a:r>
            <a:rPr lang="en-US" sz="1600" b="1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No change TP</a:t>
          </a:r>
        </a:p>
      </dsp:txBody>
      <dsp:txXfrm>
        <a:off x="7963901" y="609888"/>
        <a:ext cx="2544259" cy="763277"/>
      </dsp:txXfrm>
    </dsp:sp>
    <dsp:sp modelId="{C42A8BDE-B838-475D-AFDE-17B60D744AB6}">
      <dsp:nvSpPr>
        <dsp:cNvPr id="0" name=""/>
        <dsp:cNvSpPr/>
      </dsp:nvSpPr>
      <dsp:spPr>
        <a:xfrm>
          <a:off x="7963901" y="1373166"/>
          <a:ext cx="2544259" cy="17618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Increase the longest run by 0.2 miles</a:t>
          </a: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Additional 4 acres of snow making area</a:t>
          </a:r>
        </a:p>
      </dsp:txBody>
      <dsp:txXfrm>
        <a:off x="7963901" y="1373166"/>
        <a:ext cx="2544259" cy="17618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Big Mountain Pricing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Vignesh Selvakumaran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3137832" cy="2519363"/>
          </a:xfrm>
        </p:spPr>
        <p:txBody>
          <a:bodyPr/>
          <a:lstStyle/>
          <a:p>
            <a:r>
              <a:rPr lang="en-US" dirty="0"/>
              <a:t>Problem Identification</a:t>
            </a:r>
          </a:p>
          <a:p>
            <a:r>
              <a:rPr lang="en-US" dirty="0"/>
              <a:t>Recommendations and Key Findings</a:t>
            </a:r>
          </a:p>
          <a:p>
            <a:r>
              <a:rPr lang="en-US" dirty="0"/>
              <a:t>Modeling Results and Analysis </a:t>
            </a:r>
          </a:p>
          <a:p>
            <a:r>
              <a:rPr lang="en-US" dirty="0"/>
              <a:t>Summary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396513"/>
            <a:ext cx="5111750" cy="1204912"/>
          </a:xfrm>
        </p:spPr>
        <p:txBody>
          <a:bodyPr/>
          <a:lstStyle/>
          <a:p>
            <a:r>
              <a:rPr lang="en-US" dirty="0"/>
              <a:t>Problem Identification: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1899085"/>
            <a:ext cx="5111750" cy="367959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 Mountain recently installed a chair lift to help increase the distribution of visitors across the mountain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Expected operational cost increase of $1,540,000 a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3200" b="1" dirty="0"/>
              <a:t>What pricing strategy can we implement to cover these costs?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Here's How to Get On &amp; Off the Ski Lift | SportRx">
            <a:extLst>
              <a:ext uri="{FF2B5EF4-FFF2-40B4-BE49-F238E27FC236}">
                <a16:creationId xmlns:a16="http://schemas.microsoft.com/office/drawing/2014/main" id="{01FEF1FA-CEA4-0C86-F29B-4AA93C388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475" y="2274095"/>
            <a:ext cx="4650996" cy="310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Where we Stand on pricing today?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4D0DAE-AD95-80B9-6828-02BFB8428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7326"/>
            <a:ext cx="3282980" cy="18247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5BEAE0-7FF7-662F-1369-575C96F1C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06622"/>
            <a:ext cx="3282980" cy="1797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0D0BA8-C9A6-9F15-5193-52999EF0DE64}"/>
              </a:ext>
            </a:extLst>
          </p:cNvPr>
          <p:cNvSpPr txBox="1"/>
          <p:nvPr/>
        </p:nvSpPr>
        <p:spPr>
          <a:xfrm>
            <a:off x="5305337" y="2318887"/>
            <a:ext cx="56961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ticket is priced at $81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Within the US, we are above the median of offerings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Within Montana, we are the highest offering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Can we justify a price increase in our current market?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Our pricing strategy needs to increase revenue, but should be a value add for our customers</a:t>
            </a:r>
          </a:p>
        </p:txBody>
      </p:sp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798212"/>
            <a:ext cx="4179570" cy="1651373"/>
          </a:xfrm>
        </p:spPr>
        <p:txBody>
          <a:bodyPr/>
          <a:lstStyle/>
          <a:p>
            <a:r>
              <a:rPr lang="en-US" dirty="0"/>
              <a:t>Key Value adds for customers: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2586208"/>
            <a:ext cx="4179570" cy="37223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# of fast quads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# of runs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Snow making machine area covered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 vertical drop covering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Skiable terrain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B60FD9CA-B91E-9A9C-42F2-287E4F8F0B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5" y="911967"/>
            <a:ext cx="6650437" cy="539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Where do we Stand for these offerings?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957D60-DCDE-78AF-3317-990E38361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716" y="1549198"/>
            <a:ext cx="4043363" cy="22262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040F02-4385-A6A5-E954-AEB13FA04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595" y="1562912"/>
            <a:ext cx="4043362" cy="22288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3E2609-0B58-6D5D-BD0F-55F4D707E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716" y="3937750"/>
            <a:ext cx="4043363" cy="22473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630C48-DCE0-4A4E-04D0-2897DE593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9832" y="4041890"/>
            <a:ext cx="40481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We can Justify a price increase with the features we provide, but </a:t>
            </a:r>
            <a:r>
              <a:rPr lang="en-US" b="1" dirty="0"/>
              <a:t>which Scenario does the model favor</a:t>
            </a:r>
            <a:r>
              <a:rPr lang="en-US" dirty="0"/>
              <a:t>?</a:t>
            </a:r>
          </a:p>
        </p:txBody>
      </p:sp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3771836002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3"/>
            <a:ext cx="5111750" cy="1884349"/>
          </a:xfrm>
        </p:spPr>
        <p:txBody>
          <a:bodyPr>
            <a:normAutofit/>
          </a:bodyPr>
          <a:lstStyle/>
          <a:p>
            <a:r>
              <a:rPr lang="en-US" dirty="0"/>
              <a:t>My recommendation and model support scenario 2. The model supports a price increase of $1.99, resulting in a revenue increase of $3.47 million a year. Analysis supported a price increase up to $95. Working with executives and marketing, we can evaluate if such a price increase is viable. Customer analysis would be valuable to evaluate possible demand changes.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SUMMARY: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/>
          <a:lstStyle/>
          <a:p>
            <a:r>
              <a:rPr lang="en-US" dirty="0"/>
              <a:t>NEED TO INCREASE REVENUE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/>
          <a:p>
            <a:r>
              <a:rPr lang="en-US" dirty="0"/>
              <a:t>We have additional operating costs with a new run of $1.5 million a year</a:t>
            </a:r>
          </a:p>
          <a:p>
            <a:r>
              <a:rPr lang="en-US" dirty="0"/>
              <a:t>Can not decrease price or offering to customers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59236-37DD-4582-A2A0-3F9A13A3B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/>
          <a:lstStyle/>
          <a:p>
            <a:r>
              <a:rPr lang="en-US" dirty="0"/>
              <a:t>MODEL ANALYSIS &amp; RECOMMENDATION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CCF0F-F0BB-42D7-B3C2-C2933673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/>
          <a:p>
            <a:r>
              <a:rPr lang="en-US" dirty="0"/>
              <a:t>Model would recommend scenario 2 with an increase in revenue of $3.47 Million</a:t>
            </a:r>
          </a:p>
          <a:p>
            <a:r>
              <a:rPr lang="en-US" dirty="0"/>
              <a:t>Opportunity to increase price further given offerings</a:t>
            </a:r>
          </a:p>
          <a:p>
            <a:r>
              <a:rPr lang="en-US" dirty="0"/>
              <a:t>Opportunity to cut features less valued by customers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939793-2181-4A3D-9C5A-CE676CC83EC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/>
          <a:lstStyle/>
          <a:p>
            <a:r>
              <a:rPr lang="en-US" dirty="0"/>
              <a:t>EXECUTION &amp; NEXT STEPS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FA0B0D-7B36-4D63-86BD-20E6E1B6A0D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/>
          <a:p>
            <a:r>
              <a:rPr lang="en-US" dirty="0"/>
              <a:t>Talk with domain experts about the price increase</a:t>
            </a:r>
          </a:p>
          <a:p>
            <a:r>
              <a:rPr lang="en-US" dirty="0"/>
              <a:t>Customer analysis on price increase and feature changes</a:t>
            </a:r>
          </a:p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{08EAB442-3CA6-4438-BDAD-4316A0455049}tf67328976_win32</Template>
  <TotalTime>1192</TotalTime>
  <Words>409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Office Theme</vt:lpstr>
      <vt:lpstr>Big Mountain Pricing Strategy</vt:lpstr>
      <vt:lpstr>AGENDA</vt:lpstr>
      <vt:lpstr>Problem Identification:</vt:lpstr>
      <vt:lpstr>Where we Stand on pricing today?</vt:lpstr>
      <vt:lpstr>Key Value adds for customers: </vt:lpstr>
      <vt:lpstr>Where do we Stand for these offerings?</vt:lpstr>
      <vt:lpstr>We can Justify a price increase with the features we provide, but which Scenario does the model favor?</vt:lpstr>
      <vt:lpstr>Recommendation</vt:lpstr>
      <vt:lpstr>SUMMARY: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Pricing Strategy</dc:title>
  <dc:creator>Vignesh Selvakumaran</dc:creator>
  <cp:lastModifiedBy>Vignesh Selvakumaran</cp:lastModifiedBy>
  <cp:revision>6</cp:revision>
  <dcterms:created xsi:type="dcterms:W3CDTF">2022-11-18T18:16:37Z</dcterms:created>
  <dcterms:modified xsi:type="dcterms:W3CDTF">2022-11-19T15:05:03Z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