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65" r:id="rId8"/>
    <p:sldId id="268" r:id="rId9"/>
    <p:sldId id="274" r:id="rId10"/>
    <p:sldId id="270" r:id="rId11"/>
    <p:sldId id="25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3-wrNhyVTNE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igneshselvakumaran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Detecting Freezing of gait in Parkinson’s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Vignesh Selvakumaran, MD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23015"/>
            <a:ext cx="5111750" cy="1204912"/>
          </a:xfrm>
        </p:spPr>
        <p:txBody>
          <a:bodyPr/>
          <a:lstStyle/>
          <a:p>
            <a:r>
              <a:rPr lang="en-US" dirty="0"/>
              <a:t>What is Parkinson’s?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72561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Parkinson's disease affects millions and is a brain disorder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of the early and mid-stage symptoms center around motor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Classic symptoms include tremoring of hands at rest, bradykinesia, rigidity and shuffling gait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Eventually symptoms get worse and develop into cognitive, psychosis, and neuropsychiatric symptoms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of the symptoms patients may have is Freezing of Gait</a:t>
            </a:r>
          </a:p>
        </p:txBody>
      </p:sp>
      <p:pic>
        <p:nvPicPr>
          <p:cNvPr id="9" name="Picture 8" descr="A picture containing sketch, art, drawing, text&#10;&#10;Description automatically generated">
            <a:extLst>
              <a:ext uri="{FF2B5EF4-FFF2-40B4-BE49-F238E27FC236}">
                <a16:creationId xmlns:a16="http://schemas.microsoft.com/office/drawing/2014/main" id="{80071776-613C-C721-FC56-53A7D55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62" y="1266737"/>
            <a:ext cx="4103938" cy="4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79501"/>
            <a:ext cx="5111750" cy="1204912"/>
          </a:xfrm>
        </p:spPr>
        <p:txBody>
          <a:bodyPr/>
          <a:lstStyle/>
          <a:p>
            <a:r>
              <a:rPr lang="en-US" dirty="0"/>
              <a:t>Freezing of Gait?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545796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Patients describe it as “freezing of feet on the floor”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particularly happens when turning or changing direction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 report them has debilitating and have adverse effects on their lifestyle, whether that’s being independent to a potential fall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Little research has been done around this, and the scientific community needs classifiers to label them to learn more</a:t>
            </a:r>
          </a:p>
        </p:txBody>
      </p:sp>
      <p:pic>
        <p:nvPicPr>
          <p:cNvPr id="3" name="Online Media 2" title="Freezing of gait">
            <a:hlinkClick r:id="" action="ppaction://media"/>
            <a:extLst>
              <a:ext uri="{FF2B5EF4-FFF2-40B4-BE49-F238E27FC236}">
                <a16:creationId xmlns:a16="http://schemas.microsoft.com/office/drawing/2014/main" id="{4253E9FF-DDCE-0244-01FC-482F95AC21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033703" y="2072561"/>
            <a:ext cx="4332354" cy="24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Classify </a:t>
            </a:r>
            <a:r>
              <a:rPr lang="en-US" dirty="0" err="1"/>
              <a:t>FoG</a:t>
            </a:r>
            <a:r>
              <a:rPr lang="en-US" dirty="0"/>
              <a:t> events (3 different types)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AE147E1-2190-5326-D40F-B28AB638862B}"/>
              </a:ext>
            </a:extLst>
          </p:cNvPr>
          <p:cNvSpPr txBox="1">
            <a:spLocks/>
          </p:cNvSpPr>
          <p:nvPr/>
        </p:nvSpPr>
        <p:spPr>
          <a:xfrm>
            <a:off x="1290637" y="2014538"/>
            <a:ext cx="5111750" cy="29575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Kaggle Dataset: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Tfog</a:t>
            </a: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Defog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Daily Living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C95A7C-8F15-8D29-1326-22C3C9362F26}"/>
              </a:ext>
            </a:extLst>
          </p:cNvPr>
          <p:cNvSpPr txBox="1">
            <a:spLocks/>
          </p:cNvSpPr>
          <p:nvPr/>
        </p:nvSpPr>
        <p:spPr>
          <a:xfrm>
            <a:off x="6993732" y="2014538"/>
            <a:ext cx="5111750" cy="3650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Method:</a:t>
            </a:r>
          </a:p>
          <a:p>
            <a:pPr marL="514350" indent="-514350">
              <a:buAutoNum type="arabicPeriod"/>
            </a:pPr>
            <a:r>
              <a:rPr lang="en-US" dirty="0"/>
              <a:t>EDA- determine patterns</a:t>
            </a:r>
          </a:p>
          <a:p>
            <a:pPr marL="514350" indent="-514350">
              <a:buAutoNum type="arabicPeriod"/>
            </a:pPr>
            <a:r>
              <a:rPr lang="en-US" dirty="0"/>
              <a:t>Feature Select/Engineering</a:t>
            </a:r>
          </a:p>
          <a:p>
            <a:pPr marL="514350" indent="-514350">
              <a:buAutoNum type="arabicPeriod"/>
            </a:pPr>
            <a:r>
              <a:rPr lang="en-US" dirty="0"/>
              <a:t>Model Selection/Tuning</a:t>
            </a:r>
          </a:p>
          <a:p>
            <a:pPr marL="514350" indent="-514350">
              <a:buAutoNum type="arabicPeriod"/>
            </a:pP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6294F-BAB3-ECB8-0F36-F96531CCF89D}"/>
              </a:ext>
            </a:extLst>
          </p:cNvPr>
          <p:cNvSpPr txBox="1"/>
          <p:nvPr/>
        </p:nvSpPr>
        <p:spPr>
          <a:xfrm>
            <a:off x="456510" y="1618302"/>
            <a:ext cx="60971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does the data look like?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Different size, 3d accelerometer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Patient subject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are the different data sets?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Different frequency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Labelling differences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Noise/signal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Normalizing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do we adjust each sample size?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2E786458-7C02-3C1C-98AA-20F627A6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14" y="1828799"/>
            <a:ext cx="5270744" cy="4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ModelS</a:t>
            </a:r>
            <a:r>
              <a:rPr lang="en-US" dirty="0"/>
              <a:t>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0BB819-897B-532D-3EA6-191E1E59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44235"/>
              </p:ext>
            </p:extLst>
          </p:nvPr>
        </p:nvGraphicFramePr>
        <p:xfrm>
          <a:off x="578141" y="1036347"/>
          <a:ext cx="5112544" cy="5713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2544">
                  <a:extLst>
                    <a:ext uri="{9D8B030D-6E8A-4147-A177-3AD203B41FA5}">
                      <a16:colId xmlns:a16="http://schemas.microsoft.com/office/drawing/2014/main" val="2877371230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​Design 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949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Supervised Multi-Labelled Classification Problem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2250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Normalize around 0 accelerometer data (zero-padding)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7213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selection(accelerometer data, no subject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5319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2 separate models for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tfog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 and defog datasets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41783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-&gt; Bidirectional 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683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K-stratified groups due to unequal sized labels to determine test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71593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 = 32, performance =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9724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92199B-D7DD-896F-8298-D616C05C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35" y="1325563"/>
            <a:ext cx="4091399" cy="49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GPU vs TPU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Difference Metric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Event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/>
          </a:bodyPr>
          <a:lstStyle/>
          <a:p>
            <a:r>
              <a:rPr lang="en-US" dirty="0"/>
              <a:t>Combine Datasets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Cloud TPU to decrease time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We are concerned about minimizing Type II Error, or minimizing false negative (non-event), we could use a different metric like recall.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Instead of multi-label, could simplify the model to event detection. We do not need to get all of the event, so long as we get the beginning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Could we utilize unsupervised learning with the additional datasets. Could we combine models?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92500"/>
          </a:bodyPr>
          <a:lstStyle/>
          <a:p>
            <a:r>
              <a:rPr lang="en-US" dirty="0"/>
              <a:t>Vignesh Selvakumaran</a:t>
            </a:r>
          </a:p>
          <a:p>
            <a:r>
              <a:rPr lang="en-US" dirty="0">
                <a:hlinkClick r:id="rId2"/>
              </a:rPr>
              <a:t>vigneshselvakumaran@gmail.com</a:t>
            </a:r>
            <a:endParaRPr lang="en-US" dirty="0"/>
          </a:p>
          <a:p>
            <a:r>
              <a:rPr lang="en-US" dirty="0"/>
              <a:t>Thanks to Springboard and Mentor Branko Kovac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{14B0319F-A8B0-4360-8B38-2DCC60CDDC8D}tf67328976_win32</Template>
  <TotalTime>1363</TotalTime>
  <Words>394</Words>
  <Application>Microsoft Office PowerPoint</Application>
  <PresentationFormat>Widescreen</PresentationFormat>
  <Paragraphs>72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Tenorite</vt:lpstr>
      <vt:lpstr>Office Theme</vt:lpstr>
      <vt:lpstr>Detecting Freezing of gait in Parkinson’s patients</vt:lpstr>
      <vt:lpstr>What is Parkinson’s?</vt:lpstr>
      <vt:lpstr>Freezing of Gait?</vt:lpstr>
      <vt:lpstr>Classify FoG events (3 different types)</vt:lpstr>
      <vt:lpstr>Goal</vt:lpstr>
      <vt:lpstr>EDA</vt:lpstr>
      <vt:lpstr>ModelS: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Features for Increasing Hospital Returns</dc:title>
  <dc:creator>Vignesh Selvakumaran</dc:creator>
  <cp:lastModifiedBy>Vignesh Selvakumaran</cp:lastModifiedBy>
  <cp:revision>11</cp:revision>
  <dcterms:created xsi:type="dcterms:W3CDTF">2023-06-01T01:51:23Z</dcterms:created>
  <dcterms:modified xsi:type="dcterms:W3CDTF">2023-07-03T19:18:46Z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