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3" r:id="rId4"/>
    <p:sldId id="259" r:id="rId5"/>
    <p:sldId id="29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3" r:id="rId16"/>
    <p:sldId id="275" r:id="rId17"/>
    <p:sldId id="291" r:id="rId18"/>
    <p:sldId id="276" r:id="rId19"/>
    <p:sldId id="294" r:id="rId20"/>
    <p:sldId id="278" r:id="rId21"/>
    <p:sldId id="279" r:id="rId22"/>
    <p:sldId id="280" r:id="rId23"/>
    <p:sldId id="281" r:id="rId24"/>
    <p:sldId id="282" r:id="rId25"/>
    <p:sldId id="284" r:id="rId26"/>
    <p:sldId id="292" r:id="rId27"/>
    <p:sldId id="285" r:id="rId28"/>
    <p:sldId id="283" r:id="rId29"/>
    <p:sldId id="286" r:id="rId30"/>
    <p:sldId id="287" r:id="rId31"/>
    <p:sldId id="288" r:id="rId32"/>
    <p:sldId id="289" r:id="rId33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36"/>
    </p:embeddedFont>
    <p:embeddedFont>
      <p:font typeface="Bebas Neue" panose="020B0604020202020204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Inter" panose="020B0604020202020204" charset="0"/>
      <p:regular r:id="rId42"/>
      <p:bold r:id="rId43"/>
    </p:embeddedFont>
    <p:embeddedFont>
      <p:font typeface="Lato" panose="020F0502020204030203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0"/>
    <a:srgbClr val="007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30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007668"/>
                </a:solidFill>
                <a:latin typeface="Bebas Neue" panose="020B0604020202020204" charset="0"/>
              </a:rPr>
              <a:t>SEVERITY</a:t>
            </a:r>
            <a:endParaRPr lang="en-ID" sz="2400" dirty="0">
              <a:solidFill>
                <a:srgbClr val="007668"/>
              </a:solidFill>
              <a:latin typeface="Bebas Neu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S-1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0-456B-BB49-29351C7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S-2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1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70-456B-BB49-29351C7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S-3</c:v>
                </c:pt>
              </c:strCache>
            </c:strRef>
          </c:tx>
          <c:spPr>
            <a:solidFill>
              <a:srgbClr val="FFD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70-456B-BB49-29351C7F89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S-4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1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0-456B-BB49-29351C7F89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65364111"/>
        <c:axId val="1065357871"/>
      </c:barChart>
      <c:catAx>
        <c:axId val="106536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357871"/>
        <c:crosses val="autoZero"/>
        <c:auto val="1"/>
        <c:lblAlgn val="ctr"/>
        <c:lblOffset val="100"/>
        <c:noMultiLvlLbl val="0"/>
      </c:catAx>
      <c:valAx>
        <c:axId val="1065357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5364111"/>
        <c:crosses val="autoZero"/>
        <c:crossBetween val="between"/>
      </c:valAx>
      <c:spPr>
        <a:solidFill>
          <a:schemeClr val="lt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007668"/>
                </a:solidFill>
                <a:latin typeface="Bebas Neue" panose="020B0604020202020204" charset="0"/>
              </a:rPr>
              <a:t>PRIORITY</a:t>
            </a:r>
            <a:endParaRPr lang="en-ID" sz="2400" dirty="0">
              <a:solidFill>
                <a:srgbClr val="007668"/>
              </a:solidFill>
              <a:latin typeface="Bebas Neu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P-1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B-44F5-B7C1-285E220B93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B-44F5-B7C1-285E220B93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P-3</c:v>
                </c:pt>
              </c:strCache>
            </c:strRef>
          </c:tx>
          <c:spPr>
            <a:solidFill>
              <a:srgbClr val="FFD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B-44F5-B7C1-285E220B93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P-4</c:v>
                </c:pt>
              </c:strCache>
            </c:strRef>
          </c:tx>
          <c:spPr>
            <a:solidFill>
              <a:srgbClr val="00766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CSD-6</c:v>
                </c:pt>
                <c:pt idx="1">
                  <c:v>CSD-7</c:v>
                </c:pt>
                <c:pt idx="2">
                  <c:v>CSD-8</c:v>
                </c:pt>
                <c:pt idx="3">
                  <c:v>CSD-9</c:v>
                </c:pt>
                <c:pt idx="4">
                  <c:v>CSD-10</c:v>
                </c:pt>
                <c:pt idx="5">
                  <c:v>CSD-11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B-44F5-B7C1-285E220B93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65364111"/>
        <c:axId val="1065357871"/>
      </c:barChart>
      <c:catAx>
        <c:axId val="106536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357871"/>
        <c:crosses val="autoZero"/>
        <c:auto val="1"/>
        <c:lblAlgn val="ctr"/>
        <c:lblOffset val="100"/>
        <c:noMultiLvlLbl val="0"/>
      </c:catAx>
      <c:valAx>
        <c:axId val="1065357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5364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007668"/>
                </a:solidFill>
                <a:latin typeface="Bebas Neue" panose="020B0604020202020204" charset="0"/>
              </a:rPr>
              <a:t>SEVERITY</a:t>
            </a:r>
            <a:endParaRPr lang="en-ID" sz="2400" dirty="0">
              <a:solidFill>
                <a:srgbClr val="007668"/>
              </a:solidFill>
              <a:latin typeface="Bebas Neu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S-1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7B70-456B-BB49-29351C7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S-2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70-456B-BB49-29351C7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S-3</c:v>
                </c:pt>
              </c:strCache>
            </c:strRef>
          </c:tx>
          <c:spPr>
            <a:solidFill>
              <a:srgbClr val="FFD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70-456B-BB49-29351C7F89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S-4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4-7B70-456B-BB49-29351C7F89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65364111"/>
        <c:axId val="1065357871"/>
      </c:barChart>
      <c:catAx>
        <c:axId val="106536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357871"/>
        <c:crosses val="autoZero"/>
        <c:auto val="1"/>
        <c:lblAlgn val="ctr"/>
        <c:lblOffset val="100"/>
        <c:noMultiLvlLbl val="0"/>
      </c:catAx>
      <c:valAx>
        <c:axId val="1065357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5364111"/>
        <c:crosses val="autoZero"/>
        <c:crossBetween val="between"/>
      </c:valAx>
      <c:spPr>
        <a:solidFill>
          <a:schemeClr val="lt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007668"/>
                </a:solidFill>
                <a:latin typeface="Bebas Neue" panose="020B0604020202020204" charset="0"/>
              </a:rPr>
              <a:t>PRIORITY</a:t>
            </a:r>
            <a:endParaRPr lang="en-ID" sz="2400" dirty="0">
              <a:solidFill>
                <a:srgbClr val="007668"/>
              </a:solidFill>
              <a:latin typeface="Bebas Neu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P-1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B-44F5-B7C1-285E220B93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B-44F5-B7C1-285E220B93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P-3</c:v>
                </c:pt>
              </c:strCache>
            </c:strRef>
          </c:tx>
          <c:spPr>
            <a:solidFill>
              <a:srgbClr val="FFD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B-44F5-B7C1-285E220B93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P-4</c:v>
                </c:pt>
              </c:strCache>
            </c:strRef>
          </c:tx>
          <c:spPr>
            <a:solidFill>
              <a:srgbClr val="00766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PAB-1</c:v>
                </c:pt>
                <c:pt idx="1">
                  <c:v>PAB-6</c:v>
                </c:pt>
                <c:pt idx="2">
                  <c:v>PAB-8</c:v>
                </c:pt>
                <c:pt idx="3">
                  <c:v>PAB-13</c:v>
                </c:pt>
                <c:pt idx="4">
                  <c:v>PAB-17</c:v>
                </c:pt>
                <c:pt idx="5">
                  <c:v>PAB-18</c:v>
                </c:pt>
                <c:pt idx="6">
                  <c:v>PAB-19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525B-44F5-B7C1-285E220B93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65364111"/>
        <c:axId val="1065357871"/>
      </c:barChart>
      <c:catAx>
        <c:axId val="106536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357871"/>
        <c:crosses val="autoZero"/>
        <c:auto val="1"/>
        <c:lblAlgn val="ctr"/>
        <c:lblOffset val="100"/>
        <c:noMultiLvlLbl val="0"/>
      </c:catAx>
      <c:valAx>
        <c:axId val="1065357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5364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8CB143-6045-4043-8FFD-4AE8259449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22C98-BB2D-4327-8E3D-BFF695CB2B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37E58-5B70-440C-98D5-84EDAFF60B99}" type="datetimeFigureOut">
              <a:rPr lang="en-ID" smtClean="0"/>
              <a:t>18/05/2024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4ED3-3F81-448F-A90E-A2CE530912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0CF0-6C82-4623-9DE5-2B195A67F7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24FCF-50C5-461B-928E-347DA58E7E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043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09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3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36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636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15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52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84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83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7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3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3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0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621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15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06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70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96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285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48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98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503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672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87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4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2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35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12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3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rowiaeducationid.atlassian.net/browse/PAB-7?atlOrigin=eyJpIjoiZDEyMDI2NTM0YWM0NDQzZDk5MTE0NWE2NmI3N2JhMDQiLCJwIjoiaiJ9" TargetMode="External"/><Relationship Id="rId13" Type="http://schemas.openxmlformats.org/officeDocument/2006/relationships/hyperlink" Target="https://growiaeducationid.atlassian.net/browse/PAB-17?atlOrigin=eyJpIjoiMDE0MmU2OWQ5MTAwNGYyZGJiZTIwMjEzMGU0MDE4MzQiLCJwIjoiaiJ9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rowiaeducationid.atlassian.net/browse/PAB-6?atlOrigin=eyJpIjoiNDRmZWIwMzk5ZjRmNDhjZGI4NmU3Mjk2NGIwYjJkYTkiLCJwIjoiaiJ9" TargetMode="External"/><Relationship Id="rId12" Type="http://schemas.openxmlformats.org/officeDocument/2006/relationships/hyperlink" Target="https://growiaeducationid.atlassian.net/browse/PAB-16?atlOrigin=eyJpIjoiOTA0ODVlYTYwOGZiNDg3NmEzNTI5YjQyYjYxMjJiZGUiLCJwIjoiaiJ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rowiaeducationid.atlassian.net/browse/PAB-5?atlOrigin=eyJpIjoiYjgxYzcwOTMyMmMyNDE5NTk3NWQ0NzNlMTIyMWY2NGUiLCJwIjoiaiJ9" TargetMode="External"/><Relationship Id="rId11" Type="http://schemas.openxmlformats.org/officeDocument/2006/relationships/hyperlink" Target="https://growiaeducationid.atlassian.net/browse/PAB-15?atlOrigin=eyJpIjoiMmJhMGZkYmU5NjQwNGMxNWJmNjA4NTg0ZjAyYzg1NzUiLCJwIjoiaiJ9" TargetMode="External"/><Relationship Id="rId5" Type="http://schemas.openxmlformats.org/officeDocument/2006/relationships/hyperlink" Target="https://growiaeducationid.atlassian.net/browse/PAB-4?atlOrigin=eyJpIjoiMGVjM2IwNmUzODg4NGY3NmJkOWYwNzhjMDc5N2NmMGMiLCJwIjoiaiJ9" TargetMode="External"/><Relationship Id="rId15" Type="http://schemas.openxmlformats.org/officeDocument/2006/relationships/hyperlink" Target="https://growiaeducationid.atlassian.net/browse/PAB-19?atlOrigin=eyJpIjoiYWFmMmZiZTE0OTE5NDNmYTgwOTRkOTNmYmViYWEwMWEiLCJwIjoiaiJ9" TargetMode="External"/><Relationship Id="rId10" Type="http://schemas.openxmlformats.org/officeDocument/2006/relationships/hyperlink" Target="https://growiaeducationid.atlassian.net/browse/PAB-14?atlOrigin=eyJpIjoiMWY3ODFmMWQ0MzRkNDdjZTg3NDFmMjI5OWNmZmQxNzMiLCJwIjoiaiJ9" TargetMode="External"/><Relationship Id="rId4" Type="http://schemas.openxmlformats.org/officeDocument/2006/relationships/hyperlink" Target="https://growiaeducationid.atlassian.net/browse/PAB-2?atlOrigin=eyJpIjoiMjcwNGU3MDkzYzE0NDRiMWFmZjEzNTg1YzRhYjk2NGMiLCJwIjoiaiJ9" TargetMode="External"/><Relationship Id="rId9" Type="http://schemas.openxmlformats.org/officeDocument/2006/relationships/hyperlink" Target="https://growiaeducationid.atlassian.net/jira/software/projects/PAB/boards/2/backlog?selectedIssue=PAB-9&amp;atlOrigin=eyJpIjoiNDVhZmJkMzk2Y2FhNDljM2EyNzMzNTZiYTFlY2FmYTAiLCJwIjoiaiJ9" TargetMode="External"/><Relationship Id="rId14" Type="http://schemas.openxmlformats.org/officeDocument/2006/relationships/hyperlink" Target="https://growiaeducationid.atlassian.net/browse/PAB-18?atlOrigin=eyJpIjoiNzkyMjVhNTg5Zjg5NDRmZTgzM2Q4MzQ4MThiZTg2MmEiLCJwIjoiaiJ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rowiaeducationid.atlassian.net/browse/CSD-4?atlOrigin=eyJpIjoiNmVjNGQwOGY1MGY3NDc0NGJmOTUyNTdmN2E1M2ZmODciLCJwIjoiaiJ9" TargetMode="External"/><Relationship Id="rId13" Type="http://schemas.openxmlformats.org/officeDocument/2006/relationships/hyperlink" Target="https://growiaeducationid.atlassian.net/browse/CSD-12?atlOrigin=eyJpIjoiMmY0MDdhZjdkMzU1NDIwMjlhMmQ4ZDRmNzUzNGMzNWEiLCJwIjoiaiJ9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rowiaeducationid.atlassian.net/browse/CSD-7" TargetMode="External"/><Relationship Id="rId12" Type="http://schemas.openxmlformats.org/officeDocument/2006/relationships/hyperlink" Target="https://growiaeducationid.atlassian.net/browse/CSD-11?atlOrigin=eyJpIjoiYjIwZDIwNDhiNTczNGIwMGFhNjFlNjFmMzRkOTUyNmUiLCJwIjoiaiJ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rowiaeducationid.atlassian.net/browse/CSD-2" TargetMode="External"/><Relationship Id="rId11" Type="http://schemas.openxmlformats.org/officeDocument/2006/relationships/hyperlink" Target="https://growiaeducationid.atlassian.net/browse/CSD-5?atlOrigin=eyJpIjoiYjUzNWFmOWRiNjljNDhiY2I0NjM5YjJhNmM5ZmQ4MDkiLCJwIjoiaiJ9" TargetMode="External"/><Relationship Id="rId5" Type="http://schemas.openxmlformats.org/officeDocument/2006/relationships/hyperlink" Target="https://growiaeducationid.atlassian.net/browse/CSD-6" TargetMode="External"/><Relationship Id="rId10" Type="http://schemas.openxmlformats.org/officeDocument/2006/relationships/hyperlink" Target="https://growiaeducationid.atlassian.net/browse/CSD-10?atlOrigin=eyJpIjoiM2NlMjUxYTM3ZTIwNGJkYjk5ZTA3MDU5MDZmYzA2YjkiLCJwIjoiaiJ9" TargetMode="External"/><Relationship Id="rId4" Type="http://schemas.openxmlformats.org/officeDocument/2006/relationships/hyperlink" Target="https://growiaeducationid.atlassian.net/browse/CSD-1" TargetMode="External"/><Relationship Id="rId9" Type="http://schemas.openxmlformats.org/officeDocument/2006/relationships/hyperlink" Target="https://growiaeducationid.atlassian.net/browse/CSD-9?atlOrigin=eyJpIjoiYzMxNWIzNWE5YmMyNGEwOGE5OGI3MzgxYzc0MjAwMDYiLCJwIjoiaiJ9" TargetMode="External"/><Relationship Id="rId14" Type="http://schemas.openxmlformats.org/officeDocument/2006/relationships/hyperlink" Target="https://growiaeducationid.atlassian.net/browse/CSD-13?atlOrigin=eyJpIjoiZmY4Y2FkOGQ1YzdhNDhmMWI1ODBlOGYzOWZmZTExYWYiLCJwIjoiaiJ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5DF4EDB7-E17A-4EEE-AE47-145A5F3AA426}"/>
              </a:ext>
            </a:extLst>
          </p:cNvPr>
          <p:cNvSpPr txBox="1"/>
          <p:nvPr/>
        </p:nvSpPr>
        <p:spPr>
          <a:xfrm>
            <a:off x="1869904" y="2071500"/>
            <a:ext cx="540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Final project</a:t>
            </a:r>
            <a:endParaRPr sz="5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0A8BF5A0-0971-4857-9B0B-3B098E7D3B67}"/>
              </a:ext>
            </a:extLst>
          </p:cNvPr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Web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SauceDemo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D18CDE5E-4460-478B-A31F-204FD87C18BF}"/>
              </a:ext>
            </a:extLst>
          </p:cNvPr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Husein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763140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error pada detail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“Sauce Labs Fleece Jacket”,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judul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harga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di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pilih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Product details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66EAC-CDCB-4386-B07F-EF5C7572741B}"/>
              </a:ext>
            </a:extLst>
          </p:cNvPr>
          <p:cNvSpPr txBox="1"/>
          <p:nvPr/>
        </p:nvSpPr>
        <p:spPr>
          <a:xfrm>
            <a:off x="354063" y="122073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 (2 Bug)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DD8B6-FE14-4180-A351-2FEB3DFC5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09" y="2267450"/>
            <a:ext cx="6893169" cy="25177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C0E0C05-89A8-435B-B18F-03EC1759E22E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C32C972C-6EEF-4AE7-B666-F05A1C31CC1C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137A0E-1A65-47CA-A4C4-E180EB229BC0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3 Priority: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63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763140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Error_user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detail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benar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Product details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66EAC-CDCB-4386-B07F-EF5C7572741B}"/>
              </a:ext>
            </a:extLst>
          </p:cNvPr>
          <p:cNvSpPr txBox="1"/>
          <p:nvPr/>
        </p:nvSpPr>
        <p:spPr>
          <a:xfrm>
            <a:off x="354063" y="122073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0E0C05-89A8-435B-B18F-03EC1759E22E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C32C972C-6EEF-4AE7-B666-F05A1C31CC1C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137A0E-1A65-47CA-A4C4-E180EB229BC0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3 Priority: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BAE7F40-EAE1-4FBA-98CC-060AFB9FC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3" y="2413892"/>
            <a:ext cx="3779387" cy="1831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66643-E3D3-4F36-9BC9-C509F8109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59" y="2101027"/>
            <a:ext cx="3416657" cy="2022813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A548401-D14A-46E9-8FEC-A3BB1BED390D}"/>
              </a:ext>
            </a:extLst>
          </p:cNvPr>
          <p:cNvSpPr txBox="1">
            <a:spLocks/>
          </p:cNvSpPr>
          <p:nvPr/>
        </p:nvSpPr>
        <p:spPr>
          <a:xfrm>
            <a:off x="354063" y="4079769"/>
            <a:ext cx="3067821" cy="53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Homepage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76892D1-9D61-4922-B1D1-B9507FA98C48}"/>
              </a:ext>
            </a:extLst>
          </p:cNvPr>
          <p:cNvSpPr txBox="1">
            <a:spLocks/>
          </p:cNvSpPr>
          <p:nvPr/>
        </p:nvSpPr>
        <p:spPr>
          <a:xfrm>
            <a:off x="4771533" y="4041941"/>
            <a:ext cx="3067821" cy="53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Details Product</a:t>
            </a:r>
          </a:p>
        </p:txBody>
      </p:sp>
    </p:spTree>
    <p:extLst>
      <p:ext uri="{BB962C8B-B14F-4D97-AF65-F5344CB8AC3E}">
        <p14:creationId xmlns:p14="http://schemas.microsoft.com/office/powerpoint/2010/main" val="17151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Shopping cart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2B66F-B767-4CEC-B4C2-0D8A75F0ECFA}"/>
              </a:ext>
            </a:extLst>
          </p:cNvPr>
          <p:cNvSpPr txBox="1"/>
          <p:nvPr/>
        </p:nvSpPr>
        <p:spPr>
          <a:xfrm>
            <a:off x="354063" y="1220737"/>
            <a:ext cx="4575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buyer I want to be able to add a product to may shopping cart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71CD2AC-BD04-42E0-81C7-F1E9F7B0E835}"/>
              </a:ext>
            </a:extLst>
          </p:cNvPr>
          <p:cNvSpPr txBox="1">
            <a:spLocks/>
          </p:cNvSpPr>
          <p:nvPr/>
        </p:nvSpPr>
        <p:spPr>
          <a:xfrm>
            <a:off x="185438" y="1743957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Memastikan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menambahkan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keranjang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5 Username yang di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tes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</a:t>
            </a:r>
          </a:p>
          <a:p>
            <a:pPr marL="152400" indent="0" algn="just">
              <a:buNone/>
            </a:pP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standard_user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performance_glitch_user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error_user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, dan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visual_user</a:t>
            </a:r>
            <a:endParaRPr lang="en-US" sz="1200" b="1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bug pada username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error_user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73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Shopping cart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2B66F-B767-4CEC-B4C2-0D8A75F0ECFA}"/>
              </a:ext>
            </a:extLst>
          </p:cNvPr>
          <p:cNvSpPr txBox="1"/>
          <p:nvPr/>
        </p:nvSpPr>
        <p:spPr>
          <a:xfrm>
            <a:off x="354063" y="1220737"/>
            <a:ext cx="45751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buyer I want to be able to add a product to may shopping cart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 (2 Bug)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71CD2AC-BD04-42E0-81C7-F1E9F7B0E835}"/>
              </a:ext>
            </a:extLst>
          </p:cNvPr>
          <p:cNvSpPr txBox="1">
            <a:spLocks/>
          </p:cNvSpPr>
          <p:nvPr/>
        </p:nvSpPr>
        <p:spPr>
          <a:xfrm>
            <a:off x="193326" y="2008053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error_user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tambahkan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keranjang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None/>
            </a:pPr>
            <a:r>
              <a:rPr lang="en-US" sz="1200" dirty="0">
                <a:solidFill>
                  <a:srgbClr val="C00000"/>
                </a:solidFill>
                <a:latin typeface="+mn-lt"/>
              </a:rPr>
              <a:t>1. Sauce Labs Bolt T-Shirt</a:t>
            </a:r>
          </a:p>
          <a:p>
            <a:pPr marL="152400" indent="0" algn="just">
              <a:buNone/>
            </a:pPr>
            <a:r>
              <a:rPr lang="en-US" sz="1200" dirty="0">
                <a:solidFill>
                  <a:srgbClr val="C00000"/>
                </a:solidFill>
                <a:latin typeface="+mn-lt"/>
              </a:rPr>
              <a:t>2. Sauce Labs Fleece Jacket</a:t>
            </a:r>
          </a:p>
          <a:p>
            <a:pPr marL="152400" indent="0" algn="just">
              <a:buNone/>
            </a:pPr>
            <a:r>
              <a:rPr lang="en-US" sz="1200" dirty="0">
                <a:solidFill>
                  <a:srgbClr val="C00000"/>
                </a:solidFill>
                <a:latin typeface="+mn-lt"/>
              </a:rPr>
              <a:t>3.Test.allTheThings() T-Shirt (Red)</a:t>
            </a:r>
          </a:p>
          <a:p>
            <a:pPr marL="152400" indent="0" algn="just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5F4D48-AA9F-4FFA-88E7-8E0EA76D1F6E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5181F06F-75E9-4037-BF0A-68980D814231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2BACE-6942-44A3-893E-D400351CCF3E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2 Priority: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42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663450"/>
            <a:ext cx="8650137" cy="307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Memastikan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manage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keranjang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81000" indent="-228600" algn="just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Menghapus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tombol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remove</a:t>
            </a:r>
          </a:p>
          <a:p>
            <a:pPr marL="381000" indent="-228600" algn="just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Mengubah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quantity pada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kolom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quantity</a:t>
            </a:r>
          </a:p>
          <a:p>
            <a:pPr marL="381000" indent="-2286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Harga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terkakulasi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quantity yang di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tambahkan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81000" indent="-228600" algn="just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Semua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username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tombol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remove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menghapus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Semua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username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bug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saat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test quantity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kolom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quantity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edit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Shopping cart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66EAC-CDCB-4386-B07F-EF5C7572741B}"/>
              </a:ext>
            </a:extLst>
          </p:cNvPr>
          <p:cNvSpPr txBox="1"/>
          <p:nvPr/>
        </p:nvSpPr>
        <p:spPr>
          <a:xfrm>
            <a:off x="354063" y="1220737"/>
            <a:ext cx="4575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buyer I want to be able to manage the products on my shopping cart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0E0C05-89A8-435B-B18F-03EC1759E22E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C32C972C-6EEF-4AE7-B666-F05A1C31CC1C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137A0E-1A65-47CA-A4C4-E180EB229BC0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2 Priority: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76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246931" y="2058998"/>
            <a:ext cx="8650137" cy="262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error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saat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menginput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data pada Last Name, data yang di input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masuk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kolom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Frist Name</a:t>
            </a:r>
          </a:p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Error_user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menginput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data pada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kolom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last Name</a:t>
            </a: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Checkout feature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66EAC-CDCB-4386-B07F-EF5C7572741B}"/>
              </a:ext>
            </a:extLst>
          </p:cNvPr>
          <p:cNvSpPr txBox="1"/>
          <p:nvPr/>
        </p:nvSpPr>
        <p:spPr>
          <a:xfrm>
            <a:off x="354063" y="1220737"/>
            <a:ext cx="45751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+mn-lt"/>
              </a:rPr>
              <a:t>As a buyer, I want to make sure that my purchase details is correct upon checkout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1A541F-FDE5-4EFF-8C06-CED800F553DC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E4281B49-EB12-49F2-BA89-4BEFA5822B14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C3C0F-0937-474C-AB8F-8064F1B6CBC6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2 Priority: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49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307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Memastikan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pembayaran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credit card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setelah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klik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tombol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continue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setelah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credit card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berupa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Card Number, Expiry details, CVV</a:t>
            </a: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Fitur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belum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lakukan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karna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masih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tahap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pembuatan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Checkout feature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66EAC-CDCB-4386-B07F-EF5C7572741B}"/>
              </a:ext>
            </a:extLst>
          </p:cNvPr>
          <p:cNvSpPr txBox="1"/>
          <p:nvPr/>
        </p:nvSpPr>
        <p:spPr>
          <a:xfrm>
            <a:off x="354062" y="1220737"/>
            <a:ext cx="6858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buyer, I want to be able to make payment with credit card</a:t>
            </a:r>
          </a:p>
        </p:txBody>
      </p:sp>
    </p:spTree>
    <p:extLst>
      <p:ext uri="{BB962C8B-B14F-4D97-AF65-F5344CB8AC3E}">
        <p14:creationId xmlns:p14="http://schemas.microsoft.com/office/powerpoint/2010/main" val="24417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9B03437-4454-4D21-BE05-7E8244A43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251786"/>
              </p:ext>
            </p:extLst>
          </p:nvPr>
        </p:nvGraphicFramePr>
        <p:xfrm>
          <a:off x="397459" y="1313536"/>
          <a:ext cx="3450336" cy="292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F59BDFC-A863-4002-A8AE-18E8848B2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566032"/>
              </p:ext>
            </p:extLst>
          </p:nvPr>
        </p:nvGraphicFramePr>
        <p:xfrm>
          <a:off x="4917032" y="1313536"/>
          <a:ext cx="3450336" cy="292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463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5DF4EDB7-E17A-4EEE-AE47-145A5F3AA426}"/>
              </a:ext>
            </a:extLst>
          </p:cNvPr>
          <p:cNvSpPr txBox="1"/>
          <p:nvPr/>
        </p:nvSpPr>
        <p:spPr>
          <a:xfrm>
            <a:off x="1869904" y="2071500"/>
            <a:ext cx="540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Final project</a:t>
            </a:r>
            <a:endParaRPr sz="5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0A8BF5A0-0971-4857-9B0B-3B098E7D3B67}"/>
              </a:ext>
            </a:extLst>
          </p:cNvPr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Web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Demoblaze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D18CDE5E-4460-478B-A31F-204FD87C18BF}"/>
              </a:ext>
            </a:extLst>
          </p:cNvPr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Husein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3995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DEMOBLAZE.com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93A6E1-37CD-43D6-A86A-6AC87D70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0377"/>
              </p:ext>
            </p:extLst>
          </p:nvPr>
        </p:nvGraphicFramePr>
        <p:xfrm>
          <a:off x="354063" y="1243657"/>
          <a:ext cx="4697211" cy="375763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65492">
                  <a:extLst>
                    <a:ext uri="{9D8B030D-6E8A-4147-A177-3AD203B41FA5}">
                      <a16:colId xmlns:a16="http://schemas.microsoft.com/office/drawing/2014/main" val="2988121541"/>
                    </a:ext>
                  </a:extLst>
                </a:gridCol>
                <a:gridCol w="964317">
                  <a:extLst>
                    <a:ext uri="{9D8B030D-6E8A-4147-A177-3AD203B41FA5}">
                      <a16:colId xmlns:a16="http://schemas.microsoft.com/office/drawing/2014/main" val="127432317"/>
                    </a:ext>
                  </a:extLst>
                </a:gridCol>
                <a:gridCol w="625110">
                  <a:extLst>
                    <a:ext uri="{9D8B030D-6E8A-4147-A177-3AD203B41FA5}">
                      <a16:colId xmlns:a16="http://schemas.microsoft.com/office/drawing/2014/main" val="3864755631"/>
                    </a:ext>
                  </a:extLst>
                </a:gridCol>
                <a:gridCol w="491043">
                  <a:extLst>
                    <a:ext uri="{9D8B030D-6E8A-4147-A177-3AD203B41FA5}">
                      <a16:colId xmlns:a16="http://schemas.microsoft.com/office/drawing/2014/main" val="2260646454"/>
                    </a:ext>
                  </a:extLst>
                </a:gridCol>
                <a:gridCol w="489427">
                  <a:extLst>
                    <a:ext uri="{9D8B030D-6E8A-4147-A177-3AD203B41FA5}">
                      <a16:colId xmlns:a16="http://schemas.microsoft.com/office/drawing/2014/main" val="1020017112"/>
                    </a:ext>
                  </a:extLst>
                </a:gridCol>
                <a:gridCol w="479736">
                  <a:extLst>
                    <a:ext uri="{9D8B030D-6E8A-4147-A177-3AD203B41FA5}">
                      <a16:colId xmlns:a16="http://schemas.microsoft.com/office/drawing/2014/main" val="925630814"/>
                    </a:ext>
                  </a:extLst>
                </a:gridCol>
                <a:gridCol w="491043">
                  <a:extLst>
                    <a:ext uri="{9D8B030D-6E8A-4147-A177-3AD203B41FA5}">
                      <a16:colId xmlns:a16="http://schemas.microsoft.com/office/drawing/2014/main" val="2089474208"/>
                    </a:ext>
                  </a:extLst>
                </a:gridCol>
                <a:gridCol w="491043">
                  <a:extLst>
                    <a:ext uri="{9D8B030D-6E8A-4147-A177-3AD203B41FA5}">
                      <a16:colId xmlns:a16="http://schemas.microsoft.com/office/drawing/2014/main" val="1098169168"/>
                    </a:ext>
                  </a:extLst>
                </a:gridCol>
              </a:tblGrid>
              <a:tr h="218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Test/Suite Name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User Story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Pending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Executed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Total Test Case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600" u="none" strike="noStrike">
                          <a:effectLst/>
                        </a:rPr>
                        <a:t>DEFECT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1553720532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In Progress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Not Validated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Tests Passed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Tests Failed</a:t>
                      </a:r>
                      <a:endParaRPr lang="en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3840478634"/>
                  </a:ext>
                </a:extLst>
              </a:tr>
              <a:tr h="29074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4"/>
                        </a:rPr>
                        <a:t>PAB-2 As a user, I wanto to be able to login on the application demoblaze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3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4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 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1717717739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5"/>
                        </a:rPr>
                        <a:t>PAB-4 As a user, I want to be able to view Home page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 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1396369661"/>
                  </a:ext>
                </a:extLst>
              </a:tr>
              <a:tr h="29074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6"/>
                        </a:rPr>
                        <a:t>PAB-5 As a user, I want to be able to view product baseon category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105230318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7"/>
                        </a:rPr>
                        <a:t>PAB-6 As a user, I want to be able to view next page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69341937"/>
                  </a:ext>
                </a:extLst>
              </a:tr>
              <a:tr h="3876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8"/>
                        </a:rPr>
                        <a:t>PAB-7 As a user, I want to be able to view a carousel containing featured products on the home page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523359927"/>
                  </a:ext>
                </a:extLst>
              </a:tr>
              <a:tr h="29074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9"/>
                        </a:rPr>
                        <a:t>PAB-9 As a user, I want to be able to register demoablaze application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4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3674172794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0"/>
                        </a:rPr>
                        <a:t>PAB-14 As a user, I wan to be able to view detail product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661382202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1"/>
                        </a:rPr>
                        <a:t>PAB-15 As a user, I wan to be able to add product to cart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1438518302"/>
                  </a:ext>
                </a:extLst>
              </a:tr>
              <a:tr h="29074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2"/>
                        </a:rPr>
                        <a:t>PAB-16 As a user, I want to be able to delete product from Cart page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2483505097"/>
                  </a:ext>
                </a:extLst>
              </a:tr>
              <a:tr h="29074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3"/>
                        </a:rPr>
                        <a:t>PAB-17 As a user, I want to be able to purchase product from Cart page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3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5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3024988056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4"/>
                        </a:rPr>
                        <a:t>PAB-18 As a user, I want to be able to add quantity product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2190269941"/>
                  </a:ext>
                </a:extLst>
              </a:tr>
              <a:tr h="193833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Demoblaze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5"/>
                        </a:rPr>
                        <a:t>PAB-19 As a user, I want to be able to search the product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extLst>
                  <a:ext uri="{0D108BD9-81ED-4DB2-BD59-A6C34878D82A}">
                    <a16:rowId xmlns:a16="http://schemas.microsoft.com/office/drawing/2014/main" val="2658417892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0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16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8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>
                          <a:effectLst/>
                        </a:rPr>
                        <a:t>24</a:t>
                      </a:r>
                      <a:endParaRPr lang="en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u="none" strike="noStrike" dirty="0">
                          <a:effectLst/>
                        </a:rPr>
                        <a:t>9</a:t>
                      </a:r>
                      <a:endParaRPr lang="en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393904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9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id-ID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4526" y="1253304"/>
            <a:ext cx="8607774" cy="1914710"/>
          </a:xfrm>
        </p:spPr>
        <p:txBody>
          <a:bodyPr>
            <a:normAutofit/>
          </a:bodyPr>
          <a:lstStyle/>
          <a:p>
            <a:pPr marL="152400" lv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Saya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akhir</a:t>
            </a:r>
            <a:r>
              <a:rPr lang="en-US" sz="2000" dirty="0">
                <a:solidFill>
                  <a:schemeClr val="tx1"/>
                </a:solidFill>
              </a:rPr>
              <a:t> module 9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sesuai</a:t>
            </a:r>
            <a:r>
              <a:rPr lang="en-US" sz="2000" dirty="0">
                <a:solidFill>
                  <a:schemeClr val="tx1"/>
                </a:solidFill>
              </a:rPr>
              <a:t> requirement yang </a:t>
            </a:r>
            <a:r>
              <a:rPr lang="en-US" sz="2000" dirty="0" err="1">
                <a:solidFill>
                  <a:schemeClr val="tx1"/>
                </a:solidFill>
              </a:rPr>
              <a:t>diberikan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kesempatan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ingin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mempresentasikan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beberapa</a:t>
            </a:r>
            <a:r>
              <a:rPr lang="en-US" sz="2000" dirty="0">
                <a:solidFill>
                  <a:schemeClr val="tx1"/>
                </a:solidFill>
              </a:rPr>
              <a:t> bug yang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temui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disaat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pengujian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  <a:latin typeface="Lato" panose="020F0502020204030203" pitchFamily="34" charset="0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5D40B8DE-E8F1-0B36-7147-02FA1058212A}"/>
              </a:ext>
            </a:extLst>
          </p:cNvPr>
          <p:cNvSpPr txBox="1"/>
          <p:nvPr/>
        </p:nvSpPr>
        <p:spPr>
          <a:xfrm>
            <a:off x="354063" y="1116871"/>
            <a:ext cx="790869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</a:t>
            </a:r>
            <a:r>
              <a:rPr lang="en-US" sz="900" b="0" i="0" dirty="0" err="1">
                <a:solidFill>
                  <a:schemeClr val="tx1"/>
                </a:solidFill>
                <a:effectLst/>
                <a:latin typeface="+mn-lt"/>
              </a:rPr>
              <a:t>wanto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 to be able to login on the application </a:t>
            </a:r>
            <a:r>
              <a:rPr lang="en-US" sz="900" b="0" i="0" dirty="0" err="1">
                <a:solidFill>
                  <a:schemeClr val="tx1"/>
                </a:solidFill>
                <a:effectLst/>
                <a:latin typeface="+mn-lt"/>
              </a:rPr>
              <a:t>demoblaze</a:t>
            </a:r>
            <a:endParaRPr lang="en-US" sz="9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Title 10">
            <a:extLst>
              <a:ext uri="{FF2B5EF4-FFF2-40B4-BE49-F238E27FC236}">
                <a16:creationId xmlns:a16="http://schemas.microsoft.com/office/drawing/2014/main" id="{5B9E054B-5C25-4771-8549-DA35A8DE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861016"/>
            <a:ext cx="8489400" cy="483234"/>
          </a:xfrm>
        </p:spPr>
        <p:txBody>
          <a:bodyPr>
            <a:noAutofit/>
          </a:bodyPr>
          <a:lstStyle/>
          <a:p>
            <a:pPr lvl="0"/>
            <a:r>
              <a:rPr lang="en-US" sz="4400" dirty="0" err="1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fEATURES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54;p13">
            <a:extLst>
              <a:ext uri="{FF2B5EF4-FFF2-40B4-BE49-F238E27FC236}">
                <a16:creationId xmlns:a16="http://schemas.microsoft.com/office/drawing/2014/main" id="{88491926-C425-47B6-B5B4-AA57DFA6F61A}"/>
              </a:ext>
            </a:extLst>
          </p:cNvPr>
          <p:cNvSpPr txBox="1"/>
          <p:nvPr/>
        </p:nvSpPr>
        <p:spPr>
          <a:xfrm>
            <a:off x="354063" y="1473303"/>
            <a:ext cx="7908694" cy="111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Homepage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view Home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view product </a:t>
            </a:r>
            <a:r>
              <a:rPr lang="en-US" sz="900" b="0" i="0" dirty="0" err="1">
                <a:solidFill>
                  <a:schemeClr val="tx1"/>
                </a:solidFill>
                <a:effectLst/>
                <a:latin typeface="+mn-lt"/>
              </a:rPr>
              <a:t>baseon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view next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view a carousel containing featured products on the home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search the product</a:t>
            </a:r>
          </a:p>
        </p:txBody>
      </p:sp>
      <p:sp>
        <p:nvSpPr>
          <p:cNvPr id="29" name="Google Shape;54;p13">
            <a:extLst>
              <a:ext uri="{FF2B5EF4-FFF2-40B4-BE49-F238E27FC236}">
                <a16:creationId xmlns:a16="http://schemas.microsoft.com/office/drawing/2014/main" id="{378E5594-B658-4064-ABA0-61197F2E52EE}"/>
              </a:ext>
            </a:extLst>
          </p:cNvPr>
          <p:cNvSpPr txBox="1"/>
          <p:nvPr/>
        </p:nvSpPr>
        <p:spPr>
          <a:xfrm>
            <a:off x="354063" y="2432849"/>
            <a:ext cx="790869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Sign up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register </a:t>
            </a:r>
            <a:r>
              <a:rPr lang="en-US" sz="900" b="0" i="0" dirty="0" err="1">
                <a:solidFill>
                  <a:schemeClr val="tx1"/>
                </a:solidFill>
                <a:effectLst/>
                <a:latin typeface="+mn-lt"/>
              </a:rPr>
              <a:t>demoablaze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 application</a:t>
            </a:r>
            <a:endParaRPr lang="en-US" sz="9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54;p13">
            <a:extLst>
              <a:ext uri="{FF2B5EF4-FFF2-40B4-BE49-F238E27FC236}">
                <a16:creationId xmlns:a16="http://schemas.microsoft.com/office/drawing/2014/main" id="{80BEC0D3-CD14-45C9-9190-09A3C5124687}"/>
              </a:ext>
            </a:extLst>
          </p:cNvPr>
          <p:cNvSpPr txBox="1"/>
          <p:nvPr/>
        </p:nvSpPr>
        <p:spPr>
          <a:xfrm>
            <a:off x="354063" y="2819378"/>
            <a:ext cx="790869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 to be able to view detail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 to be able to add product to cart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88BF7A72-38BF-44E4-B060-51BD2259A98D}"/>
              </a:ext>
            </a:extLst>
          </p:cNvPr>
          <p:cNvSpPr txBox="1"/>
          <p:nvPr/>
        </p:nvSpPr>
        <p:spPr>
          <a:xfrm>
            <a:off x="354063" y="3283215"/>
            <a:ext cx="7908694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delete product from Cart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purchase product from Cart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chemeClr val="tx1"/>
                </a:solidFill>
                <a:effectLst/>
                <a:latin typeface="+mn-lt"/>
              </a:rPr>
              <a:t>As a user, I want to be able to add quantity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59992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307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0" indent="-228600" algn="l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User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berhasil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login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jika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memasukan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username dan password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sesuai</a:t>
            </a:r>
            <a:endParaRPr lang="en-ID" dirty="0">
              <a:solidFill>
                <a:schemeClr val="tx1"/>
              </a:solidFill>
              <a:latin typeface="+mn-lt"/>
            </a:endParaRPr>
          </a:p>
          <a:p>
            <a:pPr marL="381000" indent="-228600" algn="l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Jika user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memasukan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username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belum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terdaftar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tampil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popup “User does not exist”</a:t>
            </a:r>
          </a:p>
          <a:p>
            <a:pPr marL="381000" indent="-228600" algn="l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Jika user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memasukan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password yang salah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tampil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“Wrong password.”</a:t>
            </a:r>
          </a:p>
          <a:p>
            <a:pPr marL="381000" indent="-228600" algn="l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Jika salah input password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sebanyak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3 kali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akun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terblokir</a:t>
            </a:r>
            <a:endParaRPr lang="en-ID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Result:</a:t>
            </a:r>
          </a:p>
          <a:p>
            <a:pPr marL="381000" indent="-228600" algn="just">
              <a:buFont typeface="Arial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ekspetasi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81000" indent="-228600" algn="just">
              <a:buFont typeface="Arial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Ekspetasi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81000" indent="-228600" algn="just">
              <a:buFont typeface="Arial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Ekspetasi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81000" indent="-228600" algn="just">
              <a:buFont typeface="Arial"/>
              <a:buAutoNum type="arabicPeriod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Fail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Akun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tetap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login Ketika salah password 3 kali) 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(Severity:3 Priority:2)</a:t>
            </a: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just">
              <a:buFont typeface="Arial"/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login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66EAC-CDCB-4386-B07F-EF5C7572741B}"/>
              </a:ext>
            </a:extLst>
          </p:cNvPr>
          <p:cNvSpPr txBox="1"/>
          <p:nvPr/>
        </p:nvSpPr>
        <p:spPr>
          <a:xfrm>
            <a:off x="354062" y="1220737"/>
            <a:ext cx="6858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user, I want to be able to login on the application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demoblaze</a:t>
            </a:r>
            <a:endParaRPr lang="en-US" b="0" i="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1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176822"/>
            <a:ext cx="8650137" cy="38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As a user, I want to be able to view Home page</a:t>
            </a:r>
          </a:p>
          <a:p>
            <a:pPr marL="152400" indent="0">
              <a:buNone/>
            </a:pP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melihat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homepage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baik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+mn-lt"/>
              </a:rPr>
              <a:t>PASSED</a:t>
            </a:r>
            <a:r>
              <a:rPr lang="en-US" sz="105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152400" indent="0" algn="l">
              <a:buNone/>
            </a:pPr>
            <a:endParaRPr lang="en-US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>
              <a:buNone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As a user, I want to be able to view product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+mn-lt"/>
              </a:rPr>
              <a:t>baseon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 category</a:t>
            </a:r>
          </a:p>
          <a:p>
            <a:pPr marL="152400" indent="0">
              <a:buNone/>
            </a:pP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melihat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sesuai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kategorinya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cara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klik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pilihan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kategori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PASSED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15240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As a user, I want to be able to view next page</a:t>
            </a:r>
          </a:p>
          <a:p>
            <a:pPr marL="152400" indent="0">
              <a:buNone/>
            </a:pP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berpindah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ke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halaman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selanjutnya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Ketika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klik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tombol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“Next” dan Kembali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kehalaman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+mn-lt"/>
              </a:rPr>
              <a:t>sebelumnya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 Ke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tika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Klik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“Previous” 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PASSED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15240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As a user, I want to be able to view a carousel containing featured products on the home page</a:t>
            </a:r>
          </a:p>
          <a:p>
            <a:pPr marL="152400" indent="0">
              <a:buNone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bisa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menampilkan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gambar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selanjutnya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pada carousel Ketika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klik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tanda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panah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kanan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, dan Kembali Ketika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klik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tanda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panah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kiri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PASSED)</a:t>
            </a:r>
          </a:p>
          <a:p>
            <a:pPr marL="152400" indent="0">
              <a:buNone/>
            </a:pPr>
            <a:endParaRPr lang="en-US" i="0" dirty="0">
              <a:solidFill>
                <a:srgbClr val="00B050"/>
              </a:solidFill>
              <a:effectLst/>
              <a:latin typeface="+mn-lt"/>
            </a:endParaRPr>
          </a:p>
          <a:p>
            <a:pPr marL="1524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As a user, I want to be able to search the product</a:t>
            </a:r>
          </a:p>
          <a:p>
            <a:pPr marL="152400" indent="0">
              <a:buNone/>
            </a:pP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Tidak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ada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fitur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search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atau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kolom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 search pada homepage (</a:t>
            </a:r>
            <a:r>
              <a:rPr lang="en-US" i="0" dirty="0">
                <a:solidFill>
                  <a:srgbClr val="FF0000"/>
                </a:solidFill>
                <a:effectLst/>
                <a:latin typeface="+mn-lt"/>
              </a:rPr>
              <a:t>FAIL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) 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(Severity:2 Priority:2)</a:t>
            </a:r>
          </a:p>
          <a:p>
            <a:pPr marL="152400" indent="0">
              <a:buNone/>
            </a:pP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>
              <a:buNone/>
            </a:pPr>
            <a:endParaRPr lang="en-US" sz="120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 algn="l">
              <a:buNone/>
            </a:pP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homepage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44041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32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0" indent="-228600">
              <a:buFont typeface="+mj-lt"/>
              <a:buAutoNum type="arabicPeriod"/>
            </a:pP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User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tidak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bisa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mendaftarkan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username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sudah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terdaftar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81000" indent="-228600">
              <a:buFont typeface="+mj-lt"/>
              <a:buAutoNum type="arabicPeriod"/>
            </a:pP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Username yang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dibuat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tidak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boleh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mengandung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spesial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karakter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81000" indent="-228600">
              <a:buFont typeface="+mj-lt"/>
              <a:buAutoNum type="arabicPeriod"/>
            </a:pP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Password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harus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mengandung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minimal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satu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huruf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besar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satu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huruf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kecil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satu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special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karakter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dan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satu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angka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81000" indent="-228600">
              <a:buFont typeface="+mj-lt"/>
              <a:buAutoNum type="arabicPeriod"/>
            </a:pP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Minimal password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harus</a:t>
            </a:r>
            <a:r>
              <a:rPr lang="en-ID" sz="1200" b="0" i="0" dirty="0">
                <a:solidFill>
                  <a:schemeClr val="tx1"/>
                </a:solidFill>
                <a:effectLst/>
                <a:latin typeface="+mn-lt"/>
              </a:rPr>
              <a:t> 8 </a:t>
            </a:r>
            <a:r>
              <a:rPr lang="en-ID" sz="1200" b="0" i="0" dirty="0" err="1">
                <a:solidFill>
                  <a:schemeClr val="tx1"/>
                </a:solidFill>
                <a:effectLst/>
                <a:latin typeface="+mn-lt"/>
              </a:rPr>
              <a:t>karakter</a:t>
            </a:r>
            <a:endParaRPr lang="en-ID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381000" indent="-228600" algn="l">
              <a:buFont typeface="+mj-lt"/>
              <a:buAutoNum type="arabicPeriod"/>
            </a:pP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 algn="l">
              <a:buNone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Bug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ditemukan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152400" indent="0" algn="l">
              <a:buNone/>
            </a:pPr>
            <a:endParaRPr lang="en-ID" sz="1000" dirty="0">
              <a:solidFill>
                <a:schemeClr val="tx1"/>
              </a:solidFill>
              <a:latin typeface="+mn-lt"/>
            </a:endParaRPr>
          </a:p>
          <a:p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Username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di buat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menggunakan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special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karakter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050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(Severity:3 Priority:2)</a:t>
            </a:r>
            <a:endParaRPr lang="en-ID" sz="1000" dirty="0">
              <a:solidFill>
                <a:schemeClr val="tx1"/>
              </a:solidFill>
              <a:latin typeface="+mn-lt"/>
            </a:endParaRPr>
          </a:p>
          <a:p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Password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tida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k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aturan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daftarkan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(Severity:3 Priority:2)</a:t>
            </a:r>
            <a:endParaRPr lang="en-ID" sz="1000" dirty="0">
              <a:solidFill>
                <a:schemeClr val="tx1"/>
              </a:solidFill>
              <a:latin typeface="+mn-lt"/>
            </a:endParaRPr>
          </a:p>
          <a:p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Password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karakter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dibawah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8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bisa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di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daftarkan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(Severity:3 Priority:2)</a:t>
            </a:r>
            <a:endParaRPr lang="en-ID" sz="900" dirty="0">
              <a:solidFill>
                <a:schemeClr val="tx1"/>
              </a:solidFill>
              <a:latin typeface="+mn-lt"/>
            </a:endParaRPr>
          </a:p>
          <a:p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Sign up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F312D-1CA3-4C8E-9A98-0455C16429D9}"/>
              </a:ext>
            </a:extLst>
          </p:cNvPr>
          <p:cNvSpPr txBox="1"/>
          <p:nvPr/>
        </p:nvSpPr>
        <p:spPr>
          <a:xfrm>
            <a:off x="354062" y="1220737"/>
            <a:ext cx="6858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user, I want to be able to register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demoablaze</a:t>
            </a:r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397801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32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Berhasil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menampilkan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halaman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detail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endParaRPr lang="en-ID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halaman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detail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terdapat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fitur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menambahkan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wishlist</a:t>
            </a:r>
            <a:endParaRPr lang="en-ID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 algn="l">
              <a:buNone/>
            </a:pP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 algn="l">
              <a:buNone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Bug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ditemukan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tx1"/>
                </a:solidFill>
                <a:latin typeface="+mn-lt"/>
              </a:rPr>
              <a:t>Hanya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ada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fitur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“Add to cart”,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ada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fitur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menambahkan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ke</a:t>
            </a:r>
            <a:r>
              <a:rPr lang="en-ID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+mn-lt"/>
              </a:rPr>
              <a:t>wishlist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Product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F312D-1CA3-4C8E-9A98-0455C16429D9}"/>
              </a:ext>
            </a:extLst>
          </p:cNvPr>
          <p:cNvSpPr txBox="1"/>
          <p:nvPr/>
        </p:nvSpPr>
        <p:spPr>
          <a:xfrm>
            <a:off x="354062" y="1220737"/>
            <a:ext cx="6858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user, I wan to be able to view detail product</a:t>
            </a:r>
          </a:p>
        </p:txBody>
      </p:sp>
    </p:spTree>
    <p:extLst>
      <p:ext uri="{BB962C8B-B14F-4D97-AF65-F5344CB8AC3E}">
        <p14:creationId xmlns:p14="http://schemas.microsoft.com/office/powerpoint/2010/main" val="179729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32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As a user, I want to be able to delete product from Cart page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l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menghapus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cart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mengklik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tombol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“Remove”,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ditambahkan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kembali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52400" indent="0" algn="l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As a user, I want to be able to purchase product from Cart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Kolom Name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wajib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diisi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Kolom Country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wajib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diisi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Credit card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wajid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diisi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Tidak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bisa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purchase product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jika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belum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login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terlebih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dahulu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D" sz="1000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As a user, I want to be able to add quantity product</a:t>
            </a:r>
          </a:p>
          <a:p>
            <a:pPr marL="152400" indent="0">
              <a:buNone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User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bisa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mengurangi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atau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menambahkan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quantitas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>
              <a:buNone/>
            </a:pPr>
            <a:endParaRPr lang="en-ID" sz="1000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Bug yang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ditemukan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purchase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tanpa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login 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(Severity:2 Priority:1)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melakukan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purch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ase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mengisi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Nama dan Credit card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saja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(Severity:3 Priority:1)</a:t>
            </a:r>
            <a:endParaRPr lang="en-ID" sz="10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Pengguna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tidak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bisa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mengedit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quantitas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b="0" i="0" dirty="0" err="1">
                <a:solidFill>
                  <a:schemeClr val="tx1"/>
                </a:solidFill>
                <a:effectLst/>
                <a:latin typeface="+mn-lt"/>
              </a:rPr>
              <a:t>karna</a:t>
            </a:r>
            <a:r>
              <a:rPr lang="en-ID" sz="1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temukan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fitur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+mn-lt"/>
              </a:rPr>
              <a:t>quantitas</a:t>
            </a:r>
            <a:r>
              <a:rPr lang="en-ID" sz="1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00" dirty="0">
                <a:solidFill>
                  <a:schemeClr val="tx1"/>
                </a:solidFill>
                <a:highlight>
                  <a:srgbClr val="FF0000"/>
                </a:highlight>
                <a:latin typeface="+mn-lt"/>
              </a:rPr>
              <a:t>(Severity:2 Priority:2)</a:t>
            </a:r>
            <a:endParaRPr lang="en-ID" sz="1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>
              <a:buNone/>
            </a:pPr>
            <a:endParaRPr lang="en-US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152400" indent="0" algn="l">
              <a:buNone/>
            </a:pP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BE888AC3-97DB-4D43-A819-07B25A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Cart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93743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9B03437-4454-4D21-BE05-7E8244A43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044936"/>
              </p:ext>
            </p:extLst>
          </p:nvPr>
        </p:nvGraphicFramePr>
        <p:xfrm>
          <a:off x="397459" y="1313536"/>
          <a:ext cx="3450336" cy="292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F59BDFC-A863-4002-A8AE-18E8848B2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131087"/>
              </p:ext>
            </p:extLst>
          </p:nvPr>
        </p:nvGraphicFramePr>
        <p:xfrm>
          <a:off x="4917032" y="1313536"/>
          <a:ext cx="3450336" cy="292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7523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5DF4EDB7-E17A-4EEE-AE47-145A5F3AA426}"/>
              </a:ext>
            </a:extLst>
          </p:cNvPr>
          <p:cNvSpPr txBox="1"/>
          <p:nvPr/>
        </p:nvSpPr>
        <p:spPr>
          <a:xfrm>
            <a:off x="1869904" y="2071500"/>
            <a:ext cx="540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Final project SQL</a:t>
            </a:r>
            <a:endParaRPr sz="5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0A8BF5A0-0971-4857-9B0B-3B098E7D3B67}"/>
              </a:ext>
            </a:extLst>
          </p:cNvPr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-programiz.com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D18CDE5E-4460-478B-A31F-204FD87C18BF}"/>
              </a:ext>
            </a:extLst>
          </p:cNvPr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Husein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1227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246931" y="719550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semua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berusia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diatas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25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tahun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ctr">
              <a:buNone/>
            </a:pP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51DC17DE-7C45-44AA-AC06-49816E2ACD3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199" y="1058541"/>
            <a:ext cx="5943600" cy="647700"/>
          </a:xfrm>
          <a:prstGeom prst="rect">
            <a:avLst/>
          </a:prstGeom>
          <a:ln/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4404A0-1A68-49C2-961E-F910EC43F94C}"/>
              </a:ext>
            </a:extLst>
          </p:cNvPr>
          <p:cNvSpPr txBox="1">
            <a:spLocks/>
          </p:cNvSpPr>
          <p:nvPr/>
        </p:nvSpPr>
        <p:spPr>
          <a:xfrm>
            <a:off x="246930" y="1854378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Result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3C8D7-7AFD-47C9-AAAA-0FEE95DF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103" y="2193369"/>
            <a:ext cx="3841793" cy="27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246931" y="719550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semua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pengiriman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terkirim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 algn="ctr">
              <a:buNone/>
            </a:pP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4404A0-1A68-49C2-961E-F910EC43F94C}"/>
              </a:ext>
            </a:extLst>
          </p:cNvPr>
          <p:cNvSpPr txBox="1">
            <a:spLocks/>
          </p:cNvSpPr>
          <p:nvPr/>
        </p:nvSpPr>
        <p:spPr>
          <a:xfrm>
            <a:off x="246928" y="1739028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Result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image3.png">
            <a:extLst>
              <a:ext uri="{FF2B5EF4-FFF2-40B4-BE49-F238E27FC236}">
                <a16:creationId xmlns:a16="http://schemas.microsoft.com/office/drawing/2014/main" id="{E48CD534-9A76-4BC5-A1D4-28AFED7BC2A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198" y="1104028"/>
            <a:ext cx="5943600" cy="635000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6B67C8-D204-49BE-8D37-6E9F558FE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726" y="2063086"/>
            <a:ext cx="4278539" cy="2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SauceDemo.com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E68FAB-FDC5-4696-AA69-AD515E937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07478"/>
              </p:ext>
            </p:extLst>
          </p:nvPr>
        </p:nvGraphicFramePr>
        <p:xfrm>
          <a:off x="354063" y="1413164"/>
          <a:ext cx="5426967" cy="341630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38676">
                  <a:extLst>
                    <a:ext uri="{9D8B030D-6E8A-4147-A177-3AD203B41FA5}">
                      <a16:colId xmlns:a16="http://schemas.microsoft.com/office/drawing/2014/main" val="968118409"/>
                    </a:ext>
                  </a:extLst>
                </a:gridCol>
                <a:gridCol w="1215266">
                  <a:extLst>
                    <a:ext uri="{9D8B030D-6E8A-4147-A177-3AD203B41FA5}">
                      <a16:colId xmlns:a16="http://schemas.microsoft.com/office/drawing/2014/main" val="3285800747"/>
                    </a:ext>
                  </a:extLst>
                </a:gridCol>
                <a:gridCol w="740966">
                  <a:extLst>
                    <a:ext uri="{9D8B030D-6E8A-4147-A177-3AD203B41FA5}">
                      <a16:colId xmlns:a16="http://schemas.microsoft.com/office/drawing/2014/main" val="2405523346"/>
                    </a:ext>
                  </a:extLst>
                </a:gridCol>
                <a:gridCol w="789821">
                  <a:extLst>
                    <a:ext uri="{9D8B030D-6E8A-4147-A177-3AD203B41FA5}">
                      <a16:colId xmlns:a16="http://schemas.microsoft.com/office/drawing/2014/main" val="321719090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000044066"/>
                    </a:ext>
                  </a:extLst>
                </a:gridCol>
                <a:gridCol w="604580">
                  <a:extLst>
                    <a:ext uri="{9D8B030D-6E8A-4147-A177-3AD203B41FA5}">
                      <a16:colId xmlns:a16="http://schemas.microsoft.com/office/drawing/2014/main" val="4274419184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1909273363"/>
                    </a:ext>
                  </a:extLst>
                </a:gridCol>
              </a:tblGrid>
              <a:tr h="27501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Features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User Story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Total Test Case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Outstanding Test Case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Passed Test Case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Failed Test Case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DEFECT</a:t>
                      </a:r>
                      <a:endParaRPr lang="en-ID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662801629"/>
                  </a:ext>
                </a:extLst>
              </a:tr>
              <a:tr h="348353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4"/>
                        </a:rPr>
                        <a:t>CSD-1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5"/>
                        </a:rPr>
                        <a:t>CSD-6 As a buyer, I want to be able to log in to the website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56989902"/>
                  </a:ext>
                </a:extLst>
              </a:tr>
              <a:tr h="464470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6"/>
                        </a:rPr>
                        <a:t>CSD-2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  <a:hlinkClick r:id="rId7"/>
                        </a:rPr>
                        <a:t>CSD-7 As a buyer, I want to be able to open the homepage and see the list of offered products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312655610"/>
                  </a:ext>
                </a:extLst>
              </a:tr>
              <a:tr h="348353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</a:rPr>
                        <a:t>CSD-3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</a:rPr>
                        <a:t>CSD-8 As a buyer, I want to be able to see the details of the product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 dirty="0">
                          <a:effectLst/>
                        </a:rPr>
                        <a:t>2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98303494"/>
                  </a:ext>
                </a:extLst>
              </a:tr>
              <a:tr h="348353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8"/>
                        </a:rPr>
                        <a:t>CSD-4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9"/>
                        </a:rPr>
                        <a:t>CSD-9 As a buyer I want to be able to add a product to may shopping cart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41673364"/>
                  </a:ext>
                </a:extLst>
              </a:tr>
              <a:tr h="464470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8"/>
                        </a:rPr>
                        <a:t>CSD-4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0"/>
                        </a:rPr>
                        <a:t>CSD-10 As a buyer I want to be able to manage the products on my shopping cart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130032349"/>
                  </a:ext>
                </a:extLst>
              </a:tr>
              <a:tr h="232235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11"/>
                        </a:rPr>
                        <a:t>CSD-5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2"/>
                        </a:rPr>
                        <a:t>CSD-11 As a buyer, I want to be able to perform checkout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7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5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81947009"/>
                  </a:ext>
                </a:extLst>
              </a:tr>
              <a:tr h="464470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11"/>
                        </a:rPr>
                        <a:t>CSD-5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3"/>
                        </a:rPr>
                        <a:t>CSD-12 As a buyer, I want to make sure that my purchase details is correct upon checkout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/>
                </a:tc>
                <a:extLst>
                  <a:ext uri="{0D108BD9-81ED-4DB2-BD59-A6C34878D82A}">
                    <a16:rowId xmlns:a16="http://schemas.microsoft.com/office/drawing/2014/main" val="4161624632"/>
                  </a:ext>
                </a:extLst>
              </a:tr>
              <a:tr h="348353">
                <a:tc>
                  <a:txBody>
                    <a:bodyPr/>
                    <a:lstStyle/>
                    <a:p>
                      <a:pPr algn="l" fontAlgn="ctr"/>
                      <a:r>
                        <a:rPr lang="en-ID" sz="700" u="sng" strike="noStrike">
                          <a:effectLst/>
                          <a:hlinkClick r:id="rId11"/>
                        </a:rPr>
                        <a:t>CSD-5</a:t>
                      </a:r>
                      <a:endParaRPr lang="en-ID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4"/>
                        </a:rPr>
                        <a:t>CSD-13 As a buyer, I want to be able to make payment with credit card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/>
                </a:tc>
                <a:extLst>
                  <a:ext uri="{0D108BD9-81ED-4DB2-BD59-A6C34878D82A}">
                    <a16:rowId xmlns:a16="http://schemas.microsoft.com/office/drawing/2014/main" val="3056574027"/>
                  </a:ext>
                </a:extLst>
              </a:tr>
              <a:tr h="122229">
                <a:tc>
                  <a:txBody>
                    <a:bodyPr/>
                    <a:lstStyle/>
                    <a:p>
                      <a:pPr algn="l" fontAlgn="b"/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23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3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>
                          <a:effectLst/>
                        </a:rPr>
                        <a:t>10</a:t>
                      </a:r>
                      <a:endParaRPr lang="en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700" u="none" strike="noStrike" dirty="0">
                          <a:effectLst/>
                        </a:rPr>
                        <a:t>17</a:t>
                      </a:r>
                      <a:endParaRPr lang="en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87492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96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246931" y="719550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catatan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table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pemesanan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dibuat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oleh John Doe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4404A0-1A68-49C2-961E-F910EC43F94C}"/>
              </a:ext>
            </a:extLst>
          </p:cNvPr>
          <p:cNvSpPr txBox="1">
            <a:spLocks/>
          </p:cNvSpPr>
          <p:nvPr/>
        </p:nvSpPr>
        <p:spPr>
          <a:xfrm>
            <a:off x="246928" y="1739028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Result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E7CBA4C1-D1E8-4C49-93CD-B52EC4E268A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195" y="1073120"/>
            <a:ext cx="5943600" cy="457200"/>
          </a:xfrm>
          <a:prstGeom prst="rect">
            <a:avLst/>
          </a:prstGeom>
          <a:ln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CAE9F-4434-49F8-9489-82450CBC3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400" y="2063086"/>
            <a:ext cx="4805189" cy="27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7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246931" y="719550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depan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belakang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pemesanan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lebih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400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84404A0-1A68-49C2-961E-F910EC43F94C}"/>
              </a:ext>
            </a:extLst>
          </p:cNvPr>
          <p:cNvSpPr txBox="1">
            <a:spLocks/>
          </p:cNvSpPr>
          <p:nvPr/>
        </p:nvSpPr>
        <p:spPr>
          <a:xfrm>
            <a:off x="182985" y="1932096"/>
            <a:ext cx="8650137" cy="113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ctr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Result</a:t>
            </a:r>
            <a:endParaRPr lang="en-ID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6A7D-8FFB-4FF6-9821-76CD69DD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086" y="2228724"/>
            <a:ext cx="3861828" cy="2720546"/>
          </a:xfrm>
          <a:prstGeom prst="rect">
            <a:avLst/>
          </a:prstGeom>
        </p:spPr>
      </p:pic>
      <p:pic>
        <p:nvPicPr>
          <p:cNvPr id="11" name="image5.png">
            <a:extLst>
              <a:ext uri="{FF2B5EF4-FFF2-40B4-BE49-F238E27FC236}">
                <a16:creationId xmlns:a16="http://schemas.microsoft.com/office/drawing/2014/main" id="{3A4AE6DD-80DD-445F-BF41-36B1EC74077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600199" y="1071742"/>
            <a:ext cx="5943600" cy="838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58168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5DF4EDB7-E17A-4EEE-AE47-145A5F3AA426}"/>
              </a:ext>
            </a:extLst>
          </p:cNvPr>
          <p:cNvSpPr txBox="1"/>
          <p:nvPr/>
        </p:nvSpPr>
        <p:spPr>
          <a:xfrm>
            <a:off x="1869904" y="2071500"/>
            <a:ext cx="540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TERIMA </a:t>
            </a:r>
            <a:r>
              <a:rPr lang="en-US" sz="53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kasih</a:t>
            </a:r>
            <a:endParaRPr sz="5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0A8BF5A0-0971-4857-9B0B-3B098E7D3B67}"/>
              </a:ext>
            </a:extLst>
          </p:cNvPr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D18CDE5E-4460-478B-A31F-204FD87C18BF}"/>
              </a:ext>
            </a:extLst>
          </p:cNvPr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Husein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316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5D40B8DE-E8F1-0B36-7147-02FA1058212A}"/>
              </a:ext>
            </a:extLst>
          </p:cNvPr>
          <p:cNvSpPr txBox="1"/>
          <p:nvPr/>
        </p:nvSpPr>
        <p:spPr>
          <a:xfrm>
            <a:off x="354063" y="1283791"/>
            <a:ext cx="7908694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LOGIN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n-lt"/>
              </a:rPr>
              <a:t>As a buyer, I want to be able to log in to the website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Title 10">
            <a:extLst>
              <a:ext uri="{FF2B5EF4-FFF2-40B4-BE49-F238E27FC236}">
                <a16:creationId xmlns:a16="http://schemas.microsoft.com/office/drawing/2014/main" id="{5B9E054B-5C25-4771-8549-DA35A8DE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 err="1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fEATURES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54;p13">
            <a:extLst>
              <a:ext uri="{FF2B5EF4-FFF2-40B4-BE49-F238E27FC236}">
                <a16:creationId xmlns:a16="http://schemas.microsoft.com/office/drawing/2014/main" id="{88491926-C425-47B6-B5B4-AA57DFA6F61A}"/>
              </a:ext>
            </a:extLst>
          </p:cNvPr>
          <p:cNvSpPr txBox="1"/>
          <p:nvPr/>
        </p:nvSpPr>
        <p:spPr>
          <a:xfrm>
            <a:off x="354063" y="1817765"/>
            <a:ext cx="790869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Homepage showcasing a list of products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n-lt"/>
              </a:rPr>
              <a:t>As a buyer, I want to be able to open the homepage and see the list of offered products</a:t>
            </a:r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54;p13">
            <a:extLst>
              <a:ext uri="{FF2B5EF4-FFF2-40B4-BE49-F238E27FC236}">
                <a16:creationId xmlns:a16="http://schemas.microsoft.com/office/drawing/2014/main" id="{378E5594-B658-4064-ABA0-61197F2E52EE}"/>
              </a:ext>
            </a:extLst>
          </p:cNvPr>
          <p:cNvSpPr txBox="1"/>
          <p:nvPr/>
        </p:nvSpPr>
        <p:spPr>
          <a:xfrm>
            <a:off x="354063" y="2326290"/>
            <a:ext cx="790869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PRODUCT DETAIL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n-lt"/>
              </a:rPr>
              <a:t>As a buyer, I want to be able to see the detail of product</a:t>
            </a:r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54;p13">
            <a:extLst>
              <a:ext uri="{FF2B5EF4-FFF2-40B4-BE49-F238E27FC236}">
                <a16:creationId xmlns:a16="http://schemas.microsoft.com/office/drawing/2014/main" id="{80BEC0D3-CD14-45C9-9190-09A3C5124687}"/>
              </a:ext>
            </a:extLst>
          </p:cNvPr>
          <p:cNvSpPr txBox="1"/>
          <p:nvPr/>
        </p:nvSpPr>
        <p:spPr>
          <a:xfrm>
            <a:off x="354063" y="2822501"/>
            <a:ext cx="7908694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Shopping cart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As a buyer I want to be able to add a product to may shopping cart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As a buyer I want to be able to manage the products on my shopping cart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88BF7A72-38BF-44E4-B060-51BD2259A98D}"/>
              </a:ext>
            </a:extLst>
          </p:cNvPr>
          <p:cNvSpPr txBox="1"/>
          <p:nvPr/>
        </p:nvSpPr>
        <p:spPr>
          <a:xfrm>
            <a:off x="354063" y="3439095"/>
            <a:ext cx="7908694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Checkout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As a buyer, I want to be able to perform checkout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As a buyer, I want to make sure that my purchase details is correct upon checkout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As a buyer, I want to be able to make payment with credit card (On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Progres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  <a:p>
            <a:endParaRPr lang="en-US" sz="1600" b="1" dirty="0">
              <a:solidFill>
                <a:srgbClr val="FFC000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2398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F64BEF-C6C6-446C-B8A7-0F8974E07170}"/>
              </a:ext>
            </a:extLst>
          </p:cNvPr>
          <p:cNvSpPr txBox="1"/>
          <p:nvPr/>
        </p:nvSpPr>
        <p:spPr>
          <a:xfrm>
            <a:off x="308425" y="3434458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6 username yang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tersedia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957A100-6CCF-46F0-BAEE-5306225A584E}"/>
              </a:ext>
            </a:extLst>
          </p:cNvPr>
          <p:cNvSpPr txBox="1">
            <a:spLocks/>
          </p:cNvSpPr>
          <p:nvPr/>
        </p:nvSpPr>
        <p:spPr>
          <a:xfrm>
            <a:off x="185438" y="3657216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standard_user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locked_out_user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performance_glitch_user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error_user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, dan 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visual_user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155C6-3304-4329-8B1F-F44A62CE9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23" y="883304"/>
            <a:ext cx="3977966" cy="25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B8B6D106-A4C3-40B1-9788-45F1B91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LOGIN </a:t>
            </a:r>
            <a:r>
              <a:rPr lang="en-US" sz="4400" dirty="0" err="1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fEATURES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64BEF-C6C6-446C-B8A7-0F8974E07170}"/>
              </a:ext>
            </a:extLst>
          </p:cNvPr>
          <p:cNvSpPr txBox="1"/>
          <p:nvPr/>
        </p:nvSpPr>
        <p:spPr>
          <a:xfrm>
            <a:off x="354063" y="122073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957A100-6CCF-46F0-BAEE-5306225A584E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Username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locked_out_user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login</a:t>
            </a:r>
          </a:p>
          <a:p>
            <a:pPr marL="152400" indent="0" algn="just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610CA-83E5-47BF-B10C-DBF95A620CBF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20" name="Google Shape;62;p14">
              <a:extLst>
                <a:ext uri="{FF2B5EF4-FFF2-40B4-BE49-F238E27FC236}">
                  <a16:creationId xmlns:a16="http://schemas.microsoft.com/office/drawing/2014/main" id="{6CBBEB73-476C-4D6F-9522-94ABBF631ED8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FFF066-F208-417E-9FCC-277C99223BF3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3 Priority: 2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8245CD2-75C9-4713-BA89-647A31421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02" y="1956631"/>
            <a:ext cx="561858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EA0C4391-CD80-4D41-A87B-1FF4CE16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Homepage SHOWCASING a list of product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Performance_glitch_user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membutuhkan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waktu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lama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memuat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Homepage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namun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tetap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melihat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judul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harga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baik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CBFFB-6AF8-4D7F-ABBD-B49C366F37F5}"/>
              </a:ext>
            </a:extLst>
          </p:cNvPr>
          <p:cNvSpPr txBox="1"/>
          <p:nvPr/>
        </p:nvSpPr>
        <p:spPr>
          <a:xfrm>
            <a:off x="354063" y="122073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3 Bug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A41D8-036F-4C2A-A019-AD889202B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41" y="2204244"/>
            <a:ext cx="7423906" cy="25699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AE994-C6D8-48C2-B222-4403C06738D4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16" name="Google Shape;62;p14">
              <a:extLst>
                <a:ext uri="{FF2B5EF4-FFF2-40B4-BE49-F238E27FC236}">
                  <a16:creationId xmlns:a16="http://schemas.microsoft.com/office/drawing/2014/main" id="{73169F3A-3FA2-4D3B-A4F8-960CFBE4DE07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E520E0-19A7-43B4-987F-21112F208686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3 Priority: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8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EA0C4391-CD80-4D41-A87B-1FF4CE16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Homepage a list of product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Problem_user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judul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deskripsinya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sort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gunakan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CBFFB-6AF8-4D7F-ABBD-B49C366F37F5}"/>
              </a:ext>
            </a:extLst>
          </p:cNvPr>
          <p:cNvSpPr txBox="1"/>
          <p:nvPr/>
        </p:nvSpPr>
        <p:spPr>
          <a:xfrm>
            <a:off x="354063" y="122073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F7D7C-10E8-4196-85E2-7E35342F5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83" y="2031849"/>
            <a:ext cx="5096341" cy="26641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5CE37C0-6D14-4FD8-AA12-DE0E624FDA7D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18" name="Google Shape;62;p14">
              <a:extLst>
                <a:ext uri="{FF2B5EF4-FFF2-40B4-BE49-F238E27FC236}">
                  <a16:creationId xmlns:a16="http://schemas.microsoft.com/office/drawing/2014/main" id="{7E479F29-265C-4809-A2BA-4B78AE23CB08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CE5B6E-826E-4767-AE56-82D00453C4AB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3 Priority: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93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EA0C4391-CD80-4D41-A87B-1FF4CE16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63" y="719550"/>
            <a:ext cx="8489400" cy="693614"/>
          </a:xfrm>
        </p:spPr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rgbClr val="007668"/>
                </a:solidFill>
                <a:latin typeface="Bebas Neue"/>
                <a:ea typeface="Bebas Neue"/>
                <a:cs typeface="Bebas Neue"/>
                <a:sym typeface="Bebas Neue"/>
              </a:rPr>
              <a:t>Homepage a list of product</a:t>
            </a:r>
            <a:endParaRPr lang="id-ID" sz="4400" dirty="0">
              <a:solidFill>
                <a:srgbClr val="007668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725241-294B-43D2-83B3-3C123EFB8D81}"/>
              </a:ext>
            </a:extLst>
          </p:cNvPr>
          <p:cNvSpPr txBox="1">
            <a:spLocks/>
          </p:cNvSpPr>
          <p:nvPr/>
        </p:nvSpPr>
        <p:spPr>
          <a:xfrm>
            <a:off x="193326" y="1528514"/>
            <a:ext cx="8650137" cy="19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Visual_user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tertata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rapih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CBFFB-6AF8-4D7F-ABBD-B49C366F37F5}"/>
              </a:ext>
            </a:extLst>
          </p:cNvPr>
          <p:cNvSpPr txBox="1"/>
          <p:nvPr/>
        </p:nvSpPr>
        <p:spPr>
          <a:xfrm>
            <a:off x="354063" y="122073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FBC0-1997-4A42-85CA-91DB7E2F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451" y="2152963"/>
            <a:ext cx="5230624" cy="27165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6196A20-9773-4E9C-AB72-B7DAF54B474C}"/>
              </a:ext>
            </a:extLst>
          </p:cNvPr>
          <p:cNvGrpSpPr/>
          <p:nvPr/>
        </p:nvGrpSpPr>
        <p:grpSpPr>
          <a:xfrm>
            <a:off x="0" y="4833242"/>
            <a:ext cx="9144000" cy="310258"/>
            <a:chOff x="0" y="4833242"/>
            <a:chExt cx="9144000" cy="310258"/>
          </a:xfrm>
        </p:grpSpPr>
        <p:sp>
          <p:nvSpPr>
            <p:cNvPr id="11" name="Google Shape;62;p14">
              <a:extLst>
                <a:ext uri="{FF2B5EF4-FFF2-40B4-BE49-F238E27FC236}">
                  <a16:creationId xmlns:a16="http://schemas.microsoft.com/office/drawing/2014/main" id="{EABF3FC7-B690-4FBC-A3D9-BF6170921188}"/>
                </a:ext>
              </a:extLst>
            </p:cNvPr>
            <p:cNvSpPr/>
            <p:nvPr/>
          </p:nvSpPr>
          <p:spPr>
            <a:xfrm>
              <a:off x="0" y="4852067"/>
              <a:ext cx="9144000" cy="291433"/>
            </a:xfrm>
            <a:prstGeom prst="rect">
              <a:avLst/>
            </a:prstGeom>
            <a:solidFill>
              <a:srgbClr val="007668"/>
            </a:solidFill>
            <a:ln w="9525" cap="flat" cmpd="sng">
              <a:solidFill>
                <a:srgbClr val="0076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275BD-FA8E-4848-B0E3-9D3C9DABD07B}"/>
                </a:ext>
              </a:extLst>
            </p:cNvPr>
            <p:cNvSpPr txBox="1"/>
            <p:nvPr/>
          </p:nvSpPr>
          <p:spPr>
            <a:xfrm>
              <a:off x="185438" y="4833242"/>
              <a:ext cx="87731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2400" indent="0" algn="ctr">
                <a:buFont typeface="Arial"/>
                <a:buNone/>
              </a:pPr>
              <a:r>
                <a:rPr lang="en-US" sz="1200" dirty="0">
                  <a:solidFill>
                    <a:srgbClr val="FFFF00"/>
                  </a:solidFill>
                  <a:latin typeface="+mn-lt"/>
                </a:rPr>
                <a:t>Severity: 3 Priority: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707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2050</Words>
  <Application>Microsoft Office PowerPoint</Application>
  <PresentationFormat>On-screen Show (16:9)</PresentationFormat>
  <Paragraphs>360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Bebas Neue</vt:lpstr>
      <vt:lpstr>Inter</vt:lpstr>
      <vt:lpstr>Bahnschrift SemiBold</vt:lpstr>
      <vt:lpstr>Lato</vt:lpstr>
      <vt:lpstr>Calibri</vt:lpstr>
      <vt:lpstr>Simple Light</vt:lpstr>
      <vt:lpstr>PowerPoint Presentation</vt:lpstr>
      <vt:lpstr>introduction</vt:lpstr>
      <vt:lpstr>SauceDemo.com</vt:lpstr>
      <vt:lpstr>fEATURES</vt:lpstr>
      <vt:lpstr>PowerPoint Presentation</vt:lpstr>
      <vt:lpstr>LOGIN fEATURES</vt:lpstr>
      <vt:lpstr>Homepage SHOWCASING a list of product</vt:lpstr>
      <vt:lpstr>Homepage a list of product</vt:lpstr>
      <vt:lpstr>Homepage a list of product</vt:lpstr>
      <vt:lpstr>Product details</vt:lpstr>
      <vt:lpstr>Product details</vt:lpstr>
      <vt:lpstr>Shopping cart</vt:lpstr>
      <vt:lpstr>Shopping cart</vt:lpstr>
      <vt:lpstr>Shopping cart</vt:lpstr>
      <vt:lpstr>Checkout feature</vt:lpstr>
      <vt:lpstr>Checkout feature</vt:lpstr>
      <vt:lpstr>PowerPoint Presentation</vt:lpstr>
      <vt:lpstr>PowerPoint Presentation</vt:lpstr>
      <vt:lpstr>DEMOBLAZE.com</vt:lpstr>
      <vt:lpstr>fEATURES</vt:lpstr>
      <vt:lpstr>login</vt:lpstr>
      <vt:lpstr>homepage</vt:lpstr>
      <vt:lpstr>Sign up</vt:lpstr>
      <vt:lpstr>Product</vt:lpstr>
      <vt:lpstr>Cart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Bilel</dc:creator>
  <cp:lastModifiedBy>Bilel</cp:lastModifiedBy>
  <cp:revision>140</cp:revision>
  <dcterms:modified xsi:type="dcterms:W3CDTF">2024-05-18T03:40:44Z</dcterms:modified>
</cp:coreProperties>
</file>