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832f2e6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832f2e6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eb61a44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eb61a44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b61a44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b61a44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bf8e913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bf8e913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c447c7c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c447c7c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1c9c28c5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1c9c28c5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c578fd61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c578fd61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56df39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56df39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qyJomdyjyvM" TargetMode="External"/><Relationship Id="rId4" Type="http://schemas.openxmlformats.org/officeDocument/2006/relationships/hyperlink" Target="https://www.science.org/content/article/not-dumb-creatures-livestock-surprise-scientists-their-complex-emotional-minds" TargetMode="External"/><Relationship Id="rId9" Type="http://schemas.openxmlformats.org/officeDocument/2006/relationships/hyperlink" Target="https://pubmed.ncbi.nlm.nih.gov/28875517/" TargetMode="External"/><Relationship Id="rId5" Type="http://schemas.openxmlformats.org/officeDocument/2006/relationships/hyperlink" Target="https://www.youtube.com/watch?v=s2IBayVsbz8" TargetMode="External"/><Relationship Id="rId6" Type="http://schemas.openxmlformats.org/officeDocument/2006/relationships/hyperlink" Target="https://www.youtube.com/watch?v=rvjDcbLtU5I" TargetMode="External"/><Relationship Id="rId7" Type="http://schemas.openxmlformats.org/officeDocument/2006/relationships/hyperlink" Target="https://www.youtube.com/watch?v=IvvjcQIJnLg" TargetMode="External"/><Relationship Id="rId8" Type="http://schemas.openxmlformats.org/officeDocument/2006/relationships/hyperlink" Target="https://www.theguardian.com/environment/2023/apr/02/bees-intelligence-minds-pollina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Cognitive Science for AI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Introduction</a:t>
            </a:r>
            <a:endParaRPr sz="5200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briefest</a:t>
            </a:r>
            <a:r>
              <a:rPr lang="en"/>
              <a:t> of intros to </a:t>
            </a:r>
            <a:r>
              <a:rPr lang="en"/>
              <a:t>Cognitive Science for AI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13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29"/>
              <a:t>Cognitive Science is t</a:t>
            </a:r>
            <a:r>
              <a:rPr lang="en" sz="1729"/>
              <a:t>he study of intelligence - what it is, how it is appears and is implemented in nature, how to think about it. And also how to engineer it.</a:t>
            </a:r>
            <a:endParaRPr sz="1729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935"/>
              <a:buNone/>
            </a:pPr>
            <a:r>
              <a:rPr lang="en" sz="1729"/>
              <a:t>The main areas of Cognitive Science are Neuroscience, Psychology, Linguistics, Anthropology, Artificial Intelligence, and Philosophy.</a:t>
            </a:r>
            <a:endParaRPr sz="1729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309575" y="1240450"/>
            <a:ext cx="135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Psychology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060475" y="2078650"/>
            <a:ext cx="15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Neuroscience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309575" y="4288450"/>
            <a:ext cx="135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Linguistics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17875" y="3374050"/>
            <a:ext cx="222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Artificial Intelligence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443175" y="2078650"/>
            <a:ext cx="135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Philosophy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443175" y="3374050"/>
            <a:ext cx="15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Anthropology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814775" y="4212250"/>
            <a:ext cx="2066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Math/Stats/CS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Sociology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Economics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6" name="Google Shape;76;p15"/>
          <p:cNvCxnSpPr>
            <a:stCxn id="70" idx="3"/>
            <a:endCxn id="69" idx="2"/>
          </p:cNvCxnSpPr>
          <p:nvPr/>
        </p:nvCxnSpPr>
        <p:spPr>
          <a:xfrm flipH="1" rot="10800000">
            <a:off x="2642075" y="1702000"/>
            <a:ext cx="13452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5"/>
          <p:cNvCxnSpPr>
            <a:stCxn id="70" idx="3"/>
            <a:endCxn id="72" idx="3"/>
          </p:cNvCxnSpPr>
          <p:nvPr/>
        </p:nvCxnSpPr>
        <p:spPr>
          <a:xfrm>
            <a:off x="2642075" y="230950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>
            <a:stCxn id="72" idx="3"/>
            <a:endCxn id="71" idx="0"/>
          </p:cNvCxnSpPr>
          <p:nvPr/>
        </p:nvCxnSpPr>
        <p:spPr>
          <a:xfrm>
            <a:off x="2642075" y="3604900"/>
            <a:ext cx="1345200" cy="6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>
            <a:endCxn id="74" idx="1"/>
          </p:cNvCxnSpPr>
          <p:nvPr/>
        </p:nvCxnSpPr>
        <p:spPr>
          <a:xfrm flipH="1" rot="10800000">
            <a:off x="3986975" y="3604900"/>
            <a:ext cx="1456200" cy="6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>
            <a:endCxn id="73" idx="1"/>
          </p:cNvCxnSpPr>
          <p:nvPr/>
        </p:nvCxnSpPr>
        <p:spPr>
          <a:xfrm rot="10800000">
            <a:off x="5443175" y="230950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 rot="10800000">
            <a:off x="4015775" y="1713400"/>
            <a:ext cx="1427400" cy="5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>
            <a:endCxn id="72" idx="3"/>
          </p:cNvCxnSpPr>
          <p:nvPr/>
        </p:nvCxnSpPr>
        <p:spPr>
          <a:xfrm flipH="1">
            <a:off x="2642075" y="1702000"/>
            <a:ext cx="1344900" cy="19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>
            <a:endCxn id="74" idx="1"/>
          </p:cNvCxnSpPr>
          <p:nvPr/>
        </p:nvCxnSpPr>
        <p:spPr>
          <a:xfrm>
            <a:off x="2642075" y="3604900"/>
            <a:ext cx="280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>
            <a:endCxn id="69" idx="2"/>
          </p:cNvCxnSpPr>
          <p:nvPr/>
        </p:nvCxnSpPr>
        <p:spPr>
          <a:xfrm rot="10800000">
            <a:off x="3987125" y="1702150"/>
            <a:ext cx="1455900" cy="19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>
            <a:stCxn id="69" idx="2"/>
            <a:endCxn id="71" idx="0"/>
          </p:cNvCxnSpPr>
          <p:nvPr/>
        </p:nvCxnSpPr>
        <p:spPr>
          <a:xfrm>
            <a:off x="3987125" y="1702150"/>
            <a:ext cx="0" cy="25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>
            <a:endCxn id="70" idx="3"/>
          </p:cNvCxnSpPr>
          <p:nvPr/>
        </p:nvCxnSpPr>
        <p:spPr>
          <a:xfrm rot="10800000">
            <a:off x="2642075" y="2309500"/>
            <a:ext cx="1344900" cy="19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>
            <a:stCxn id="70" idx="3"/>
            <a:endCxn id="73" idx="1"/>
          </p:cNvCxnSpPr>
          <p:nvPr/>
        </p:nvCxnSpPr>
        <p:spPr>
          <a:xfrm>
            <a:off x="2642075" y="2309500"/>
            <a:ext cx="280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>
            <a:stCxn id="73" idx="1"/>
            <a:endCxn id="71" idx="0"/>
          </p:cNvCxnSpPr>
          <p:nvPr/>
        </p:nvCxnSpPr>
        <p:spPr>
          <a:xfrm flipH="1">
            <a:off x="3987275" y="2309500"/>
            <a:ext cx="1455900" cy="19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5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Cognitive Science?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Cognitive Science?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729"/>
              <a:t>We’ll divide these (minus the AI) into the broad categories of:</a:t>
            </a:r>
            <a:endParaRPr sz="1729"/>
          </a:p>
          <a:p>
            <a:pPr indent="-33845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30"/>
              <a:buChar char="●"/>
            </a:pPr>
            <a:r>
              <a:rPr b="1" lang="en" sz="1729"/>
              <a:t>Biology</a:t>
            </a:r>
            <a:endParaRPr sz="1729"/>
          </a:p>
          <a:p>
            <a:pPr indent="-3384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30"/>
              <a:buChar char="●"/>
            </a:pPr>
            <a:r>
              <a:rPr b="1" lang="en" sz="1729"/>
              <a:t>Psychology</a:t>
            </a:r>
            <a:endParaRPr b="1" sz="1729"/>
          </a:p>
          <a:p>
            <a:pPr indent="-3384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30"/>
              <a:buChar char="●"/>
            </a:pPr>
            <a:r>
              <a:rPr b="1" lang="en" sz="1729"/>
              <a:t>Philosophy</a:t>
            </a:r>
            <a:endParaRPr b="1" sz="1729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729"/>
              <a:t>All these overlap but it is easier to split into pieces.</a:t>
            </a:r>
            <a:endParaRPr sz="1729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729"/>
              <a:t>We’ll cover them very superficially and give some of the most basic ideas as a start. </a:t>
            </a:r>
            <a:endParaRPr sz="1729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729"/>
              <a:t>This is just a sampling of elements that might encourage interest in further details.</a:t>
            </a:r>
            <a:endParaRPr/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Intelligence?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225225"/>
            <a:ext cx="4047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Adaptability?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Learning/Memory?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Logical Thinking/Math/Science?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Consciousness?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Intelligence?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04800" y="1225225"/>
            <a:ext cx="40479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Playing chess?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Remembering in order a shuffled deck of cards?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Recognizing a grade school friend after 40 years?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Solving an integral?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Folding a shirt?</a:t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Who/What is intelligent?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52475"/>
            <a:ext cx="37485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Humans?</a:t>
            </a:r>
            <a:endParaRPr/>
          </a:p>
          <a:p>
            <a:pPr indent="-3041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Humans that can’t read?</a:t>
            </a:r>
            <a:endParaRPr/>
          </a:p>
          <a:p>
            <a:pPr indent="-3041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Humans that can’t speak?</a:t>
            </a:r>
            <a:endParaRPr/>
          </a:p>
          <a:p>
            <a:pPr indent="-3041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Blind and deaf? </a:t>
            </a:r>
            <a:endParaRPr/>
          </a:p>
          <a:p>
            <a:pPr indent="-3041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Babies?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Apes? </a:t>
            </a:r>
            <a:endParaRPr/>
          </a:p>
          <a:p>
            <a:pPr indent="-3041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Remembering number/position lists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Dogs? Cats? </a:t>
            </a:r>
            <a:r>
              <a:rPr lang="en" u="sng">
                <a:solidFill>
                  <a:schemeClr val="hlink"/>
                </a:solidFill>
                <a:hlinkClick r:id="rId4"/>
              </a:rPr>
              <a:t>Sheep? Pigs?</a:t>
            </a:r>
            <a:r>
              <a:rPr lang="en"/>
              <a:t>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Birds? </a:t>
            </a:r>
            <a:endParaRPr/>
          </a:p>
          <a:p>
            <a:pPr indent="-3041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Crows Use Tools</a:t>
            </a:r>
            <a:r>
              <a:rPr lang="en"/>
              <a:t>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Reptiles? </a:t>
            </a:r>
            <a:endParaRPr/>
          </a:p>
          <a:p>
            <a:pPr indent="-3041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Alligator mom takes care of babies</a:t>
            </a:r>
            <a:r>
              <a:rPr lang="en"/>
              <a:t>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Octopus? </a:t>
            </a:r>
            <a:endParaRPr/>
          </a:p>
          <a:p>
            <a:pPr indent="-3041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Escaping jar</a:t>
            </a:r>
            <a:r>
              <a:rPr lang="en"/>
              <a:t>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Insects? Spiders?</a:t>
            </a:r>
            <a:endParaRPr/>
          </a:p>
          <a:p>
            <a:pPr indent="-3041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8"/>
              </a:rPr>
              <a:t>Sentient bees</a:t>
            </a:r>
            <a:r>
              <a:rPr lang="en"/>
              <a:t>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C. Elegans? </a:t>
            </a:r>
            <a:endParaRPr/>
          </a:p>
          <a:p>
            <a:pPr indent="-3041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302 neurons full connectome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Plants? </a:t>
            </a:r>
            <a:endParaRPr/>
          </a:p>
          <a:p>
            <a:pPr indent="-3041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9"/>
              </a:rPr>
              <a:t>No neurons</a:t>
            </a:r>
            <a:r>
              <a:rPr lang="en"/>
              <a:t>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Bacteria? Viruses? 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Rocks?</a:t>
            </a:r>
            <a:endParaRPr/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Who/What is intelligent?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Rocks</a:t>
            </a:r>
            <a:r>
              <a:rPr lang="en"/>
              <a:t>? Sand?</a:t>
            </a:r>
            <a:endParaRPr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Silicon?</a:t>
            </a:r>
            <a:endParaRPr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Thermostat?</a:t>
            </a:r>
            <a:endParaRPr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Transistor? </a:t>
            </a:r>
            <a:endParaRPr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Abacus?</a:t>
            </a:r>
            <a:endParaRPr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Mechanical Adding Machine</a:t>
            </a:r>
            <a:r>
              <a:rPr lang="en"/>
              <a:t>?</a:t>
            </a:r>
            <a:endParaRPr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CPU?</a:t>
            </a:r>
            <a:endParaRPr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Assembly Language?</a:t>
            </a:r>
            <a:endParaRPr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Python</a:t>
            </a:r>
            <a:r>
              <a:rPr lang="en"/>
              <a:t>?</a:t>
            </a:r>
            <a:endParaRPr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Matrix Multiplication?</a:t>
            </a:r>
            <a:endParaRPr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Binary Search?</a:t>
            </a:r>
            <a:endParaRPr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Shortest Paths?</a:t>
            </a:r>
            <a:endParaRPr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Database?</a:t>
            </a:r>
            <a:endParaRPr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Logistic Regression?</a:t>
            </a:r>
            <a:endParaRPr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Hill Climbing/Gradient Descent?</a:t>
            </a:r>
            <a:endParaRPr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Decision Tree?</a:t>
            </a:r>
            <a:endParaRPr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MinMax w/ Alpha-Beta Pruning? Deep Blue Chess?</a:t>
            </a:r>
            <a:endParaRPr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Euclidean Theorem Prover? Automated Integration?</a:t>
            </a:r>
            <a:endParaRPr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N-layer Neural Network?</a:t>
            </a:r>
            <a:endParaRPr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Google Translate?</a:t>
            </a:r>
            <a:endParaRPr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ChatGPT?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of Series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225225"/>
            <a:ext cx="53265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</a:t>
            </a:r>
            <a:r>
              <a:rPr lang="en"/>
              <a:t>ology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Neurons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brain - anatomy and function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senses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Vision</a:t>
            </a:r>
            <a:endParaRPr/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Hearing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Psychology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and learning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Vision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Language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Reasoning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Philosophy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 will vs Determinism, Duality vs Materialism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Epistemology: Rationalism vs Empiricism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Philosophy of language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Philosophy of science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Remarks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