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c935bc5e0cca07f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c935bc5e0cca07f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147f6b404571da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47f6b404571da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613738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613738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d9612d7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d9612d7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d9612d77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d9612d77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613738b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613738b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613738b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613738b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417bda7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417bda7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d9612d7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d9612d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147f6b404571da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147f6b404571da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613738b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613738b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1a9cc3b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1a9cc3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0080e44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0080e44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cecb94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cecb94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ecb94f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ecb94f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cecb94f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cecb94f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d9612d7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d9612d7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6fe15bff7d7566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6fe15bff7d7566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417bda7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417bda7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Cognitive Science for 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t>Arguments</a:t>
            </a:r>
            <a:endParaRPr sz="52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AGI possible?</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Is AGI possible by scaling up current tech (eg transformers)?</a:t>
            </a:r>
            <a:endParaRPr/>
          </a:p>
          <a:p>
            <a:pPr indent="-317500" lvl="1" marL="914400" rtl="0" algn="l">
              <a:spcBef>
                <a:spcPts val="0"/>
              </a:spcBef>
              <a:spcAft>
                <a:spcPts val="0"/>
              </a:spcAft>
              <a:buSzPts val="1400"/>
              <a:buChar char="○"/>
            </a:pPr>
            <a:r>
              <a:rPr lang="en"/>
              <a:t>Possibly but not likely - possibly in that it may </a:t>
            </a:r>
            <a:r>
              <a:rPr lang="en"/>
              <a:t>be able to mimic human (linguistics and thought behavior past the performance of most humans and therefore hard to detect any failings)</a:t>
            </a:r>
            <a:endParaRPr/>
          </a:p>
          <a:p>
            <a:pPr indent="-317500" lvl="1" marL="914400" rtl="0" algn="l">
              <a:spcBef>
                <a:spcPts val="0"/>
              </a:spcBef>
              <a:spcAft>
                <a:spcPts val="0"/>
              </a:spcAft>
              <a:buSzPts val="1400"/>
              <a:buChar char="○"/>
            </a:pPr>
            <a:r>
              <a:rPr lang="en"/>
              <a:t>Not likely because of current tech’s lack of grounding, inability to connect concepts.</a:t>
            </a:r>
            <a:endParaRPr/>
          </a:p>
          <a:p>
            <a:pPr indent="-317500" lvl="1" marL="914400" rtl="0" algn="l">
              <a:spcBef>
                <a:spcPts val="0"/>
              </a:spcBef>
              <a:spcAft>
                <a:spcPts val="0"/>
              </a:spcAft>
              <a:buSzPts val="1400"/>
              <a:buChar char="○"/>
            </a:pPr>
            <a:r>
              <a:rPr lang="en"/>
              <a:t>But maybe scale will make it look like </a:t>
            </a:r>
            <a:endParaRPr/>
          </a:p>
          <a:p>
            <a:pPr indent="-317500" lvl="1" marL="914400" rtl="0" algn="l">
              <a:spcBef>
                <a:spcPts val="0"/>
              </a:spcBef>
              <a:spcAft>
                <a:spcPts val="0"/>
              </a:spcAft>
              <a:buSzPts val="1400"/>
              <a:buChar char="○"/>
            </a:pPr>
            <a:r>
              <a:rPr lang="en"/>
              <a:t>•••••</a:t>
            </a:r>
            <a:endParaRPr/>
          </a:p>
          <a:p>
            <a:pPr indent="-342900" lvl="0" marL="457200" rtl="0" algn="l">
              <a:spcBef>
                <a:spcPts val="0"/>
              </a:spcBef>
              <a:spcAft>
                <a:spcPts val="0"/>
              </a:spcAft>
              <a:buSzPts val="1800"/>
              <a:buChar char="●"/>
            </a:pPr>
            <a:r>
              <a:rPr lang="en"/>
              <a:t>Is AGI possible in principle</a:t>
            </a:r>
            <a:endParaRPr/>
          </a:p>
          <a:p>
            <a:pPr indent="-317500" lvl="1" marL="914400" rtl="0" algn="l">
              <a:spcBef>
                <a:spcPts val="0"/>
              </a:spcBef>
              <a:spcAft>
                <a:spcPts val="0"/>
              </a:spcAft>
              <a:buSzPts val="1400"/>
              <a:buChar char="○"/>
            </a:pPr>
            <a:r>
              <a:rPr lang="en"/>
              <a:t>Of course it is, there’s no logical difference between silicon-based electronics and carbon-based life (and other mechanical systems including bio-chemical ones)</a:t>
            </a:r>
            <a:endParaRPr/>
          </a:p>
          <a:p>
            <a:pPr indent="-317500" lvl="1" marL="914400" rtl="0" algn="l">
              <a:spcBef>
                <a:spcPts val="0"/>
              </a:spcBef>
              <a:spcAft>
                <a:spcPts val="0"/>
              </a:spcAft>
              <a:buSzPts val="1400"/>
              <a:buChar char="○"/>
            </a:pPr>
            <a:r>
              <a:rPr lang="en"/>
              <a:t>It took billions of years of evolution/trial and error to produce current mammalian-avian brains in order to show such generally adaptive and planning behavior. Designing similarly behaving automated systems may take a while for humans to figure out/engineer.</a:t>
            </a:r>
            <a:endParaRPr/>
          </a:p>
          <a:p>
            <a:pPr indent="-317500" lvl="1" marL="914400" rtl="0" algn="l">
              <a:spcBef>
                <a:spcPts val="0"/>
              </a:spcBef>
              <a:spcAft>
                <a:spcPts val="0"/>
              </a:spcAft>
              <a:buSzPts val="1400"/>
              <a:buChar char="○"/>
            </a:pPr>
            <a:r>
              <a:rPr lang="en"/>
              <a:t>We don’t need to simulate psychological practices exactly to imitate their behavior</a:t>
            </a:r>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could be done with AGI if it existed?</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AGI process could be used to help humans</a:t>
            </a:r>
            <a:endParaRPr/>
          </a:p>
          <a:p>
            <a:pPr indent="-342900" lvl="0" marL="457200" rtl="0" algn="l">
              <a:spcBef>
                <a:spcPts val="0"/>
              </a:spcBef>
              <a:spcAft>
                <a:spcPts val="0"/>
              </a:spcAft>
              <a:buSzPts val="1800"/>
              <a:buChar char="●"/>
            </a:pPr>
            <a:r>
              <a:rPr lang="en"/>
              <a:t>It could be used to replace humans</a:t>
            </a:r>
            <a:endParaRPr/>
          </a:p>
          <a:p>
            <a:pPr indent="-342900" lvl="0" marL="457200" rtl="0" algn="l">
              <a:spcBef>
                <a:spcPts val="0"/>
              </a:spcBef>
              <a:spcAft>
                <a:spcPts val="0"/>
              </a:spcAft>
              <a:buSzPts val="1800"/>
              <a:buChar char="●"/>
            </a:pPr>
            <a:r>
              <a:rPr lang="en"/>
              <a:t>It could be used to harm humans</a:t>
            </a:r>
            <a:endParaRPr/>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Robotics the same as AI?</a:t>
            </a:r>
            <a:endParaRPr/>
          </a:p>
        </p:txBody>
      </p:sp>
      <p:sp>
        <p:nvSpPr>
          <p:cNvPr id="132" name="Google Shape;132;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Robots and AI are similar areas but are not the same thing.</a:t>
            </a:r>
            <a:endParaRPr/>
          </a:p>
          <a:p>
            <a:pPr indent="0" lvl="0" marL="0" rtl="0" algn="l">
              <a:spcBef>
                <a:spcPts val="1200"/>
              </a:spcBef>
              <a:spcAft>
                <a:spcPts val="0"/>
              </a:spcAft>
              <a:buNone/>
            </a:pPr>
            <a:r>
              <a:rPr lang="en"/>
              <a:t>Robotics is the study and engineering of physical machines that interact with the physical environment. </a:t>
            </a:r>
            <a:endParaRPr/>
          </a:p>
          <a:p>
            <a:pPr indent="0" lvl="0" marL="0" rtl="0" algn="l">
              <a:spcBef>
                <a:spcPts val="1200"/>
              </a:spcBef>
              <a:spcAft>
                <a:spcPts val="0"/>
              </a:spcAft>
              <a:buNone/>
            </a:pPr>
            <a:r>
              <a:rPr lang="en"/>
              <a:t>AI is the study and engineering of computer processes that </a:t>
            </a:r>
            <a:r>
              <a:rPr lang="en"/>
              <a:t>process</a:t>
            </a:r>
            <a:r>
              <a:rPr lang="en"/>
              <a:t> information intelligently.</a:t>
            </a:r>
            <a:endParaRPr/>
          </a:p>
          <a:p>
            <a:pPr indent="0" lvl="0" marL="0" rtl="0" algn="l">
              <a:spcBef>
                <a:spcPts val="1200"/>
              </a:spcBef>
              <a:spcAft>
                <a:spcPts val="0"/>
              </a:spcAft>
              <a:buNone/>
            </a:pPr>
            <a:r>
              <a:rPr lang="en"/>
              <a:t>Robotics makes use of many AI strategies.</a:t>
            </a:r>
            <a:endParaRPr/>
          </a:p>
          <a:p>
            <a:pPr indent="0" lvl="0" marL="0" rtl="0" algn="l">
              <a:spcBef>
                <a:spcPts val="1200"/>
              </a:spcBef>
              <a:spcAft>
                <a:spcPts val="0"/>
              </a:spcAft>
              <a:buNone/>
            </a:pPr>
            <a:r>
              <a:rPr lang="en"/>
              <a:t>AI is used for many things other than robots, e.g. automatic spam detection, chess playing.</a:t>
            </a:r>
            <a:endParaRPr/>
          </a:p>
          <a:p>
            <a:pPr indent="0" lvl="0" marL="0" rtl="0" algn="l">
              <a:spcBef>
                <a:spcPts val="1200"/>
              </a:spcBef>
              <a:spcAft>
                <a:spcPts val="0"/>
              </a:spcAft>
              <a:buNone/>
            </a:pPr>
            <a:r>
              <a:rPr lang="en"/>
              <a:t>Robotics might be used for a chess playing arm that grasps and moves a chess piece to the correct square. AI might determine which piece to move and where to go.</a:t>
            </a:r>
            <a:endParaRPr/>
          </a:p>
          <a:p>
            <a:pPr indent="0" lvl="0" marL="0" rtl="0" algn="l">
              <a:spcBef>
                <a:spcPts val="1200"/>
              </a:spcBef>
              <a:spcAft>
                <a:spcPts val="1200"/>
              </a:spcAft>
              <a:buNone/>
            </a:pPr>
            <a:r>
              <a:rPr lang="en"/>
              <a:t>Robotics is more hardware, AI is more software.</a:t>
            </a:r>
            <a:endParaRPr/>
          </a:p>
        </p:txBody>
      </p:sp>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AI like cars?</a:t>
            </a:r>
            <a:endParaRPr/>
          </a:p>
        </p:txBody>
      </p:sp>
      <p:sp>
        <p:nvSpPr>
          <p:cNvPr id="139" name="Google Shape;139;p2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and projection of advances in AI.</a:t>
            </a:r>
            <a:endParaRPr/>
          </a:p>
          <a:p>
            <a:pPr indent="0" lvl="0" marL="0" rtl="0" algn="l">
              <a:spcBef>
                <a:spcPts val="1200"/>
              </a:spcBef>
              <a:spcAft>
                <a:spcPts val="0"/>
              </a:spcAft>
              <a:buNone/>
            </a:pPr>
            <a:r>
              <a:rPr lang="en"/>
              <a:t>Use a car analogy.</a:t>
            </a:r>
            <a:endParaRPr/>
          </a:p>
          <a:p>
            <a:pPr indent="0" lvl="0" marL="0" rtl="0" algn="l">
              <a:spcBef>
                <a:spcPts val="1200"/>
              </a:spcBef>
              <a:spcAft>
                <a:spcPts val="0"/>
              </a:spcAft>
              <a:buNone/>
            </a:pPr>
            <a:r>
              <a:rPr lang="en"/>
              <a:t>Many different technologies came together to make a car.</a:t>
            </a:r>
            <a:endParaRPr/>
          </a:p>
          <a:p>
            <a:pPr indent="0" lvl="0" marL="0" rtl="0" algn="l">
              <a:spcBef>
                <a:spcPts val="1200"/>
              </a:spcBef>
              <a:spcAft>
                <a:spcPts val="0"/>
              </a:spcAft>
              <a:buNone/>
            </a:pPr>
            <a:r>
              <a:rPr lang="en"/>
              <a:t>In the late 18th c, people made their own cars.</a:t>
            </a:r>
            <a:endParaRPr/>
          </a:p>
          <a:p>
            <a:pPr indent="0" lvl="0" marL="0" rtl="0" algn="l">
              <a:spcBef>
                <a:spcPts val="1200"/>
              </a:spcBef>
              <a:spcAft>
                <a:spcPts val="1200"/>
              </a:spcAft>
              <a:buNone/>
            </a:pPr>
            <a:r>
              <a:rPr lang="en"/>
              <a:t>***</a:t>
            </a:r>
            <a:endParaRPr/>
          </a:p>
        </p:txBody>
      </p:sp>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isn’t pure passing test suites proof of intelligence?</a:t>
            </a:r>
            <a:endParaRPr/>
          </a:p>
        </p:txBody>
      </p:sp>
      <p:sp>
        <p:nvSpPr>
          <p:cNvPr id="146" name="Google Shape;146;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 suites (or benchmarks) are necessary to show ability to be intelligence (if a process can’t pass a benchmark, then it is not good enough).</a:t>
            </a:r>
            <a:endParaRPr/>
          </a:p>
          <a:p>
            <a:pPr indent="0" lvl="0" marL="0" rtl="0" algn="l">
              <a:spcBef>
                <a:spcPts val="1200"/>
              </a:spcBef>
              <a:spcAft>
                <a:spcPts val="0"/>
              </a:spcAft>
              <a:buNone/>
            </a:pPr>
            <a:r>
              <a:rPr lang="en"/>
              <a:t>But passing a benchmark may not be enough. Benchmark tests are very limited and may not show how well a process does on things outside of the benchmark, in more general situations.</a:t>
            </a:r>
            <a:endParaRPr/>
          </a:p>
          <a:p>
            <a:pPr indent="0" lvl="0" marL="0" rtl="0" algn="l">
              <a:spcBef>
                <a:spcPts val="1200"/>
              </a:spcBef>
              <a:spcAft>
                <a:spcPts val="1200"/>
              </a:spcAft>
              <a:buNone/>
            </a:pPr>
            <a:r>
              <a:rPr lang="en"/>
              <a:t>One can augment the benchmarks with new things not yet judged by them, but there will always be an infinite amount outside of the test suite.</a:t>
            </a:r>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AI like cars?</a:t>
            </a:r>
            <a:endParaRPr/>
          </a:p>
        </p:txBody>
      </p:sp>
      <p:sp>
        <p:nvSpPr>
          <p:cNvPr id="153" name="Google Shape;153;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and projection of advances in AI.</a:t>
            </a:r>
            <a:endParaRPr/>
          </a:p>
          <a:p>
            <a:pPr indent="0" lvl="0" marL="0" rtl="0" algn="l">
              <a:spcBef>
                <a:spcPts val="1200"/>
              </a:spcBef>
              <a:spcAft>
                <a:spcPts val="0"/>
              </a:spcAft>
              <a:buNone/>
            </a:pPr>
            <a:r>
              <a:rPr lang="en"/>
              <a:t>Use a car analogy.</a:t>
            </a:r>
            <a:endParaRPr/>
          </a:p>
          <a:p>
            <a:pPr indent="0" lvl="0" marL="0" rtl="0" algn="l">
              <a:spcBef>
                <a:spcPts val="1200"/>
              </a:spcBef>
              <a:spcAft>
                <a:spcPts val="0"/>
              </a:spcAft>
              <a:buNone/>
            </a:pPr>
            <a:r>
              <a:rPr lang="en"/>
              <a:t>Many different technologies came together to make a car.</a:t>
            </a:r>
            <a:endParaRPr/>
          </a:p>
          <a:p>
            <a:pPr indent="0" lvl="0" marL="0" rtl="0" algn="l">
              <a:spcBef>
                <a:spcPts val="1200"/>
              </a:spcBef>
              <a:spcAft>
                <a:spcPts val="0"/>
              </a:spcAft>
              <a:buNone/>
            </a:pPr>
            <a:r>
              <a:rPr lang="en"/>
              <a:t>In the late 18th c, people made their own cars.</a:t>
            </a:r>
            <a:endParaRPr/>
          </a:p>
          <a:p>
            <a:pPr indent="0" lvl="0" marL="0" rtl="0" algn="l">
              <a:spcBef>
                <a:spcPts val="1200"/>
              </a:spcBef>
              <a:spcAft>
                <a:spcPts val="1200"/>
              </a:spcAft>
              <a:buNone/>
            </a:pPr>
            <a:r>
              <a:rPr lang="en"/>
              <a:t>***</a:t>
            </a:r>
            <a:endParaRPr/>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LLMs produce new knowledge?</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LLMs produce token sequences statistically implied by the training corpus.</a:t>
            </a:r>
            <a:endParaRPr/>
          </a:p>
          <a:p>
            <a:pPr indent="0" lvl="0" marL="0" rtl="0" algn="l">
              <a:spcBef>
                <a:spcPts val="1200"/>
              </a:spcBef>
              <a:spcAft>
                <a:spcPts val="0"/>
              </a:spcAft>
              <a:buNone/>
            </a:pPr>
            <a:r>
              <a:rPr lang="en"/>
              <a:t>So it is essentially producing a kind of average of word sequences.</a:t>
            </a:r>
            <a:endParaRPr/>
          </a:p>
          <a:p>
            <a:pPr indent="0" lvl="0" marL="0" rtl="0" algn="l">
              <a:spcBef>
                <a:spcPts val="1200"/>
              </a:spcBef>
              <a:spcAft>
                <a:spcPts val="0"/>
              </a:spcAft>
              <a:buNone/>
            </a:pPr>
            <a:r>
              <a:rPr lang="en"/>
              <a:t>But our own personal experience is very limited (in comparison to the content in a corpus).</a:t>
            </a:r>
            <a:endParaRPr/>
          </a:p>
          <a:p>
            <a:pPr indent="0" lvl="0" marL="0" rtl="0" algn="l">
              <a:spcBef>
                <a:spcPts val="1200"/>
              </a:spcBef>
              <a:spcAft>
                <a:spcPts val="0"/>
              </a:spcAft>
              <a:buNone/>
            </a:pPr>
            <a:r>
              <a:rPr lang="en"/>
              <a:t>So can LLMs produce a new fact, implied by others but not previously know, even something like a scientific theory that explains phenomena in a new more general way?</a:t>
            </a:r>
            <a:endParaRPr/>
          </a:p>
          <a:p>
            <a:pPr indent="0" lvl="0" marL="0" rtl="0" algn="l">
              <a:spcBef>
                <a:spcPts val="1200"/>
              </a:spcBef>
              <a:spcAft>
                <a:spcPts val="0"/>
              </a:spcAft>
              <a:buNone/>
            </a:pPr>
            <a:r>
              <a:rPr lang="en"/>
              <a:t>An LLM may very well produce something new that we as individuals have never seen. And maybe just by combinatorics produce something someone has never seen. But that is not likely to be judged by experts to be worthwhile to repeat to others. (one can already have a mathematical theorem system produce an unbounded number of actually true theorems, but we’re likely not going to care about most of them as they will be only extremely slight variations of ones seen before).</a:t>
            </a:r>
            <a:endParaRPr/>
          </a:p>
          <a:p>
            <a:pPr indent="0" lvl="0" marL="0" rtl="0" algn="l">
              <a:spcBef>
                <a:spcPts val="1200"/>
              </a:spcBef>
              <a:spcAft>
                <a:spcPts val="1200"/>
              </a:spcAft>
              <a:buNone/>
            </a:pPr>
            <a:r>
              <a:rPr lang="en"/>
              <a:t>TLDR: Yes, but they’re likely not interesting and take human oversight to evaluate quality.</a:t>
            </a:r>
            <a:endParaRPr/>
          </a:p>
        </p:txBody>
      </p:sp>
      <p:sp>
        <p:nvSpPr>
          <p:cNvPr id="161" name="Google Shape;16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LLMs produce new scientific theories?</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LLMs can often produce new individual facts, but can they produce new </a:t>
            </a:r>
            <a:r>
              <a:rPr lang="en"/>
              <a:t>scientific</a:t>
            </a:r>
            <a:r>
              <a:rPr lang="en"/>
              <a:t> theories, ones that combine knowledge to make new more general theories that can predict new things?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Most scientific theories start with an existing theory and try to fix its errors, using experiments on new data to confirm new inferences.</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TLDR: LLMs might suggest new theories, but like individual logical inferences, are not likely to be reliable theories. </a:t>
            </a:r>
            <a:endParaRPr/>
          </a:p>
        </p:txBody>
      </p:sp>
      <p:sp>
        <p:nvSpPr>
          <p:cNvPr id="168" name="Google Shape;16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Large Language Models think?</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TLDR: No, </a:t>
            </a:r>
            <a:r>
              <a:rPr lang="en"/>
              <a:t>don't be ridiculous.</a:t>
            </a:r>
            <a:endParaRPr/>
          </a:p>
          <a:p>
            <a:pPr indent="0" lvl="0" marL="0" rtl="0" algn="l">
              <a:spcBef>
                <a:spcPts val="1200"/>
              </a:spcBef>
              <a:spcAft>
                <a:spcPts val="0"/>
              </a:spcAft>
              <a:buNone/>
            </a:pPr>
            <a:r>
              <a:rPr lang="en"/>
              <a:t>Details</a:t>
            </a:r>
            <a:endParaRPr/>
          </a:p>
          <a:p>
            <a:pPr indent="-325755" lvl="0" marL="457200" rtl="0" algn="l">
              <a:spcBef>
                <a:spcPts val="1200"/>
              </a:spcBef>
              <a:spcAft>
                <a:spcPts val="0"/>
              </a:spcAft>
              <a:buSzPct val="100000"/>
              <a:buChar char="●"/>
            </a:pPr>
            <a:r>
              <a:rPr lang="en"/>
              <a:t>Clever Hans - LLMs ‘speak’ well but  we read a lot between the lines, supply a lot of the intention ourselves</a:t>
            </a:r>
            <a:endParaRPr/>
          </a:p>
          <a:p>
            <a:pPr indent="-325755" lvl="0" marL="457200" rtl="0" algn="l">
              <a:spcBef>
                <a:spcPts val="0"/>
              </a:spcBef>
              <a:spcAft>
                <a:spcPts val="0"/>
              </a:spcAft>
              <a:buSzPct val="100000"/>
              <a:buChar char="●"/>
            </a:pPr>
            <a:r>
              <a:rPr lang="en"/>
              <a:t>Word and sequence frequencies, not logical algorithms for simulation of brain activity</a:t>
            </a:r>
            <a:endParaRPr/>
          </a:p>
          <a:p>
            <a:pPr indent="-325755" lvl="0" marL="457200" rtl="0" algn="l">
              <a:spcBef>
                <a:spcPts val="0"/>
              </a:spcBef>
              <a:spcAft>
                <a:spcPts val="0"/>
              </a:spcAft>
              <a:buSzPct val="100000"/>
              <a:buChar char="●"/>
            </a:pPr>
            <a:r>
              <a:rPr lang="en"/>
              <a:t>***</a:t>
            </a:r>
            <a:endParaRPr/>
          </a:p>
          <a:p>
            <a:pPr indent="0" lvl="0" marL="0" rtl="0" algn="l">
              <a:spcBef>
                <a:spcPts val="1200"/>
              </a:spcBef>
              <a:spcAft>
                <a:spcPts val="0"/>
              </a:spcAft>
              <a:buNone/>
            </a:pPr>
            <a:r>
              <a:rPr lang="en"/>
              <a:t>LLMs may (eventually) process human language better than humans but calling that thinking is inaccurate labeling, it's not at all like human thinking.</a:t>
            </a:r>
            <a:endParaRPr/>
          </a:p>
          <a:p>
            <a:pPr indent="0" lvl="0" marL="0" rtl="0" algn="l">
              <a:spcBef>
                <a:spcPts val="1200"/>
              </a:spcBef>
              <a:spcAft>
                <a:spcPts val="1200"/>
              </a:spcAft>
              <a:buNone/>
            </a:pPr>
            <a:r>
              <a:rPr lang="en"/>
              <a:t>Humans can't solve unboundedly large logical problems. LLMs may eventually (but unlikely)</a:t>
            </a:r>
            <a:endParaRPr/>
          </a:p>
        </p:txBody>
      </p:sp>
      <p:sp>
        <p:nvSpPr>
          <p:cNvPr id="175" name="Google Shape;17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Have current (2025) Large Language Models achieved AGI?</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TLDR: No, don't be ridiculous.</a:t>
            </a:r>
            <a:endParaRPr/>
          </a:p>
          <a:p>
            <a:pPr indent="0" lvl="0" marL="0" rtl="0" algn="l">
              <a:spcBef>
                <a:spcPts val="1200"/>
              </a:spcBef>
              <a:spcAft>
                <a:spcPts val="0"/>
              </a:spcAft>
              <a:buNone/>
            </a:pPr>
            <a:r>
              <a:rPr lang="en"/>
              <a:t>Details</a:t>
            </a:r>
            <a:endParaRPr/>
          </a:p>
          <a:p>
            <a:pPr indent="-334327" lvl="0" marL="457200" rtl="0" algn="l">
              <a:spcBef>
                <a:spcPts val="1200"/>
              </a:spcBef>
              <a:spcAft>
                <a:spcPts val="0"/>
              </a:spcAft>
              <a:buSzPct val="100000"/>
              <a:buChar char="●"/>
            </a:pPr>
            <a:r>
              <a:rPr lang="en"/>
              <a:t>Thought is not language. Language allows us to communicate our thoughts, and often we have an inner dialog that feels like language, but the things language is describing are not what the brain is manipulating.</a:t>
            </a:r>
            <a:endParaRPr/>
          </a:p>
          <a:p>
            <a:pPr indent="-334327" lvl="0" marL="457200" rtl="0" algn="l">
              <a:spcBef>
                <a:spcPts val="0"/>
              </a:spcBef>
              <a:spcAft>
                <a:spcPts val="0"/>
              </a:spcAft>
              <a:buSzPct val="100000"/>
              <a:buChar char="●"/>
            </a:pPr>
            <a:r>
              <a:rPr lang="en"/>
              <a:t>LLMs seem to be very good at mimicking language, but at a semantic and pragmatic level they have lots of errors (very much unlike human errors). All the engineering to fix these errors are only mitigations, not solutions that remove them.</a:t>
            </a:r>
            <a:endParaRPr/>
          </a:p>
          <a:p>
            <a:pPr indent="-334327" lvl="0" marL="457200" rtl="0" algn="l">
              <a:spcBef>
                <a:spcPts val="0"/>
              </a:spcBef>
              <a:spcAft>
                <a:spcPts val="0"/>
              </a:spcAft>
              <a:buSzPct val="100000"/>
              <a:buChar char="●"/>
            </a:pPr>
            <a:r>
              <a:rPr lang="en"/>
              <a:t>***</a:t>
            </a:r>
            <a:endParaRPr/>
          </a:p>
          <a:p>
            <a:pPr indent="0" lvl="0" marL="0" rtl="0" algn="l">
              <a:spcBef>
                <a:spcPts val="1200"/>
              </a:spcBef>
              <a:spcAft>
                <a:spcPts val="1200"/>
              </a:spcAft>
              <a:buNone/>
            </a:pPr>
            <a:r>
              <a:t/>
            </a:r>
            <a:endParaRPr/>
          </a:p>
        </p:txBody>
      </p:sp>
      <p:sp>
        <p:nvSpPr>
          <p:cNvPr id="182" name="Google Shape;18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covered here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Usually mentioned/covered in a class on AI</a:t>
            </a:r>
            <a:endParaRPr/>
          </a:p>
          <a:p>
            <a:pPr indent="-342900" lvl="0" marL="457200" rtl="0" algn="l">
              <a:spcBef>
                <a:spcPts val="1200"/>
              </a:spcBef>
              <a:spcAft>
                <a:spcPts val="0"/>
              </a:spcAft>
              <a:buSzPts val="1800"/>
              <a:buChar char="●"/>
            </a:pPr>
            <a:r>
              <a:rPr lang="en"/>
              <a:t>Turing Test - what is intelligence?</a:t>
            </a:r>
            <a:endParaRPr/>
          </a:p>
          <a:p>
            <a:pPr indent="-342900" lvl="0" marL="457200" rtl="0" algn="l">
              <a:spcBef>
                <a:spcPts val="0"/>
              </a:spcBef>
              <a:spcAft>
                <a:spcPts val="0"/>
              </a:spcAft>
              <a:buSzPts val="1800"/>
              <a:buChar char="●"/>
            </a:pPr>
            <a:r>
              <a:rPr lang="en"/>
              <a:t>Selfridge’s Demon</a:t>
            </a:r>
            <a:endParaRPr/>
          </a:p>
          <a:p>
            <a:pPr indent="-342900" lvl="0" marL="457200" rtl="0" algn="l">
              <a:spcBef>
                <a:spcPts val="0"/>
              </a:spcBef>
              <a:spcAft>
                <a:spcPts val="0"/>
              </a:spcAft>
              <a:buSzPts val="1800"/>
              <a:buChar char="●"/>
            </a:pPr>
            <a:r>
              <a:rPr lang="en"/>
              <a:t>Searle’s Chinese Room - is intelligence mechanizable?</a:t>
            </a:r>
            <a:endParaRPr/>
          </a:p>
          <a:p>
            <a:pPr indent="-342900" lvl="0" marL="457200" rtl="0" algn="l">
              <a:spcBef>
                <a:spcPts val="0"/>
              </a:spcBef>
              <a:spcAft>
                <a:spcPts val="0"/>
              </a:spcAft>
              <a:buSzPts val="1800"/>
              <a:buChar char="●"/>
            </a:pPr>
            <a:r>
              <a:rPr lang="en"/>
              <a:t>Bender’s Octopus - what grounding in reality does a mechanism have?</a:t>
            </a:r>
            <a:endParaRPr/>
          </a:p>
          <a:p>
            <a:pPr indent="0" lvl="0" marL="457200" rtl="0" algn="l">
              <a:spcBef>
                <a:spcPts val="1200"/>
              </a:spcBef>
              <a:spcAft>
                <a:spcPts val="1200"/>
              </a:spcAft>
              <a:buNone/>
            </a:pPr>
            <a:r>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intelligence be simulated?</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Hierarchy of Neuroscience</a:t>
            </a:r>
            <a:endParaRPr/>
          </a:p>
          <a:p>
            <a:pPr indent="-342900" lvl="0" marL="457200" rtl="0" algn="l">
              <a:spcBef>
                <a:spcPts val="1200"/>
              </a:spcBef>
              <a:spcAft>
                <a:spcPts val="0"/>
              </a:spcAft>
              <a:buSzPts val="1800"/>
              <a:buChar char="●"/>
            </a:pPr>
            <a:r>
              <a:rPr lang="en"/>
              <a:t>Cell Biology - individual neurons, Na/K pump, neurotransmitters</a:t>
            </a:r>
            <a:endParaRPr/>
          </a:p>
          <a:p>
            <a:pPr indent="-342900" lvl="0" marL="457200" rtl="0" algn="l">
              <a:spcBef>
                <a:spcPts val="0"/>
              </a:spcBef>
              <a:spcAft>
                <a:spcPts val="0"/>
              </a:spcAft>
              <a:buSzPts val="1800"/>
              <a:buChar char="●"/>
            </a:pPr>
            <a:r>
              <a:rPr lang="en"/>
              <a:t>Neural Tissue - neuron cluster behavior</a:t>
            </a:r>
            <a:endParaRPr/>
          </a:p>
          <a:p>
            <a:pPr indent="-342900" lvl="0" marL="457200" rtl="0" algn="l">
              <a:spcBef>
                <a:spcPts val="0"/>
              </a:spcBef>
              <a:spcAft>
                <a:spcPts val="0"/>
              </a:spcAft>
              <a:buSzPts val="1800"/>
              <a:buChar char="●"/>
            </a:pPr>
            <a:r>
              <a:rPr lang="en"/>
              <a:t>Brain area physiology and communication - lobes and functional areas</a:t>
            </a:r>
            <a:endParaRPr/>
          </a:p>
          <a:p>
            <a:pPr indent="-342900" lvl="0" marL="457200" rtl="0" algn="l">
              <a:spcBef>
                <a:spcPts val="0"/>
              </a:spcBef>
              <a:spcAft>
                <a:spcPts val="0"/>
              </a:spcAft>
              <a:buSzPts val="1800"/>
              <a:buChar char="●"/>
            </a:pPr>
            <a:r>
              <a:rPr lang="en"/>
              <a:t>Senses and brain anatomy - sensory-motor, vision, hearing, olfractory</a:t>
            </a:r>
            <a:endParaRPr/>
          </a:p>
          <a:p>
            <a:pPr indent="-342900" lvl="0" marL="457200" rtl="0" algn="l">
              <a:spcBef>
                <a:spcPts val="0"/>
              </a:spcBef>
              <a:spcAft>
                <a:spcPts val="0"/>
              </a:spcAft>
              <a:buSzPts val="1800"/>
              <a:buChar char="●"/>
            </a:pPr>
            <a:r>
              <a:rPr lang="en"/>
              <a:t>Learning and neural tissue - classical, </a:t>
            </a:r>
            <a:r>
              <a:rPr lang="en"/>
              <a:t>parent</a:t>
            </a:r>
            <a:r>
              <a:rPr lang="en"/>
              <a:t>, insight</a:t>
            </a:r>
            <a:endParaRPr/>
          </a:p>
          <a:p>
            <a:pPr indent="-342900" lvl="0" marL="457200" rtl="0" algn="l">
              <a:spcBef>
                <a:spcPts val="0"/>
              </a:spcBef>
              <a:spcAft>
                <a:spcPts val="0"/>
              </a:spcAft>
              <a:buSzPts val="1800"/>
              <a:buChar char="●"/>
            </a:pPr>
            <a:r>
              <a:rPr lang="en"/>
              <a:t>Reflexes, planning, action</a:t>
            </a:r>
            <a:endParaRPr/>
          </a:p>
          <a:p>
            <a:pPr indent="-342900" lvl="0" marL="457200" rtl="0" algn="l">
              <a:spcBef>
                <a:spcPts val="0"/>
              </a:spcBef>
              <a:spcAft>
                <a:spcPts val="0"/>
              </a:spcAft>
              <a:buSzPts val="1800"/>
              <a:buChar char="●"/>
            </a:pPr>
            <a:r>
              <a:rPr lang="en"/>
              <a:t>High level thought - language, logic, math, planning, ‘rationality’</a:t>
            </a:r>
            <a:endParaRPr/>
          </a:p>
          <a:p>
            <a:pPr indent="0" lvl="0" marL="0" rtl="0" algn="l">
              <a:spcBef>
                <a:spcPts val="1200"/>
              </a:spcBef>
              <a:spcAft>
                <a:spcPts val="0"/>
              </a:spcAft>
              <a:buNone/>
            </a:pPr>
            <a:r>
              <a:rPr lang="en"/>
              <a:t>What level needs to be simulated to mimic human behavior?</a:t>
            </a:r>
            <a:endParaRPr/>
          </a:p>
          <a:p>
            <a:pPr indent="0" lvl="0" marL="457200" rtl="0" algn="l">
              <a:spcBef>
                <a:spcPts val="1200"/>
              </a:spcBef>
              <a:spcAft>
                <a:spcPts val="1200"/>
              </a:spcAft>
              <a:buNone/>
            </a:pPr>
            <a:r>
              <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upload our minds to the cloud?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Don’t be ridiculous.</a:t>
            </a:r>
            <a:endParaRPr/>
          </a:p>
          <a:p>
            <a:pPr indent="-342900" lvl="0" marL="457200" rtl="0" algn="l">
              <a:spcBef>
                <a:spcPts val="1200"/>
              </a:spcBef>
              <a:spcAft>
                <a:spcPts val="0"/>
              </a:spcAft>
              <a:buSzPts val="1800"/>
              <a:buChar char="●"/>
            </a:pPr>
            <a:r>
              <a:rPr lang="en"/>
              <a:t>It is unknown all the high or medium or low level functions to attempt even an approximate simulation.</a:t>
            </a:r>
            <a:endParaRPr/>
          </a:p>
          <a:p>
            <a:pPr indent="-342900" lvl="0" marL="457200" rtl="0" algn="l">
              <a:spcBef>
                <a:spcPts val="0"/>
              </a:spcBef>
              <a:spcAft>
                <a:spcPts val="0"/>
              </a:spcAft>
              <a:buSzPts val="1800"/>
              <a:buChar char="●"/>
            </a:pPr>
            <a:r>
              <a:rPr lang="en"/>
              <a:t>There is not enough data (examples) of all stimuli/response at any level of detail to mimic (forgetting the actual brain implementation).</a:t>
            </a:r>
            <a:endParaRPr/>
          </a:p>
          <a:p>
            <a:pPr indent="0" lvl="0" marL="0" rtl="0" algn="l">
              <a:spcBef>
                <a:spcPts val="1200"/>
              </a:spcBef>
              <a:spcAft>
                <a:spcPts val="1200"/>
              </a:spcAft>
              <a:buNone/>
            </a:pPr>
            <a:r>
              <a:rPr lang="en"/>
              <a:t>Chabots can fake (sort of, not well) individual style and knowledge (as long as that is captured in the training data). But that is not ‘your mind’, and is a poor facsimile.</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 like to be a bat?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we know what it feels like to be another being with different senses, for example, sonar location?</a:t>
            </a:r>
            <a:endParaRPr/>
          </a:p>
          <a:p>
            <a:pPr indent="0" lvl="0" marL="0" rtl="0" algn="l">
              <a:spcBef>
                <a:spcPts val="1200"/>
              </a:spcBef>
              <a:spcAft>
                <a:spcPts val="12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 brain like a computer?</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(presumably it is obvious that a computer tries to do things brains can do)</a:t>
            </a:r>
            <a:endParaRPr/>
          </a:p>
          <a:p>
            <a:pPr indent="0" lvl="0" marL="0" rtl="0" algn="l">
              <a:spcBef>
                <a:spcPts val="1200"/>
              </a:spcBef>
              <a:spcAft>
                <a:spcPts val="0"/>
              </a:spcAft>
              <a:buNone/>
            </a:pPr>
            <a:r>
              <a:rPr lang="en"/>
              <a:t>That is, are there things in computers that </a:t>
            </a:r>
            <a:r>
              <a:rPr lang="en"/>
              <a:t>correspond</a:t>
            </a:r>
            <a:r>
              <a:rPr lang="en"/>
              <a:t> to </a:t>
            </a:r>
            <a:r>
              <a:rPr i="1" lang="en"/>
              <a:t>anatomical</a:t>
            </a:r>
            <a:r>
              <a:rPr lang="en"/>
              <a:t> features of the brain?</a:t>
            </a:r>
            <a:endParaRPr/>
          </a:p>
          <a:p>
            <a:pPr indent="0" lvl="0" marL="0" rtl="0" algn="l">
              <a:spcBef>
                <a:spcPts val="1200"/>
              </a:spcBef>
              <a:spcAft>
                <a:spcPts val="0"/>
              </a:spcAft>
              <a:buNone/>
            </a:pPr>
            <a:r>
              <a:rPr lang="en"/>
              <a:t>Experimentation (and anatomy and fMRI) has shown that:</a:t>
            </a:r>
            <a:endParaRPr/>
          </a:p>
          <a:p>
            <a:pPr indent="-342900" lvl="0" marL="457200" rtl="0" algn="l">
              <a:spcBef>
                <a:spcPts val="1200"/>
              </a:spcBef>
              <a:spcAft>
                <a:spcPts val="0"/>
              </a:spcAft>
              <a:buSzPts val="1800"/>
              <a:buChar char="●"/>
            </a:pPr>
            <a:r>
              <a:rPr lang="en"/>
              <a:t>There’s no separate memory area (which stores data)</a:t>
            </a:r>
            <a:endParaRPr/>
          </a:p>
          <a:p>
            <a:pPr indent="-317500" lvl="1" marL="914400" rtl="0" algn="l">
              <a:spcBef>
                <a:spcPts val="0"/>
              </a:spcBef>
              <a:spcAft>
                <a:spcPts val="0"/>
              </a:spcAft>
              <a:buSzPts val="1400"/>
              <a:buChar char="○"/>
            </a:pPr>
            <a:r>
              <a:rPr lang="en"/>
              <a:t>There’s no location of a database of facts or images or voices</a:t>
            </a:r>
            <a:endParaRPr/>
          </a:p>
          <a:p>
            <a:pPr indent="-317500" lvl="1" marL="914400" rtl="0" algn="l">
              <a:spcBef>
                <a:spcPts val="0"/>
              </a:spcBef>
              <a:spcAft>
                <a:spcPts val="0"/>
              </a:spcAft>
              <a:buSzPts val="1400"/>
              <a:buChar char="○"/>
            </a:pPr>
            <a:r>
              <a:rPr lang="en"/>
              <a:t>There’s no location of a dictionary of words with their meanings</a:t>
            </a:r>
            <a:endParaRPr/>
          </a:p>
          <a:p>
            <a:pPr indent="-342900" lvl="0" marL="457200" rtl="0" algn="l">
              <a:spcBef>
                <a:spcPts val="0"/>
              </a:spcBef>
              <a:spcAft>
                <a:spcPts val="0"/>
              </a:spcAft>
              <a:buSzPts val="1800"/>
              <a:buChar char="●"/>
            </a:pPr>
            <a:r>
              <a:rPr lang="en"/>
              <a:t>There’s no Central Processing Unit (which operate</a:t>
            </a:r>
            <a:r>
              <a:rPr lang="en"/>
              <a:t>s</a:t>
            </a:r>
            <a:r>
              <a:rPr lang="en"/>
              <a:t> on data)</a:t>
            </a:r>
            <a:endParaRPr/>
          </a:p>
          <a:p>
            <a:pPr indent="-317500" lvl="1" marL="914400" rtl="0" algn="l">
              <a:spcBef>
                <a:spcPts val="0"/>
              </a:spcBef>
              <a:spcAft>
                <a:spcPts val="0"/>
              </a:spcAft>
              <a:buSzPts val="1400"/>
              <a:buChar char="○"/>
            </a:pPr>
            <a:r>
              <a:rPr lang="en"/>
              <a:t>There’s no location that does arithmetic or logical consequences</a:t>
            </a:r>
            <a:endParaRPr/>
          </a:p>
          <a:p>
            <a:pPr indent="-317500" lvl="1" marL="914400" rtl="0" algn="l">
              <a:spcBef>
                <a:spcPts val="0"/>
              </a:spcBef>
              <a:spcAft>
                <a:spcPts val="0"/>
              </a:spcAft>
              <a:buSzPts val="1400"/>
              <a:buChar char="○"/>
            </a:pPr>
            <a:r>
              <a:rPr lang="en"/>
              <a:t>But ‘executive function and planning is ‘mostly’ in the prefrontal cortex</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AGI?</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 (Artificial General Intelligence) is a term used very very loosely for a computer process that behaves intelligently like a human in a general manner, and acts intelligently in tasks that it wasn’t specifically designed to do.</a:t>
            </a:r>
            <a:endParaRPr/>
          </a:p>
          <a:p>
            <a:pPr indent="0" lvl="0" marL="0" rtl="0" algn="l">
              <a:spcBef>
                <a:spcPts val="1200"/>
              </a:spcBef>
              <a:spcAft>
                <a:spcPts val="0"/>
              </a:spcAft>
              <a:buNone/>
            </a:pPr>
            <a:r>
              <a:rPr lang="en"/>
              <a:t>For example, chess playing programs are very narrow AI (Artificial Intelligence) because they can only suggest (very likely to be successful) chess moves. They can’t be used for even tictactoe or go or Monopoly.</a:t>
            </a:r>
            <a:endParaRPr/>
          </a:p>
          <a:p>
            <a:pPr indent="0" lvl="0" marL="0" rtl="0" algn="l">
              <a:spcBef>
                <a:spcPts val="1200"/>
              </a:spcBef>
              <a:spcAft>
                <a:spcPts val="1200"/>
              </a:spcAft>
              <a:buNone/>
            </a:pPr>
            <a:r>
              <a:rPr lang="en"/>
              <a:t>***</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will AGI come? 2 years? 5 years? 10? 30? Ever?</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AGI is general - different parts of it already exist and many parts and combinations will be incremental rather just one day appearing full-blown.</a:t>
            </a:r>
            <a:endParaRPr/>
          </a:p>
          <a:p>
            <a:pPr indent="-342900" lvl="0" marL="457200" rtl="0" algn="l">
              <a:spcBef>
                <a:spcPts val="0"/>
              </a:spcBef>
              <a:spcAft>
                <a:spcPts val="0"/>
              </a:spcAft>
              <a:buSzPts val="1800"/>
              <a:buChar char="●"/>
            </a:pPr>
            <a:r>
              <a:rPr lang="en"/>
              <a:t>LLMs are very general (though with lots of problems)</a:t>
            </a:r>
            <a:endParaRPr/>
          </a:p>
          <a:p>
            <a:pPr indent="-317500" lvl="1" marL="914400" rtl="0" algn="l">
              <a:spcBef>
                <a:spcPts val="0"/>
              </a:spcBef>
              <a:spcAft>
                <a:spcPts val="0"/>
              </a:spcAft>
              <a:buSzPts val="1400"/>
              <a:buChar char="○"/>
            </a:pPr>
            <a:r>
              <a:rPr lang="en"/>
              <a:t>Most people </a:t>
            </a:r>
            <a:r>
              <a:rPr lang="en"/>
              <a:t>don't think of LLMs as AGI</a:t>
            </a:r>
            <a:endParaRPr/>
          </a:p>
          <a:p>
            <a:pPr indent="-342900" lvl="0" marL="457200" rtl="0" algn="l">
              <a:spcBef>
                <a:spcPts val="0"/>
              </a:spcBef>
              <a:spcAft>
                <a:spcPts val="0"/>
              </a:spcAft>
              <a:buSzPts val="1800"/>
              <a:buChar char="●"/>
            </a:pPr>
            <a:r>
              <a:rPr lang="en"/>
              <a:t>Some day that scaling is enough, and by extrapolating from current trends, in the next ten years, definitive AGI can be </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Artificial General Intelligence (AGI)?</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‘Strong’ AI - AI that can be applied generally, to more tasks than designed for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‘Thinks’ like a human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Is ‘conscious’ (for all the varieties of what ‘conscious’ might mean)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OpenAI - </a:t>
            </a:r>
            <a:r>
              <a:rPr lang="en">
                <a:solidFill>
                  <a:srgbClr val="000000"/>
                </a:solidFill>
                <a:highlight>
                  <a:srgbClr val="FFFFFF"/>
                </a:highlight>
              </a:rPr>
              <a:t>an AI system developed by OpenAI that can generate at least $100 billion in profits.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“a general-purpose A.I. system that can do almost all cognitive tasks a human can do”</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Can do everything a human mind can do but in software</a:t>
            </a:r>
            <a:endParaRPr>
              <a:solidFill>
                <a:srgbClr val="000000"/>
              </a:solidFill>
              <a:highlight>
                <a:srgbClr val="FFFFFF"/>
              </a:highlight>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