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077DD5-DF37-4647-A219-8084CE9AA050}">
  <a:tblStyle styleId="{D4077DD5-DF37-4647-A219-8084CE9AA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c0395e0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c0395e0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8e343c74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8e343c7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16bf94de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16bf94d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16bf94d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16bf94d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16bf94d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16bf94d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a5bd811f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a5bd811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lato.stanford.edu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Science for AI</a:t>
            </a:r>
            <a:endParaRPr/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Meanings of Terms</a:t>
            </a:r>
            <a:endParaRPr sz="5200"/>
          </a:p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6175" y="962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words mean</a:t>
            </a:r>
            <a:endParaRPr sz="2800"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0" y="920425"/>
            <a:ext cx="91440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Extrinsic vs Intrinsic - definition by example vs definition by extracted rule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Consistent and complete - not wrong and not missing anything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Polysemy - a single word can have multiple meanings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Vagueness - words don’t perfectly capture thoughts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Definition of ‘definition’:</a:t>
            </a:r>
            <a:endParaRPr sz="1700"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Dictionary - not what should be but how used in writing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Not wrong, optimized for length, may miss a lot of context</a:t>
            </a:r>
            <a:endParaRPr sz="1700"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Technical - stipulative, can replace the word with the definition everywhere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Still depends on context: could be one way for bio, another for AI</a:t>
            </a:r>
            <a:endParaRPr sz="1700"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/>
              <a:t>Informal - how people just tend to use it, intuitive, we all ‘get it’ but hard to articulate</a:t>
            </a:r>
            <a:endParaRPr sz="1700"/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tx1"/>
                </a:solidFill>
              </a:rPr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tx1"/>
                </a:solidFill>
              </a:rPr>
              <a:t>‹#›</a:t>
            </a:fld>
            <a:endParaRPr sz="1300">
              <a:solidFill>
                <a:schemeClr val="tx1"/>
              </a:solidFill>
            </a:endParaRPr>
          </a:p>
        </p:txBody>
      </p:sp>
      <p:graphicFrame>
        <p:nvGraphicFramePr>
          <p:cNvPr id="71" name="Google Shape;71;p17"/>
          <p:cNvGraphicFramePr/>
          <p:nvPr/>
        </p:nvGraphicFramePr>
        <p:xfrm>
          <a:off x="19975" y="3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{D4077DD5-DF37-4647-A219-8084CE9AA050}</a:tableStyleId>
              </a:tblPr>
              <a:tblGrid>
                <a:gridCol w="1504500"/>
                <a:gridCol w="1894225"/>
                <a:gridCol w="2183875"/>
                <a:gridCol w="3541425"/>
              </a:tblGrid>
              <a:tr h="29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Term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informal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Technical - biology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Technical - AI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intelligence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clever like a human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what cognitive science studies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/>
                        <a:t>do some human tasks with heuristics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learning/training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studying for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school, repetition, skills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operant conditioning etc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updating numeric parameters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hinking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stream of consciousness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neurons triggered by neuro-transmitters, brain areas’ increased activity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electrons moving through digital circuits, algorithm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thought/belief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part of the stream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Image? Seq of sounds?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inaccessible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logical predicate/probability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understanding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vague human-ish meaning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ability to generalize?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onsciousness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 monolog, self awareness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awake, not sleeping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very technical definitions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sentience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aware of themselves like humans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can experience feelings, sensations, qualia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Examples of Misdirection</a:t>
            </a:r>
            <a:endParaRPr sz="2800"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0" y="1225225"/>
            <a:ext cx="91440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Neural Network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Started as a mathematical model of what was known in ‘42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Deep Learning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 neural network with more than a few layers.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Long Short-Term Memory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 catchy oxymoron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Artificial General Intelligence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‘</a:t>
            </a:r>
            <a:r>
              <a:rPr lang="en" sz="1700">
                <a:solidFill>
                  <a:schemeClr val="dk1"/>
                </a:solidFill>
              </a:rPr>
              <a:t>Artificial</a:t>
            </a:r>
            <a:r>
              <a:rPr lang="en" sz="1700">
                <a:solidFill>
                  <a:schemeClr val="dk1"/>
                </a:solidFill>
              </a:rPr>
              <a:t> Intelligence’ has had a lot of the fun washed out by overuse - the new term is a clever hans.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Transformer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Sounds sciency, like an electrical component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Attention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Sounds like a chapter of a cognitive science part of perception, but is just a correlation matrix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tx1"/>
                </a:solidFill>
              </a:rPr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Saying What it is</a:t>
            </a:r>
            <a:endParaRPr sz="2800"/>
          </a:p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0" y="1225225"/>
            <a:ext cx="91440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Causal Graph - a graph that shows potential causal relations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Loss Function - also called error function - the difference between predicted and real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Minimax adversarial search - searching a two-player game tree (adversaries) where one player is maximizing a score for their moves and the other player is minimizing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Depth First Search - searches by going exploring deeper first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tx1"/>
                </a:solidFill>
              </a:rPr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Bio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Psych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CogPsych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Vision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00"/>
              <a:buChar char="●"/>
            </a:pPr>
            <a:r>
              <a:rPr lang="en" sz="1900">
                <a:solidFill>
                  <a:srgbClr val="202122"/>
                </a:solidFill>
                <a:highlight>
                  <a:srgbClr val="FFFFFF"/>
                </a:highlight>
              </a:rPr>
              <a:t>Akmajian, Adrian </a:t>
            </a:r>
            <a:r>
              <a:rPr i="1" lang="en" sz="1900">
                <a:solidFill>
                  <a:srgbClr val="202122"/>
                </a:solidFill>
                <a:highlight>
                  <a:srgbClr val="FFFFFF"/>
                </a:highlight>
              </a:rPr>
              <a:t>et al</a:t>
            </a:r>
            <a:r>
              <a:rPr lang="en" sz="1900">
                <a:solidFill>
                  <a:srgbClr val="202122"/>
                </a:solidFill>
                <a:highlight>
                  <a:srgbClr val="FFFFFF"/>
                </a:highlight>
              </a:rPr>
              <a:t> (1995), </a:t>
            </a:r>
            <a:r>
              <a:rPr i="1" lang="en" sz="1900">
                <a:solidFill>
                  <a:srgbClr val="202122"/>
                </a:solidFill>
                <a:highlight>
                  <a:srgbClr val="FFFFFF"/>
                </a:highlight>
              </a:rPr>
              <a:t>Linguistics: an introduction to language and communication</a:t>
            </a:r>
            <a:r>
              <a:rPr lang="en" sz="1900">
                <a:solidFill>
                  <a:srgbClr val="202122"/>
                </a:solidFill>
                <a:highlight>
                  <a:srgbClr val="FFFFFF"/>
                </a:highlight>
              </a:rPr>
              <a:t> (fourth edition), Cambridge: MIT Press.</a:t>
            </a:r>
            <a:endParaRPr sz="19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202122"/>
                </a:solidFill>
                <a:highlight>
                  <a:srgbClr val="FFFFFF"/>
                </a:highlight>
              </a:rPr>
              <a:t>Stanford Encyclopedia of Philosophy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https://plato.stanford.edu/index.html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