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8"/>
  </p:notesMasterIdLst>
  <p:sldIdLst>
    <p:sldId id="3825" r:id="rId5"/>
    <p:sldId id="3835" r:id="rId6"/>
    <p:sldId id="3836" r:id="rId7"/>
    <p:sldId id="3838" r:id="rId8"/>
    <p:sldId id="3841" r:id="rId9"/>
    <p:sldId id="3839" r:id="rId10"/>
    <p:sldId id="3844" r:id="rId11"/>
    <p:sldId id="3843" r:id="rId12"/>
    <p:sldId id="3840" r:id="rId13"/>
    <p:sldId id="3853" r:id="rId14"/>
    <p:sldId id="3842" r:id="rId15"/>
    <p:sldId id="3845" r:id="rId16"/>
    <p:sldId id="3850" r:id="rId17"/>
    <p:sldId id="3847" r:id="rId18"/>
    <p:sldId id="3848" r:id="rId19"/>
    <p:sldId id="3846" r:id="rId20"/>
    <p:sldId id="3849" r:id="rId21"/>
    <p:sldId id="3851" r:id="rId22"/>
    <p:sldId id="3852" r:id="rId23"/>
    <p:sldId id="3854" r:id="rId24"/>
    <p:sldId id="3855" r:id="rId25"/>
    <p:sldId id="3856" r:id="rId26"/>
    <p:sldId id="385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25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0:00:0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24575,'10'2'0,"-1"0"0,0 0 0,1 1 0,-1 0 0,0 1 0,0-1 0,14 10 0,-14-7 0,-1 0 0,0 0 0,9 9 0,-12-10 0,0-1 0,0 1 0,0-1 0,0 0 0,1-1 0,-1 1 0,1-1 0,0 0 0,0 0 0,7 1 0,-12-4 0,0 1 0,0-1 0,0 0 0,0 0 0,0 0 0,0-1 0,0 1 0,0 0 0,0 0 0,0 0 0,0-1 0,0 1 0,0 0 0,-1-1 0,1 1 0,0-1 0,0 1 0,0-1 0,-1 0 0,1 1 0,0-1 0,-1 0 0,1 1 0,0-1 0,-1 0 0,1 0 0,0-1 0,12-30 0,-12 28 0,0 0 0,1 0 0,-1 0 0,1 1 0,0-1 0,3-4 0,0 3 0,0 0 0,1 1 0,11-8 0,15-14 0,0-15 0,-27 33 0,1 0 0,-1 0 0,2 1 0,-1 0 0,1 0 0,0 0 0,12-8 0,42-34 0,-51 42 0,0-1 0,-1 0 0,-1 0 0,1-1 0,9-13 0,-4 6 0,-8 11-1365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0:0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24575,'3'2'0,"-1"0"0,1 0 0,-1 0 0,1 0 0,-1 0 0,0 0 0,0 1 0,0-1 0,0 1 0,2 4 0,2 2 0,6 4 0,2 1 0,-1-2 0,19 14 0,16 13 0,-47-37 0,0-1 0,1 1 0,0-1 0,-1 0 0,1 1 0,0-1 0,-1 0 0,1 0 0,0 0 0,0 0 0,0 0 0,0-1 0,0 1 0,0 0 0,0-1 0,0 0 0,0 1 0,0-1 0,1 0 0,-1 0 0,0 0 0,0 0 0,0-1 0,0 1 0,0 0 0,2-2 0,0 0 0,-1 0 0,1 0 0,-1-1 0,1 1 0,-1-1 0,0 0 0,-1 0 0,1 0 0,0-1 0,-1 1 0,1-1 0,2-5 0,3-7 0,3-3 0,0 1 0,26-33 0,-19 29 0,-1-1 0,18-32 0,-29 48 42,-1 0 1,1 0-1,0 1 0,0-1 0,1 2 0,0-1 1,12-8-1,-10 9-326,-1-1 0,0-1 0,-1 1 1,0-1-1,11-13 0,-10 8-6542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0:00:10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24575,'9'5'0,"0"0"0,0 0 0,0 1 0,-1 0 0,0 1 0,0 0 0,-1 0 0,0 1 0,10 12 0,-13-16 0,0 0 0,1 0 0,0 0 0,-1 0 0,1-1 0,0 0 0,8 3 0,-9-4 0,0 0 0,0 1 0,0-1 0,0 1 0,0-1 0,0 1 0,-1 1 0,0-1 0,1 0 0,4 8 0,-8-11 0,0 1 0,0-1 0,1 1 0,-1-1 0,0 1 0,0-1 0,0 1 0,0-1 0,1 1 0,-1-1 0,0 0 0,1 1 0,-1-1 0,0 1 0,1-1 0,-1 0 0,0 1 0,1-1 0,-1 0 0,1 1 0,-1-1 0,1 0 0,-1 0 0,1 0 0,-1 1 0,1-1 0,-1 0 0,1 0 0,-1 0 0,1 0 0,0 0 0,6-15 0,-4 6 0,4-6 0,1 0 0,0 1 0,1 0 0,0 0 0,1 1 0,12-12 0,21-29 0,-35 44 0,1 0 0,0 1 0,0 0 0,13-10 0,-11 11 0,-2 0 0,1-1 0,-1 0 0,11-15 0,-18 20-124,0 1 0,1 0 0,0 0 0,0 0 0,0 0 0,0 0-1,0 0 1,0 1 0,1-1 0,5-2 0,6-2-6702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0:00:4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24575,'29'39'0,"-25"-33"0,0 0 0,0 0 0,1 0 0,-1-1 0,1 0 0,11 10 0,97 77 0,-111-90 0,1 0 0,-1 0 0,0-1 0,0 1 0,1 0 0,-1-1 0,1 1 0,-1-1 0,1 0 0,-1 0 0,6 1 0,-6-2 0,-1 0 0,0 0 0,1 0 0,-1 0 0,0-1 0,1 1 0,-1 0 0,0-1 0,0 0 0,1 1 0,-1-1 0,0 1 0,0-1 0,0 0 0,0 0 0,0 0 0,0 0 0,0 0 0,0 0 0,0 0 0,0 0 0,0 0 0,-1 0 0,1 0 0,0 0 0,0-3 0,9-17 0,-1 0 0,8-28 0,-17 48 0,7-17 0,1 0 0,1 1 0,10-16 0,-2 5 0,-9 16 0,0 0 0,1 1 0,0 0 0,20-16 0,-19 18 0,0-1 0,-1 0 0,0-1 0,0 0 0,8-13 0,-16 21 9,2-3-147,0 0 1,0 1-1,0-1 1,1 1 0,0 0-1,0 0 1,0 1 0,0-1-1,7-4 1,1 2-6689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0:00:44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24575,'15'18'0,"-7"-11"0,23 37 0,-25-34 0,0-1 0,0 0 0,1-1 0,0 1 0,1-1 0,11 10 0,-15-15 0,-1 0 0,1 0 0,-1 1 0,0-1 0,3 6 0,-4-6 0,1 0 0,-1 0 0,1 0 0,0 0 0,-1 0 0,5 2 0,-6-4 0,0-1 0,-1 0 0,1 0 0,0 1 0,0-1 0,0 0 0,0 0 0,-1 0 0,1 0 0,0 0 0,0 0 0,0-1 0,0 1 0,-1 0 0,1 0 0,0 0 0,0-1 0,-1 1 0,1 0 0,0-1 0,0 1 0,-1-1 0,1 1 0,0-1 0,-1 1 0,1-1 0,-1 0 0,1 1 0,-1-1 0,1 0 0,-1 1 0,1-1 0,0-1 0,18-30 0,-16 25 0,37-85 0,-18 52 0,-16 26 0,2 0 0,0 0 0,0 0 0,1 1 0,1 1 0,16-17 0,-18 21 43,0 1 0,-1-1-1,0 0 1,-1-1 0,0 0-1,0 0 1,7-16 0,-3 2-897,14-50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0:00:4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0 320 24575,'0'2'0,"1"-1"0,-1 0 0,0 0 0,1 0 0,-1 0 0,0 1 0,1-1 0,-1 0 0,1 0 0,0 0 0,-1 0 0,1 0 0,0 0 0,0-1 0,-1 1 0,1 0 0,0 0 0,2 1 0,22 13 0,-12-8 0,-2 1 0,-1 0 0,0 1 0,0 0 0,-1 1 0,-1 0 0,11 16 0,-18-24 0,1-1 0,-1 1 0,0 0 0,0-1 0,1 1 0,-1-1 0,1 0 0,-1 1 0,1-1 0,0 0 0,-1 0 0,1 0 0,0 0 0,0 0 0,0 0 0,0-1 0,3 2 0,-3-2 0,0 0 0,0 0 0,0-1 0,-1 1 0,1 0 0,0-1 0,0 1 0,-1-1 0,1 0 0,0 1 0,-1-1 0,1 0 0,-1 0 0,1 0 0,-1 0 0,2-2 0,5-4 0,-1-1 0,-1 0 0,0 0 0,0-1 0,7-13 0,-12 20 0,5-6 0,0 0 0,0 0 0,1 0 0,0 1 0,10-9 0,-9 9 0,0 1 0,-1-2 0,-1 1 0,1-1 0,8-13 0,-11 15 0,0 0 0,0 1 0,1-1 0,0 1 0,0 0 0,8-6 0,-6 6 0,-1 0 0,0 0 0,-1-1 0,1 0 0,4-7 0,12-19 0,-14 22 0,0 0 0,-1-1 0,8-17 0,-11 18-136,0 1-1,1 0 1,0 0-1,1 1 1,0 0-1,0 0 1,1 0-1,0 1 0,14-12 1,-11 12-6690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0:00:52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 24575,'4'8'0,"-2"-3"0,0-1 0,1 1 0,-1-1 0,1 1 0,0-1 0,0 0 0,0 0 0,1 0 0,-1 0 0,1-1 0,0 1 0,8 5 0,-3-3 0,0 0 0,-1 2 0,0-1 0,0 1 0,-1 0 0,0 0 0,0 1 0,-1 0 0,8 15 0,-1-4 0,-12-19 0,-1 0 0,1 1 0,0-1 0,0 1 0,0-1 0,1 0 0,-1 0 0,0 0 0,0 0 0,1 0 0,-1 0 0,1 0 0,-1 0 0,0 0 0,1 0 0,0-1 0,2 2 0,-3-2 0,1 0 0,-1 0 0,0 0 0,1-1 0,-1 1 0,0 0 0,1 0 0,-1-1 0,0 1 0,0-1 0,1 1 0,-1-1 0,0 0 0,0 1 0,0-1 0,0 0 0,2-1 0,1-2 0,0 0 0,0 0 0,-1-1 0,0 0 0,1 1 0,-2-1 0,1 0 0,3-10 0,3-9 0,1-1 0,1 2 0,1-1 0,22-31 0,-24 41 0,-2-1 0,12-26 0,-13 25 0,1 1 0,15-24 0,-6 15 0,-10 13 0,1 1 0,0 0 0,0 0 0,14-12 0,-14 14 0,-1 0 0,0 0 0,11-16 0,14-16 0,-21 28-1365,-1 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0:00:5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0 275 24575,'1'2'0,"-1"0"0,1 0 0,-1 0 0,1 0 0,0 0 0,0-1 0,-1 1 0,1 0 0,1 0 0,-1-1 0,0 1 0,0-1 0,2 3 0,24 21 0,-16-15 0,9 9 0,-9-9 0,0 1 0,0 0 0,-1 1 0,10 15 0,-17-22 0,1 0 0,-1 0 0,1 0 0,0-1 0,0 1 0,1-1 0,-1 0 0,1-1 0,0 1 0,8 4 0,-11-7 0,0 0 0,0-1 0,0 1 0,0-1 0,0 1 0,0-1 0,0 1 0,1-1 0,-1 0 0,0 0 0,0 0 0,0 0 0,0-1 0,0 1 0,0 0 0,0-1 0,0 0 0,0 1 0,0-1 0,0 0 0,0 0 0,0 0 0,-1 0 0,1 0 0,0-1 0,-1 1 0,1 0 0,0-1 0,-1 1 0,0-1 0,1 0 0,-1 1 0,0-1 0,1-3 0,7-9 0,-1-1 0,-1 0 0,5-18 0,-7 20 0,0 0 0,1 0 0,0 0 0,1 1 0,12-18 0,-1 9 0,-7 9 0,-1 0 0,0-1 0,-1-1 0,9-17 0,-14 25 0,0-1 0,1 1 0,-1 0 0,1 1 0,1-1 0,-1 1 0,12-9 0,20-21 0,-21 14 108,-13 15-213,1 1-1,0-1 1,0 1 0,1 0 0,0 0 0,0 0-1,0 0 1,0 1 0,1 0 0,-1 0 0,1 1-1,0-1 1,12-4 0,-9 6-6721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0:01:15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0 326 24575,'2'4'0,"-1"1"0,1 0 0,0 0 0,0-1 0,1 1 0,-1-1 0,1 0 0,0 1 0,5 5 0,-4-5 0,2 1 0,0 0 0,0 0 0,0-1 0,1 1 0,-1-2 0,1 1 0,9 4 0,-8-5 0,-1 0 0,0 1 0,0 0 0,0 1 0,0-1 0,7 10 0,-1 0 0,0-1 0,1 0 0,27 21 0,-11-4 0,-29-31 0,-1 0 0,0 0 0,0 1 0,0-1 0,1 0 0,-1 0 0,0 0 0,0 0 0,1 0 0,-1 0 0,0 0 0,0 0 0,0 0 0,1 0 0,-1 0 0,0 0 0,0 0 0,1 0 0,-1 0 0,0 0 0,0 0 0,1 0 0,-1 0 0,0 0 0,0 0 0,0 0 0,1-1 0,-1 1 0,0 0 0,0 0 0,0 0 0,0 0 0,1 0 0,-1-1 0,0 1 0,0 0 0,0 0 0,0 0 0,0-1 0,1 1 0,-1 0 0,0 0 0,0 0 0,0-1 0,0 1 0,0 0 0,0 0 0,0-1 0,0 1 0,0 0 0,0 0 0,0-1 0,0 1 0,0 0 0,0 0 0,0 0 0,0-1 0,0 1 0,3-24 0,-2 15 0,3-16 0,-3 18 0,-1 1 0,1-1 0,0 1 0,1 0 0,-1 0 0,2 0 0,-1 0 0,0 0 0,1 0 0,0 0 0,6-8 0,1 2 0,-1 0 0,11-18 0,-15 21 0,0 0 0,1 1 0,0 0 0,1 0 0,-1 0 0,2 1 0,11-10 0,-11 10 0,0 0 0,0 0 0,0 0 0,-1-1 0,0 0 0,8-13 0,28-56 0,-25 42 0,-14 30 0,-1 1 0,0-1 0,1 1 0,0 0 0,0 1 0,0-1 0,7-4 0,-5 3 0,-1 1 0,0-1 0,1 0 0,6-8 0,20-34-1365,-23 33-5461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5.xml"/><Relationship Id="rId18" Type="http://schemas.openxmlformats.org/officeDocument/2006/relationships/image" Target="../media/image27.png"/><Relationship Id="rId3" Type="http://schemas.openxmlformats.org/officeDocument/2006/relationships/image" Target="../media/image19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24.png"/><Relationship Id="rId17" Type="http://schemas.openxmlformats.org/officeDocument/2006/relationships/customXml" Target="../ink/ink7.xml"/><Relationship Id="rId2" Type="http://schemas.openxmlformats.org/officeDocument/2006/relationships/image" Target="../media/image18.PNG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23.png"/><Relationship Id="rId19" Type="http://schemas.openxmlformats.org/officeDocument/2006/relationships/customXml" Target="../ink/ink8.xml"/><Relationship Id="rId4" Type="http://schemas.openxmlformats.org/officeDocument/2006/relationships/image" Target="../media/image20.PNG"/><Relationship Id="rId9" Type="http://schemas.openxmlformats.org/officeDocument/2006/relationships/customXml" Target="../ink/ink3.xml"/><Relationship Id="rId14" Type="http://schemas.openxmlformats.org/officeDocument/2006/relationships/image" Target="../media/image25.png"/><Relationship Id="rId22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</a:t>
            </a:r>
            <a:br>
              <a:rPr lang="en-US" dirty="0"/>
            </a:br>
            <a:r>
              <a:rPr lang="en-US" dirty="0"/>
              <a:t>Car Price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Diego Izaguirre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CC60-309A-BC4A-1DFF-578EC342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Testing Split</a:t>
            </a:r>
          </a:p>
        </p:txBody>
      </p:sp>
      <p:pic>
        <p:nvPicPr>
          <p:cNvPr id="8" name="Content Placeholder 7" descr="A screenshot of a survey method&#10;&#10;Description automatically generated with low confidence">
            <a:extLst>
              <a:ext uri="{FF2B5EF4-FFF2-40B4-BE49-F238E27FC236}">
                <a16:creationId xmlns:a16="http://schemas.microsoft.com/office/drawing/2014/main" id="{3CAC20AD-237F-D201-F7BB-0616B7F1D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6511" y="2051218"/>
            <a:ext cx="2896004" cy="315321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56910-DCDE-426D-B3CC-2286EC4E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54F98-3C0F-115C-4BC7-D847B224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CF653-0A6B-182B-CB1A-8E74AEAC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4A46F2-9466-F278-CFD5-0FFE2AAD227A}"/>
              </a:ext>
            </a:extLst>
          </p:cNvPr>
          <p:cNvSpPr txBox="1"/>
          <p:nvPr/>
        </p:nvSpPr>
        <p:spPr>
          <a:xfrm>
            <a:off x="1581293" y="2557570"/>
            <a:ext cx="44619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80/20 split on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80%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20% testing </a:t>
            </a:r>
          </a:p>
        </p:txBody>
      </p:sp>
    </p:spTree>
    <p:extLst>
      <p:ext uri="{BB962C8B-B14F-4D97-AF65-F5344CB8AC3E}">
        <p14:creationId xmlns:p14="http://schemas.microsoft.com/office/powerpoint/2010/main" val="74220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94ACAA-EDBE-BD73-C530-BD99B453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Model</a:t>
            </a:r>
          </a:p>
        </p:txBody>
      </p:sp>
      <p:pic>
        <p:nvPicPr>
          <p:cNvPr id="11" name="Content Placeholder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96666BC-17C7-A09F-D5A3-A0F6304ED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1127" y="987425"/>
            <a:ext cx="2736322" cy="4873625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E41830-2811-54BE-4E78-188FF6148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running a full model with the VIF statistic we see that Liter and Cylinder are indeed colinear.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Cylinder will be removed in favor of Liter because it has a slightly higher standard estimate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Something to note is that we still do  not have enough observations for the number of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d_doors</a:t>
            </a:r>
            <a:r>
              <a:rPr lang="en-US" dirty="0"/>
              <a:t> will be removed because it conflicts with coup, which also designates whether a car is 2 door or 4 door.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Note: Full model was run on training split from full dataset. 20% was set aside for testing.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5923-70BE-D048-CED8-7A192FA9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1C901-608B-FF3F-211D-4BE47B91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E52C4-B2FC-EB9D-35F2-68D262AD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850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6916-D31C-70C3-64A6-3FF067C5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Full Model</a:t>
            </a:r>
          </a:p>
        </p:txBody>
      </p:sp>
      <p:pic>
        <p:nvPicPr>
          <p:cNvPr id="10" name="Content Placeholder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8189205-34ED-619F-F2BA-2A1E28469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7312" y="987425"/>
            <a:ext cx="3803951" cy="4873625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2C2963-DD70-4727-9DD6-F39ACEFC9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7914" y="2611556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Now in the new model we have gotten rid of the multicollinearity, and we have an adequate number of variables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120A1-3223-3091-F34B-0B453264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13392-C76F-1029-E79C-800ADB99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C733A-9BBD-817D-3378-D9E62269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34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9EEB-6E39-8516-8028-7972D06A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pic>
        <p:nvPicPr>
          <p:cNvPr id="8" name="Content Placeholder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0F01DAE-E04B-5B49-257B-064BC3083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0070" y="1911350"/>
            <a:ext cx="3098311" cy="385921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CAC16-503D-9045-A1D3-21B17FEA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8A4E5-AF4E-78C0-8054-E362255E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69576-EF45-9347-CF85-9CCBE90B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92E9D-DFE2-0862-E78F-0ED5899AC32C}"/>
              </a:ext>
            </a:extLst>
          </p:cNvPr>
          <p:cNvSpPr txBox="1"/>
          <p:nvPr/>
        </p:nvSpPr>
        <p:spPr>
          <a:xfrm>
            <a:off x="838200" y="1690688"/>
            <a:ext cx="563142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After running the outlier and influential points statistics on the full model there were several outliers at observations 341-250 and 650.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Removal of these outliers saw a small increase in the adj-r^2 of the model as well as substantial increases in some of the effects of the parameter estimates.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035706A-1F80-55CF-B9E1-4DC246C30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835" y="568777"/>
            <a:ext cx="3576779" cy="134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4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F467-3379-92AC-9E46-3953D313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BD20FC-7214-853F-0B54-1FDB55B6CC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Backward</a:t>
            </a:r>
          </a:p>
        </p:txBody>
      </p:sp>
      <p:pic>
        <p:nvPicPr>
          <p:cNvPr id="12" name="Content Placeholder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F46A3CA-9FD4-B03F-9FAE-335686A6A5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79030" y="2505075"/>
            <a:ext cx="2279303" cy="368458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D66123-27BF-A951-AD53-7BA0E0155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Adj-R^2</a:t>
            </a:r>
          </a:p>
        </p:txBody>
      </p:sp>
      <p:pic>
        <p:nvPicPr>
          <p:cNvPr id="14" name="Content Placeholder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F3567B6-9C9C-3B49-4C68-BE0BCEB0555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27817" y="2505075"/>
            <a:ext cx="5071954" cy="368458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8B8C2-50AA-B974-81A4-5543F05B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FAE66-8138-49D7-4FD4-B52EF9AF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BE540-3DFB-BFEA-EB8E-C96C3E52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903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7D8E-72E8-13BF-9F2D-F6E008BA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pic>
        <p:nvPicPr>
          <p:cNvPr id="8" name="Content Placeholder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E0E02BE-11EA-4E1B-F98A-431EBA68F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1489" y="1563415"/>
            <a:ext cx="3239571" cy="418652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DD937-1594-41B3-75B7-5DE67CB6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DBE5F-64FD-A0EB-884F-CFBFEDAB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1E42E-72A7-4B3F-BE69-1CDEADFF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585F0-023A-7C25-2C83-1BD596CC6D84}"/>
              </a:ext>
            </a:extLst>
          </p:cNvPr>
          <p:cNvSpPr txBox="1"/>
          <p:nvPr/>
        </p:nvSpPr>
        <p:spPr>
          <a:xfrm>
            <a:off x="838200" y="1430249"/>
            <a:ext cx="43244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running two model selections I decided this was the best final model. It maximizes the adj-r^2 value while maintaining complexity low.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Type_Coup</a:t>
            </a:r>
            <a:r>
              <a:rPr lang="en-US" dirty="0"/>
              <a:t> and Sound variables were dropped.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we applied a log transformation, we need to retransform these coefficient as shown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6552D5-2130-6F1A-18D2-4CDD36BAE290}"/>
              </a:ext>
            </a:extLst>
          </p:cNvPr>
          <p:cNvSpPr txBox="1"/>
          <p:nvPr/>
        </p:nvSpPr>
        <p:spPr>
          <a:xfrm>
            <a:off x="539495" y="4586129"/>
            <a:ext cx="8246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Equation</a:t>
            </a:r>
          </a:p>
          <a:p>
            <a:r>
              <a:rPr lang="en-US" sz="1400" dirty="0"/>
              <a:t>log(lnPrice)= 7767.248503 + Mileage* -8.37996489e^-6 + Liter*0.2421577645 + Cruise*0.2224413919 + Leather*0.1341347212 +Type_Converti*1.51559662 + Type_Sedan*0.1686275195 + Type_Wagon*0.6725509903</a:t>
            </a:r>
          </a:p>
        </p:txBody>
      </p:sp>
    </p:spTree>
    <p:extLst>
      <p:ext uri="{BB962C8B-B14F-4D97-AF65-F5344CB8AC3E}">
        <p14:creationId xmlns:p14="http://schemas.microsoft.com/office/powerpoint/2010/main" val="992787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4B62-BA6B-9CC3-B76A-4530E863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Plots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D92C57-097B-8296-4F14-F88365F28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1"/>
            <a:ext cx="3291840" cy="1429009"/>
          </a:xfrm>
        </p:spPr>
        <p:txBody>
          <a:bodyPr>
            <a:normAutofit/>
          </a:bodyPr>
          <a:lstStyle/>
          <a:p>
            <a:r>
              <a:rPr lang="en-US" sz="1400" dirty="0"/>
              <a:t>Assume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Constant Variance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Independence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Linearity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</p:txBody>
      </p:sp>
      <p:pic>
        <p:nvPicPr>
          <p:cNvPr id="14" name="Content Placeholder 13" descr="A screen shot of a graph&#10;&#10;Description automatically generated with low confidence">
            <a:extLst>
              <a:ext uri="{FF2B5EF4-FFF2-40B4-BE49-F238E27FC236}">
                <a16:creationId xmlns:a16="http://schemas.microsoft.com/office/drawing/2014/main" id="{04F693E4-B0F9-0F94-2229-1C88FF7285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121792"/>
            <a:ext cx="3292475" cy="2451154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581F86-0709-21CC-3B23-A12BF26EA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2"/>
            <a:ext cx="3291840" cy="1429009"/>
          </a:xfrm>
        </p:spPr>
        <p:txBody>
          <a:bodyPr>
            <a:normAutofit/>
          </a:bodyPr>
          <a:lstStyle/>
          <a:p>
            <a:r>
              <a:rPr lang="en-US" sz="1500" dirty="0"/>
              <a:t>Assume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500" dirty="0"/>
              <a:t>Constant Variance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500" dirty="0"/>
              <a:t>Independence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500" dirty="0"/>
              <a:t>Linearity</a:t>
            </a:r>
          </a:p>
          <a:p>
            <a:endParaRPr lang="en-US" dirty="0"/>
          </a:p>
        </p:txBody>
      </p:sp>
      <p:pic>
        <p:nvPicPr>
          <p:cNvPr id="16" name="Content Placeholder 15" descr="A screen 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803171CB-606E-C75F-1D4D-2EF03294AE8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452938" y="3110172"/>
            <a:ext cx="3292475" cy="247439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C2DE9-622A-5440-73E1-6B73744F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A092F-6BD7-7BF7-0D35-6AAF78F1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AD4E8-E7B7-5321-81C5-FBAA746C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615F81B-8532-8BCB-1E53-476A104B10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1429008"/>
          </a:xfrm>
        </p:spPr>
        <p:txBody>
          <a:bodyPr>
            <a:normAutofit/>
          </a:bodyPr>
          <a:lstStyle/>
          <a:p>
            <a:r>
              <a:rPr lang="en-US" sz="1500" dirty="0"/>
              <a:t>Assume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500" dirty="0"/>
              <a:t>Constant Variance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500" dirty="0"/>
              <a:t>Independence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500" dirty="0"/>
              <a:t>Linearity</a:t>
            </a:r>
          </a:p>
          <a:p>
            <a:endParaRPr lang="en-US" dirty="0"/>
          </a:p>
        </p:txBody>
      </p:sp>
      <p:pic>
        <p:nvPicPr>
          <p:cNvPr id="26" name="Content Placeholder 25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A61ED17B-BB1D-8586-E742-BA2033DA8FA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8064500" y="3134871"/>
            <a:ext cx="3292475" cy="2424996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AE571A3-65BE-520B-A598-49E0717EA537}"/>
                  </a:ext>
                </a:extLst>
              </p14:cNvPr>
              <p14:cNvContentPartPr/>
              <p14:nvPr/>
            </p14:nvContentPartPr>
            <p14:xfrm>
              <a:off x="2818711" y="1659113"/>
              <a:ext cx="198720" cy="132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AE571A3-65BE-520B-A598-49E0717EA5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09711" y="1650473"/>
                <a:ext cx="2163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F47B32D-5869-D602-7FA7-3B98D83F8A5F}"/>
                  </a:ext>
                </a:extLst>
              </p14:cNvPr>
              <p14:cNvContentPartPr/>
              <p14:nvPr/>
            </p14:nvContentPartPr>
            <p14:xfrm>
              <a:off x="2488591" y="1958633"/>
              <a:ext cx="184320" cy="134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F47B32D-5869-D602-7FA7-3B98D83F8A5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79591" y="1949633"/>
                <a:ext cx="20196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2F76EB4-1C2F-4F08-D2A8-A76DCAD41986}"/>
                  </a:ext>
                </a:extLst>
              </p14:cNvPr>
              <p14:cNvContentPartPr/>
              <p14:nvPr/>
            </p14:nvContentPartPr>
            <p14:xfrm>
              <a:off x="2000431" y="2297033"/>
              <a:ext cx="176760" cy="124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2F76EB4-1C2F-4F08-D2A8-A76DCAD4198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91791" y="2288033"/>
                <a:ext cx="1944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5CEFA03-D814-237A-784E-8460F383B49B}"/>
                  </a:ext>
                </a:extLst>
              </p14:cNvPr>
              <p14:cNvContentPartPr/>
              <p14:nvPr/>
            </p14:nvContentPartPr>
            <p14:xfrm>
              <a:off x="6483151" y="1713833"/>
              <a:ext cx="190440" cy="159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5CEFA03-D814-237A-784E-8460F383B49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74511" y="1705193"/>
                <a:ext cx="2080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51B146F-F65A-407B-6FF7-59F3147C8C36}"/>
                  </a:ext>
                </a:extLst>
              </p14:cNvPr>
              <p14:cNvContentPartPr/>
              <p14:nvPr/>
            </p14:nvContentPartPr>
            <p14:xfrm>
              <a:off x="6208111" y="2022713"/>
              <a:ext cx="157680" cy="170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51B146F-F65A-407B-6FF7-59F3147C8C3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99471" y="2014073"/>
                <a:ext cx="1753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92A21A-321C-5181-5F81-31FBD65A6ADA}"/>
                  </a:ext>
                </a:extLst>
              </p14:cNvPr>
              <p14:cNvContentPartPr/>
              <p14:nvPr/>
            </p14:nvContentPartPr>
            <p14:xfrm>
              <a:off x="5665231" y="2359673"/>
              <a:ext cx="201240" cy="1677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92A21A-321C-5181-5F81-31FBD65A6AD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656231" y="2351033"/>
                <a:ext cx="21888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CAEBD3B-5222-2E99-613F-38039AC45E5C}"/>
                  </a:ext>
                </a:extLst>
              </p14:cNvPr>
              <p14:cNvContentPartPr/>
              <p14:nvPr/>
            </p14:nvContentPartPr>
            <p14:xfrm>
              <a:off x="10127071" y="1654793"/>
              <a:ext cx="196560" cy="1980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CAEBD3B-5222-2E99-613F-38039AC45E5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18071" y="1646153"/>
                <a:ext cx="2142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80B21AF-5CB1-4F5F-B6A9-7E083CED2521}"/>
                  </a:ext>
                </a:extLst>
              </p14:cNvPr>
              <p14:cNvContentPartPr/>
              <p14:nvPr/>
            </p14:nvContentPartPr>
            <p14:xfrm>
              <a:off x="9817471" y="2011553"/>
              <a:ext cx="218880" cy="174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80B21AF-5CB1-4F5F-B6A9-7E083CED252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808471" y="2002553"/>
                <a:ext cx="2365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BF92929-4E8C-7F3A-93A8-F4BC87D0417E}"/>
                  </a:ext>
                </a:extLst>
              </p14:cNvPr>
              <p14:cNvContentPartPr/>
              <p14:nvPr/>
            </p14:nvContentPartPr>
            <p14:xfrm>
              <a:off x="9260911" y="2344193"/>
              <a:ext cx="230400" cy="209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BF92929-4E8C-7F3A-93A8-F4BC87D0417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251911" y="2335553"/>
                <a:ext cx="248040" cy="2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9537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63D0D7-B465-1631-4665-B5E738A4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 Plot</a:t>
            </a:r>
          </a:p>
        </p:txBody>
      </p:sp>
      <p:pic>
        <p:nvPicPr>
          <p:cNvPr id="11" name="Content Placeholder 10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35974CA8-7B01-2B72-C7BF-32357BCDC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153830"/>
            <a:ext cx="6172200" cy="4540814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A69A0C-C7B0-02AA-E4A4-13D488820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3424237"/>
            <a:ext cx="3932237" cy="75462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Assume Normality because this plot shows an approximately straight line.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22ACF-24AD-8C6F-B3D5-4023639B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31098-9B2C-0296-D352-49321C7A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F5FE5-FC25-54EA-32F5-5BF9B3DD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204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45DA-79B4-F1FC-C972-60D00264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50BEF-6EF3-9729-2A77-B03D46DE5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Adj-R^2: At  a value of about 0.70 this means that my model explains about 70% of the variance in the data. Meaning it also fails to explain 30%. </a:t>
            </a:r>
          </a:p>
          <a:p>
            <a:r>
              <a:rPr lang="en-US" sz="1200" dirty="0"/>
              <a:t>Parameter Estimates</a:t>
            </a:r>
          </a:p>
          <a:p>
            <a:pPr lvl="1"/>
            <a:r>
              <a:rPr lang="en-US" sz="1200" dirty="0"/>
              <a:t>Mileage:  This coefficient means that for 1 unit increase in Mileage there will be a -8.37996489e^-4% decrease in price. This indicates that for every mile the car is driven, the price will decrease slightly.</a:t>
            </a:r>
          </a:p>
          <a:p>
            <a:pPr lvl="1"/>
            <a:r>
              <a:rPr lang="en-US" sz="1200" dirty="0"/>
              <a:t>Liter: This coefficient means that for every 1 unit increase in Liter, there will be a 24.21577645% increase in price. So as engine size increase so does price.</a:t>
            </a:r>
          </a:p>
          <a:p>
            <a:pPr lvl="1"/>
            <a:r>
              <a:rPr lang="en-US" sz="1200" dirty="0"/>
              <a:t>Cruise: This coefficient means that if the car has cruise control, there will be a 22.24413919% increase in price. Else, there will be no increase in price.</a:t>
            </a:r>
          </a:p>
          <a:p>
            <a:pPr lvl="1"/>
            <a:r>
              <a:rPr lang="en-US" sz="1200" dirty="0"/>
              <a:t>Leather: This coefficient means that if the car has a leather interior there will be a 13.41347212% increase in price. Else there will be no increase.</a:t>
            </a:r>
          </a:p>
          <a:p>
            <a:pPr lvl="1"/>
            <a:r>
              <a:rPr lang="en-US" sz="1200" dirty="0"/>
              <a:t>Type_Converti: This coefficient means that if the car is a convertible there will be a 151.559662% increase in price. </a:t>
            </a:r>
          </a:p>
          <a:p>
            <a:pPr lvl="1"/>
            <a:r>
              <a:rPr lang="en-US" sz="1200" dirty="0"/>
              <a:t>Type_Sedan: This coefficient means that if the car is a sedan there will be a 16.86275195% increase in price.</a:t>
            </a:r>
          </a:p>
          <a:p>
            <a:pPr lvl="1"/>
            <a:r>
              <a:rPr lang="en-US" sz="1200" dirty="0"/>
              <a:t>Type_Wagon: This coefficient means that if the car is a wagon there will be a 67.25509903% increase in price.</a:t>
            </a:r>
          </a:p>
          <a:p>
            <a:r>
              <a:rPr lang="en-US" sz="1200" dirty="0"/>
              <a:t>Standard Estimates: The top 3 predictors of the price of a GM car appear to be Liter, Type_Converti, and Type_Wagon. This indicates that engine size and car type are the 2 biggest indicators of how expensive a car will be.</a:t>
            </a:r>
          </a:p>
          <a:p>
            <a:r>
              <a:rPr lang="en-US" sz="1200" dirty="0"/>
              <a:t> Goodness of Fit: F-Value = 214.39 with an alpha of 0.05 and a p value of &lt;0.001, therefore we reject the null hypothesis and conclude the model is a good fit for the data. </a:t>
            </a:r>
          </a:p>
          <a:p>
            <a:r>
              <a:rPr lang="en-US" sz="1200" dirty="0"/>
              <a:t>RMSE: At a value of 0.21845 the error on this model is low when considered at the scale of the log transformation of the independent variable.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5F8BB-2BD3-51F7-AD79-C3116D68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E304E-0564-5D17-0AB4-C4A2930D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C0435-EE1D-2242-1DDA-2D7DB9D1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CAE2-F747-4447-5FE2-61B7F8C87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07BB-93AE-3EE7-142A-FFD575FFE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5626860" cy="3859742"/>
          </a:xfrm>
        </p:spPr>
        <p:txBody>
          <a:bodyPr/>
          <a:lstStyle/>
          <a:p>
            <a:r>
              <a:rPr lang="en-US" sz="1800" dirty="0"/>
              <a:t>Two predictions were done using the training set and the final model at the 95% confidence level. </a:t>
            </a:r>
          </a:p>
          <a:p>
            <a:r>
              <a:rPr lang="en-US" sz="1800" dirty="0"/>
              <a:t>These values need to be retransformed.</a:t>
            </a:r>
          </a:p>
          <a:p>
            <a:pPr lvl="1"/>
            <a:r>
              <a:rPr lang="en-US" sz="1800" dirty="0"/>
              <a:t>Prediction 1: $13489.94 with 95% certainty that the prediction lies within 12482.71 and 14578.45.</a:t>
            </a:r>
          </a:p>
          <a:p>
            <a:pPr lvl="1"/>
            <a:r>
              <a:rPr lang="en-US" sz="1800" dirty="0"/>
              <a:t>Prediction 2: $18457.01 with 95% certainty that the prediction lies within 16888.69 and 20170.97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34707-78F3-10F4-0A9C-E353215A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21D8-5F2B-FCC7-8649-13FDF398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D6480-688F-391F-0022-61D54DC8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15E5F9E-6667-6A27-04A4-E2363B187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363" y="3634712"/>
            <a:ext cx="5258534" cy="1581371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D41BBFC-97ED-A07D-2A6A-EB96B2DB1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258" y="1948330"/>
            <a:ext cx="5334744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8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043E-E253-68C8-0A49-547CE6B9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7160-2963-F3FF-0A61-C501410BD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is collected from Kelly Bluebook based on 2005 General Motors cars.</a:t>
            </a:r>
          </a:p>
          <a:p>
            <a:r>
              <a:rPr lang="en-US" dirty="0"/>
              <a:t>There are a total of 804 observations with 10 independent variables.</a:t>
            </a:r>
          </a:p>
          <a:p>
            <a:r>
              <a:rPr lang="en-US" dirty="0"/>
              <a:t>The dependent variable I am investigating is price.</a:t>
            </a:r>
          </a:p>
          <a:p>
            <a:r>
              <a:rPr lang="en-US" dirty="0"/>
              <a:t>Note: one of the initial independent variables(Trim) was removed initially due to redundancy since another variable(Type) had the same description.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190B0-3C62-3F37-8B17-8895B175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815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D1BA-0181-4AFC-C66F-E59946AD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Predictions </a:t>
            </a:r>
          </a:p>
        </p:txBody>
      </p:sp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3773ED0-5DDA-901E-89A4-9EC03EB77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658" y="2017337"/>
            <a:ext cx="8783276" cy="324847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309A7-8B10-B6AA-C08D-2F4EB6CD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A2E7F-C292-C215-5F65-DEFD8F52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849F1-1633-C8F5-96DC-6CFB39E5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09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4EA3-A84F-2CEE-86F0-90642C6A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 Stats</a:t>
            </a:r>
          </a:p>
        </p:txBody>
      </p:sp>
      <p:pic>
        <p:nvPicPr>
          <p:cNvPr id="9" name="Content Placeholder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C0C48FB-2BAC-600C-869E-4866116D7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3963" y="987425"/>
            <a:ext cx="5530649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DB9E3-3A13-7806-1623-E242AF932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CV-R^2 = 0.7053-0.8566=abs(-0.15)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overfitting problem &lt;0.3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But because there was better performance on testing perhaps there is an underfitting issue.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RMSE=0.22444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MAE=0.17305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 absolute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Adj-R^2= 0.8553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8E3B4-C11C-AA19-8949-386A3EF0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3E1B9-E3E7-7CAD-913B-EA8C25A4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60B9B-2F88-190A-1B6A-2C32FAF7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75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A4B8-107C-4048-4F10-02BDE561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vs.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08643-C2E2-6153-C972-B9D9AF671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FD714-1E05-1E52-8EDA-4766B4798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Adj-R^2: 0.7053</a:t>
            </a:r>
          </a:p>
          <a:p>
            <a:r>
              <a:rPr lang="en-US" dirty="0"/>
              <a:t>R^2: 0.7020</a:t>
            </a:r>
          </a:p>
          <a:p>
            <a:r>
              <a:rPr lang="en-US" sz="2400" dirty="0"/>
              <a:t>RMSE: 0.21845</a:t>
            </a:r>
          </a:p>
          <a:p>
            <a:r>
              <a:rPr lang="en-US" dirty="0"/>
              <a:t>GOF: ok</a:t>
            </a:r>
          </a:p>
          <a:p>
            <a:r>
              <a:rPr lang="en-US" sz="2400" dirty="0"/>
              <a:t>Residuals: ok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3A332-AA0E-A311-0E06-420007B41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A6823-39B5-59E4-A89D-CC1D0413CBC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Adj-R^2: 0.8553</a:t>
            </a:r>
          </a:p>
          <a:p>
            <a:r>
              <a:rPr lang="en-US" dirty="0"/>
              <a:t>R^2: 0.8566</a:t>
            </a:r>
          </a:p>
          <a:p>
            <a:r>
              <a:rPr lang="en-US" dirty="0"/>
              <a:t>RMSE: 0.22444</a:t>
            </a:r>
          </a:p>
          <a:p>
            <a:r>
              <a:rPr lang="en-US" dirty="0"/>
              <a:t>MAE: 0.17305</a:t>
            </a:r>
          </a:p>
          <a:p>
            <a:r>
              <a:rPr lang="en-US" dirty="0"/>
              <a:t>CV-R^2: abs(-0.15)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6484F-F042-3DF2-F225-B01F1D1F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7B0CB-4D8A-DC02-9BA9-D19DB383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6C1C0-0041-395E-477F-D07D11B6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690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38BF213-8E7B-5B2C-5FBD-ED5C7995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97D205-6D8C-4F55-43E9-0FB1B04EB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4338450"/>
          </a:xfrm>
        </p:spPr>
        <p:txBody>
          <a:bodyPr>
            <a:normAutofit/>
          </a:bodyPr>
          <a:lstStyle/>
          <a:p>
            <a:r>
              <a:rPr lang="en-US" dirty="0"/>
              <a:t>The model is fairly accurate at predictions with low RMSE and MAE scores after cross validation. </a:t>
            </a:r>
          </a:p>
          <a:p>
            <a:r>
              <a:rPr lang="en-US" dirty="0"/>
              <a:t> Slightly better performance on testing, may indicate underfitting. But the difference is not staggering. </a:t>
            </a:r>
          </a:p>
          <a:p>
            <a:r>
              <a:rPr lang="en-US" dirty="0"/>
              <a:t>Overall, excellent model performance.</a:t>
            </a:r>
          </a:p>
          <a:p>
            <a:r>
              <a:rPr lang="en-US" dirty="0"/>
              <a:t>Some room for improvement </a:t>
            </a:r>
          </a:p>
          <a:p>
            <a:pPr lvl="1"/>
            <a:r>
              <a:rPr lang="en-US" dirty="0"/>
              <a:t>Highly dimensional dataset, not enough observations</a:t>
            </a:r>
          </a:p>
          <a:p>
            <a:pPr lvl="1"/>
            <a:r>
              <a:rPr lang="en-US" dirty="0"/>
              <a:t>Ideally all of them would be included at first, but more observations are needed in order to have a more complete initial model. 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8B516-7FBF-69C7-15EE-8B912E7E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7054F-CCC1-1B25-D839-0213C62C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28039-743C-67E4-F915-98FE087A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9463-0351-E6D0-C98A-6FE82424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91B01-B110-0FF7-9C0B-0FA73CBAC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4249072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Milage- The number of miles the car has been driven(Numerical).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Make- Manufacturer of the car (Qualitative).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Model- Model for each car manufacturer (Qualitative).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Type- Body type of the car (Qualitative).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Cylinder- The number of cylinders in the engine (Qualitative).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Liter- A measure of engine size (Numerical).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Doors- The number of doors (Numerical).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Cruise- Indicates if the car has cruise control; 1=cruise 0=no cruise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Sound- Indicates if the car has upgrades speakers; 1=upgraded 0=no upgrade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Leather- Indicates if the car has leather seats; 1=leather 0=no leather.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AEA4-0A4D-6CD6-9898-D2C94CC9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66F85-65D1-D3A5-6171-FDC28360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AFB3F-2CBD-4592-052E-EFB26114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11B5-320F-A5AA-C417-0C84712B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9A60-156E-E67C-DBBC-407F1F3A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594AC-CAEF-4308-DC8E-1F51E01A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57AC4-75C0-F031-B48B-706D4905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Content Placeholder 12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92BECC04-99AD-4F0B-8691-1F66050C5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1400" y="389841"/>
            <a:ext cx="5096586" cy="1714739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A62BF4-6DAE-DBC4-6F03-9B8E8DE32715}"/>
              </a:ext>
            </a:extLst>
          </p:cNvPr>
          <p:cNvSpPr txBox="1"/>
          <p:nvPr/>
        </p:nvSpPr>
        <p:spPr>
          <a:xfrm>
            <a:off x="838200" y="1690687"/>
            <a:ext cx="53632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step is to look at descriptives.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we have mostly categorical and binary variables the only  numerical variables, we can run these statistics on are Price Mileage and Liter.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some of the categorical variables I opted to show the frequencies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help us understand the distribution of these variables better.</a:t>
            </a:r>
          </a:p>
        </p:txBody>
      </p:sp>
      <p:pic>
        <p:nvPicPr>
          <p:cNvPr id="17" name="Picture 1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BE9D772-6BE6-44E2-F08B-0526A231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981" y="2119108"/>
            <a:ext cx="2524477" cy="2057687"/>
          </a:xfrm>
          <a:prstGeom prst="rect">
            <a:avLst/>
          </a:prstGeom>
        </p:spPr>
      </p:pic>
      <p:pic>
        <p:nvPicPr>
          <p:cNvPr id="19" name="Picture 18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09A5BE0C-EAB0-8331-9728-8F1FE8641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0" y="2003496"/>
            <a:ext cx="1402481" cy="4796065"/>
          </a:xfrm>
          <a:prstGeom prst="rect">
            <a:avLst/>
          </a:prstGeom>
        </p:spPr>
      </p:pic>
      <p:pic>
        <p:nvPicPr>
          <p:cNvPr id="21" name="Picture 20" descr="A picture containing text, screenshot, font, number">
            <a:extLst>
              <a:ext uri="{FF2B5EF4-FFF2-40B4-BE49-F238E27FC236}">
                <a16:creationId xmlns:a16="http://schemas.microsoft.com/office/drawing/2014/main" id="{57D5CB29-66A9-042C-9DE8-D06A9FAA5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419" y="4099967"/>
            <a:ext cx="2620088" cy="190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0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ABCE-4AD8-0E56-E012-DC40371D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0497A-3FE5-3F6A-E46F-736E1D6E3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Multi-Modal</a:t>
            </a:r>
          </a:p>
        </p:txBody>
      </p:sp>
      <p:pic>
        <p:nvPicPr>
          <p:cNvPr id="13" name="Content Placeholder 12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DFE0BBFF-8F88-377C-D021-F2850B1983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947574"/>
            <a:ext cx="3292475" cy="279958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C1F4F-BC86-143B-A176-8780FDD6D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~Normal</a:t>
            </a:r>
          </a:p>
        </p:txBody>
      </p:sp>
      <p:pic>
        <p:nvPicPr>
          <p:cNvPr id="15" name="Content Placeholder 1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24E68EA1-F9AB-88C8-1EB2-A70A5DA0EF7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452938" y="2945019"/>
            <a:ext cx="3292475" cy="2804700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6FF81-737F-BEB0-6DB2-9958753ED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E6738-8340-9571-E12F-6C7062B8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514D6-A293-DBEB-1843-120361BC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D59F97-714E-FB46-E4D1-0034AD0E3E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Right Skewed</a:t>
            </a:r>
          </a:p>
        </p:txBody>
      </p:sp>
      <p:pic>
        <p:nvPicPr>
          <p:cNvPr id="17" name="Content Placeholder 16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58788270-75EF-9462-2614-EA55E417221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8064500" y="2940141"/>
            <a:ext cx="3292475" cy="2814456"/>
          </a:xfrm>
        </p:spPr>
      </p:pic>
    </p:spTree>
    <p:extLst>
      <p:ext uri="{BB962C8B-B14F-4D97-AF65-F5344CB8AC3E}">
        <p14:creationId xmlns:p14="http://schemas.microsoft.com/office/powerpoint/2010/main" val="303662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A47D3-A9BB-A6D3-1262-EA03F7DB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BA87C-5F36-3EEC-75AB-61AE0F69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CF07A-0711-DF89-ACD6-8FCDD48F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CA7323E5-8C7E-645D-02C7-29394AB88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624" y="1"/>
            <a:ext cx="3820376" cy="32657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174018-406F-3E72-4752-A8756389C405}"/>
              </a:ext>
            </a:extLst>
          </p:cNvPr>
          <p:cNvSpPr txBox="1"/>
          <p:nvPr/>
        </p:nvSpPr>
        <p:spPr>
          <a:xfrm>
            <a:off x="1613559" y="1719362"/>
            <a:ext cx="42282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Looking at the distribution for price we see that it is right skewed.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After applying a log transformation on this we can get close to a normal distribution.</a:t>
            </a:r>
          </a:p>
        </p:txBody>
      </p:sp>
      <p:pic>
        <p:nvPicPr>
          <p:cNvPr id="17" name="Picture 16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F4E661FB-E0FF-0B7B-F7AD-5BBDA1F9C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321" y="3650725"/>
            <a:ext cx="3727679" cy="320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9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84F165-A055-FD12-0FFC-B84BEDDC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dimensionality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D1C4EF-23A7-D28E-A7E2-05647DB68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039039"/>
          </a:xfrm>
        </p:spPr>
        <p:txBody>
          <a:bodyPr/>
          <a:lstStyle/>
          <a:p>
            <a:r>
              <a:rPr lang="en-US" dirty="0"/>
              <a:t>Because some of the variables have so many categories Making too many dummy variables will become an issue.</a:t>
            </a:r>
          </a:p>
          <a:p>
            <a:r>
              <a:rPr lang="en-US" dirty="0"/>
              <a:t>The model will not have enough observations to support the number of features. </a:t>
            </a:r>
          </a:p>
          <a:p>
            <a:r>
              <a:rPr lang="en-US" dirty="0"/>
              <a:t>Model and Make will be dropped in favor of Type in order to reduce dimensionality.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5C9AD-F110-44F2-A2B9-63F39496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B652A-A0D4-CFF9-1035-61D9F525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30394-729E-06CE-A0B8-CCCC70E6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9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A3DEAE-2ED8-60FC-D8B8-51E920C0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4C4EB-CD82-72C1-E3D0-3E6993C3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C35AC-BF2C-B19C-DB2F-034322F1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AAA03-9E19-E157-549D-EF60FB84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A9EDF-198F-7F0E-FD89-AAA04CCF4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4338450"/>
          </a:xfrm>
        </p:spPr>
        <p:txBody>
          <a:bodyPr/>
          <a:lstStyle/>
          <a:p>
            <a:r>
              <a:rPr lang="en-US" dirty="0"/>
              <a:t>Type and doors need to be converted into dummy variables. </a:t>
            </a:r>
          </a:p>
          <a:p>
            <a:r>
              <a:rPr lang="en-US" dirty="0"/>
              <a:t>Type will be converted into 4 dummy variables</a:t>
            </a:r>
          </a:p>
          <a:p>
            <a:pPr lvl="2"/>
            <a:r>
              <a:rPr lang="en-US" dirty="0" err="1"/>
              <a:t>Type_Converti</a:t>
            </a:r>
            <a:r>
              <a:rPr lang="en-US" dirty="0"/>
              <a:t> 1=true 0=false</a:t>
            </a:r>
          </a:p>
          <a:p>
            <a:pPr lvl="2"/>
            <a:r>
              <a:rPr lang="en-US" dirty="0" err="1"/>
              <a:t>Type_Coup</a:t>
            </a:r>
            <a:r>
              <a:rPr lang="en-US" dirty="0"/>
              <a:t> 1= true 0=false</a:t>
            </a:r>
          </a:p>
          <a:p>
            <a:pPr lvl="2"/>
            <a:r>
              <a:rPr lang="en-US" dirty="0" err="1"/>
              <a:t>Type_Sedan</a:t>
            </a:r>
            <a:r>
              <a:rPr lang="en-US" dirty="0"/>
              <a:t> 1=true 0=false</a:t>
            </a:r>
          </a:p>
          <a:p>
            <a:pPr lvl="2"/>
            <a:r>
              <a:rPr lang="en-US" dirty="0" err="1"/>
              <a:t>Type_Wagon</a:t>
            </a:r>
            <a:r>
              <a:rPr lang="en-US" dirty="0"/>
              <a:t> 1=true 0=false</a:t>
            </a:r>
          </a:p>
          <a:p>
            <a:pPr lvl="2"/>
            <a:r>
              <a:rPr lang="en-US" dirty="0" err="1"/>
              <a:t>Hatchbac</a:t>
            </a:r>
            <a:r>
              <a:rPr lang="en-US" dirty="0"/>
              <a:t> will be used as base level</a:t>
            </a:r>
          </a:p>
          <a:p>
            <a:r>
              <a:rPr lang="en-US" dirty="0"/>
              <a:t>Doors will be converted into 1 dummy variable</a:t>
            </a:r>
          </a:p>
          <a:p>
            <a:pPr lvl="2"/>
            <a:r>
              <a:rPr lang="en-US" dirty="0" err="1"/>
              <a:t>d_doors</a:t>
            </a:r>
            <a:r>
              <a:rPr lang="en-US" dirty="0"/>
              <a:t> 1=4 doors 0=2 doors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8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F0237C-04C7-57F7-9DB8-F55F7FFD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pic>
        <p:nvPicPr>
          <p:cNvPr id="9" name="Content Placeholder 8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343CF540-D9E0-D1A6-47A2-1DD6C65FE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464611"/>
            <a:ext cx="6172200" cy="3919253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69F220-BE41-8C88-CCA4-CE4955E6F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311316"/>
            <a:ext cx="3932237" cy="222584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most highly correlated variables with price are Liter, Cylinder, Cruise, and </a:t>
            </a:r>
            <a:r>
              <a:rPr lang="en-US" sz="2000" dirty="0" err="1"/>
              <a:t>Type_Converti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are a couple variables that may be collinear such as liter and cylinder which has a R value &gt;0.90.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A9751-0E8B-6B17-F864-65123B5A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1EED6-2B31-AB4C-7DAE-5F6019F6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2E915-60FE-21C9-7C32-30E9522B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01516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{2A37447A-47D6-4710-80A0-05D8B989B8B6}tf78504181_win32</Template>
  <TotalTime>2288</TotalTime>
  <Words>1417</Words>
  <Application>Microsoft Office PowerPoint</Application>
  <PresentationFormat>Widescreen</PresentationFormat>
  <Paragraphs>155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Avenir Next LT Pro</vt:lpstr>
      <vt:lpstr>Calibri</vt:lpstr>
      <vt:lpstr>Times New Roman</vt:lpstr>
      <vt:lpstr>Tw Cen MT</vt:lpstr>
      <vt:lpstr>ShapesVTI</vt:lpstr>
      <vt:lpstr>Final Project Car Price Model</vt:lpstr>
      <vt:lpstr>About the data</vt:lpstr>
      <vt:lpstr>Features</vt:lpstr>
      <vt:lpstr>Data Exploration</vt:lpstr>
      <vt:lpstr>Distributions</vt:lpstr>
      <vt:lpstr>PowerPoint Presentation</vt:lpstr>
      <vt:lpstr>Issues with dimensionality</vt:lpstr>
      <vt:lpstr>Dummy Variables</vt:lpstr>
      <vt:lpstr>Correlation Matrix</vt:lpstr>
      <vt:lpstr>Training Testing Split</vt:lpstr>
      <vt:lpstr>Full Model</vt:lpstr>
      <vt:lpstr>New Full Model</vt:lpstr>
      <vt:lpstr>Outliers</vt:lpstr>
      <vt:lpstr>Model Selection</vt:lpstr>
      <vt:lpstr>Final Model</vt:lpstr>
      <vt:lpstr>Residual Plots</vt:lpstr>
      <vt:lpstr>Quantile Plot</vt:lpstr>
      <vt:lpstr>Final Model Analysis</vt:lpstr>
      <vt:lpstr>Predictions</vt:lpstr>
      <vt:lpstr>Testing Predictions </vt:lpstr>
      <vt:lpstr>Model Validation Stats</vt:lpstr>
      <vt:lpstr>Training vs. Testing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Car Price Model</dc:title>
  <dc:creator>Izaguirre, Diego</dc:creator>
  <cp:lastModifiedBy>Izaguirre, Diego</cp:lastModifiedBy>
  <cp:revision>4</cp:revision>
  <dcterms:created xsi:type="dcterms:W3CDTF">2023-05-28T01:20:55Z</dcterms:created>
  <dcterms:modified xsi:type="dcterms:W3CDTF">2023-05-29T15:28:58Z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