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2 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テキストボックス 58"/>
          <p:cNvSpPr txBox="1"/>
          <p:nvPr/>
        </p:nvSpPr>
        <p:spPr>
          <a:xfrm>
            <a:off x="6530975" y="580390"/>
            <a:ext cx="53549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900"/>
              <a:t>ピン番号	名　称	内　容</a:t>
            </a:r>
            <a:endParaRPr lang="ja-JP" altLang="en-US" sz="900"/>
          </a:p>
          <a:p>
            <a:r>
              <a:rPr lang="ja-JP" altLang="en-US" sz="900"/>
              <a:t>1	CS1	ROM 4000H～7FFFH番地セレクト信号</a:t>
            </a:r>
            <a:endParaRPr lang="ja-JP" altLang="en-US" sz="900"/>
          </a:p>
          <a:p>
            <a:r>
              <a:rPr lang="ja-JP" altLang="en-US" sz="900"/>
              <a:t>2	CS2	ROM 8000H～BFFFH番地セレクト信号</a:t>
            </a:r>
            <a:endParaRPr lang="ja-JP" altLang="en-US" sz="900"/>
          </a:p>
          <a:p>
            <a:r>
              <a:rPr lang="ja-JP" altLang="en-US" sz="900"/>
              <a:t>3	CS12	ROM 4000H～BFFFH番地セレクト信号(256K ROM用)</a:t>
            </a:r>
            <a:endParaRPr lang="ja-JP" altLang="en-US" sz="900"/>
          </a:p>
          <a:p>
            <a:r>
              <a:rPr lang="ja-JP" altLang="en-US" sz="900"/>
              <a:t>4	SLTSL	スロットセレクト信号 各スロット毎のそのスロット固有のセレクト信号</a:t>
            </a:r>
            <a:endParaRPr lang="ja-JP" altLang="en-US" sz="900"/>
          </a:p>
          <a:p>
            <a:r>
              <a:rPr lang="ja-JP" altLang="en-US" sz="900"/>
              <a:t>5	予約	将来のための予約(使用禁止)</a:t>
            </a:r>
            <a:endParaRPr lang="ja-JP" altLang="en-US" sz="900"/>
          </a:p>
          <a:p>
            <a:r>
              <a:rPr lang="ja-JP" altLang="en-US" sz="900"/>
              <a:t>6	RFSH	リフレッシュサイクル信号</a:t>
            </a:r>
            <a:endParaRPr lang="ja-JP" altLang="en-US" sz="900"/>
          </a:p>
          <a:p>
            <a:r>
              <a:rPr lang="ja-JP" altLang="en-US" sz="900"/>
              <a:t>7	WAIT	CPUへのWAIT要求信号</a:t>
            </a:r>
            <a:endParaRPr lang="ja-JP" altLang="en-US" sz="900"/>
          </a:p>
          <a:p>
            <a:r>
              <a:rPr lang="ja-JP" altLang="en-US" sz="900"/>
              <a:t>8	INT	CPUへの割り込み要求信号</a:t>
            </a:r>
            <a:endParaRPr lang="ja-JP" altLang="en-US" sz="900"/>
          </a:p>
          <a:p>
            <a:r>
              <a:rPr lang="ja-JP" altLang="en-US" sz="900"/>
              <a:t>9	M1	CPUへのフェッチサイクルを表す信号</a:t>
            </a:r>
            <a:endParaRPr lang="ja-JP" altLang="en-US" sz="900"/>
          </a:p>
          <a:p>
            <a:r>
              <a:rPr lang="ja-JP" altLang="en-US" sz="900"/>
              <a:t>10	BUSDIR	外部データバスバッファの方向を制御する信号</a:t>
            </a:r>
            <a:br>
              <a:rPr lang="ja-JP" altLang="en-US" sz="900"/>
            </a:br>
            <a:r>
              <a:rPr lang="en-US" altLang="ja-JP" sz="900"/>
              <a:t>		</a:t>
            </a:r>
            <a:r>
              <a:rPr lang="ja-JP" altLang="en-US" sz="900"/>
              <a:t>カートリッジがセレクトされ、データを送出するタイミングで</a:t>
            </a:r>
            <a:br>
              <a:rPr lang="ja-JP" altLang="en-US" sz="900"/>
            </a:br>
            <a:r>
              <a:rPr lang="en-US" altLang="ja-JP" sz="900"/>
              <a:t>		</a:t>
            </a:r>
            <a:r>
              <a:rPr lang="ja-JP" altLang="en-US" sz="900"/>
              <a:t>メモリを除く各カートリッジよりLレベルを出力する。</a:t>
            </a:r>
            <a:endParaRPr lang="ja-JP" altLang="en-US" sz="900"/>
          </a:p>
          <a:p>
            <a:r>
              <a:rPr lang="en-US" altLang="ja-JP" sz="900"/>
              <a:t>		</a:t>
            </a:r>
            <a:r>
              <a:rPr lang="ja-JP" altLang="en-US" sz="900"/>
              <a:t>(I/Oリードとアドレスをデコードした信号をORした信号を入れる)</a:t>
            </a:r>
            <a:endParaRPr lang="ja-JP" altLang="en-US" sz="900"/>
          </a:p>
          <a:p>
            <a:r>
              <a:rPr lang="ja-JP" altLang="en-US" sz="900"/>
              <a:t>11	IORQ	I/Oリクエスト信号</a:t>
            </a:r>
            <a:endParaRPr lang="ja-JP" altLang="en-US" sz="900"/>
          </a:p>
          <a:p>
            <a:r>
              <a:rPr lang="ja-JP" altLang="en-US" sz="900"/>
              <a:t>12	MERQ	メモリリクエスト信号</a:t>
            </a:r>
            <a:endParaRPr lang="ja-JP" altLang="en-US" sz="900"/>
          </a:p>
          <a:p>
            <a:r>
              <a:rPr lang="ja-JP" altLang="en-US" sz="900"/>
              <a:t>13	WR	ライトタイミング信号</a:t>
            </a:r>
            <a:endParaRPr lang="ja-JP" altLang="en-US" sz="900"/>
          </a:p>
          <a:p>
            <a:r>
              <a:rPr lang="ja-JP" altLang="en-US" sz="900"/>
              <a:t>14	RD	リードタイミング信号</a:t>
            </a:r>
            <a:endParaRPr lang="ja-JP" altLang="en-US" sz="900"/>
          </a:p>
          <a:p>
            <a:r>
              <a:rPr lang="ja-JP" altLang="en-US" sz="900"/>
              <a:t>15	RESET	システムリセット信号</a:t>
            </a:r>
            <a:endParaRPr lang="ja-JP" altLang="en-US" sz="900"/>
          </a:p>
          <a:p>
            <a:r>
              <a:rPr lang="ja-JP" altLang="en-US" sz="900"/>
              <a:t>16	予約	将来のための予約(使用禁止)</a:t>
            </a:r>
            <a:endParaRPr lang="ja-JP" altLang="en-US" sz="900"/>
          </a:p>
          <a:p>
            <a:r>
              <a:rPr lang="ja-JP" altLang="en-US" sz="900"/>
              <a:t>17～32	A0～A15	アドレスバス信号</a:t>
            </a:r>
            <a:endParaRPr lang="ja-JP" altLang="en-US" sz="900"/>
          </a:p>
          <a:p>
            <a:r>
              <a:rPr lang="ja-JP" altLang="en-US" sz="900"/>
              <a:t>33～40	D0～D7	データバス信号</a:t>
            </a:r>
            <a:endParaRPr lang="ja-JP" altLang="en-US" sz="900"/>
          </a:p>
          <a:p>
            <a:r>
              <a:rPr lang="ja-JP" altLang="en-US" sz="900"/>
              <a:t>41	GND	電源および信号グランド</a:t>
            </a:r>
            <a:endParaRPr lang="ja-JP" altLang="en-US" sz="900"/>
          </a:p>
          <a:p>
            <a:r>
              <a:rPr lang="ja-JP" altLang="en-US" sz="900"/>
              <a:t>42	CLOCK	CPUクロック 3.579545MHz</a:t>
            </a:r>
            <a:endParaRPr lang="ja-JP" altLang="en-US" sz="900"/>
          </a:p>
          <a:p>
            <a:r>
              <a:rPr lang="ja-JP" altLang="en-US" sz="900"/>
              <a:t>43	GND	信号グランド</a:t>
            </a:r>
            <a:endParaRPr lang="ja-JP" altLang="en-US" sz="900"/>
          </a:p>
          <a:p>
            <a:r>
              <a:rPr lang="ja-JP" altLang="en-US" sz="900"/>
              <a:t>44、46	SW1、SW2	抜き差しプロテクト用</a:t>
            </a:r>
            <a:endParaRPr lang="ja-JP" altLang="en-US" sz="900"/>
          </a:p>
          <a:p>
            <a:r>
              <a:rPr lang="ja-JP" altLang="en-US" sz="900"/>
              <a:t>45、47	+5V	+5V電源</a:t>
            </a:r>
            <a:endParaRPr lang="ja-JP" altLang="en-US" sz="900"/>
          </a:p>
          <a:p>
            <a:r>
              <a:rPr lang="ja-JP" altLang="en-US" sz="900"/>
              <a:t>48	+12V	+12V電源</a:t>
            </a:r>
            <a:endParaRPr lang="ja-JP" altLang="en-US" sz="900"/>
          </a:p>
          <a:p>
            <a:r>
              <a:rPr lang="ja-JP" altLang="en-US" sz="900"/>
              <a:t>49	SUNDIN	サウンド入力信号(-5dBm)</a:t>
            </a:r>
            <a:endParaRPr lang="ja-JP" altLang="en-US" sz="900"/>
          </a:p>
          <a:p>
            <a:r>
              <a:rPr lang="ja-JP" altLang="en-US" sz="900"/>
              <a:t>50	-12V	-12V電源</a:t>
            </a:r>
            <a:endParaRPr lang="ja-JP" altLang="en-US" sz="90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552893" y="777240"/>
            <a:ext cx="2997200" cy="2830830"/>
            <a:chOff x="2206" y="1131"/>
            <a:chExt cx="4720" cy="4458"/>
          </a:xfrm>
        </p:grpSpPr>
        <p:grpSp>
          <p:nvGrpSpPr>
            <p:cNvPr id="5" name="グループ化 4"/>
            <p:cNvGrpSpPr/>
            <p:nvPr/>
          </p:nvGrpSpPr>
          <p:grpSpPr>
            <a:xfrm rot="0">
              <a:off x="2206" y="3715"/>
              <a:ext cx="4696" cy="1875"/>
              <a:chOff x="1615" y="6384"/>
              <a:chExt cx="4696" cy="1875"/>
            </a:xfrm>
          </p:grpSpPr>
          <p:sp>
            <p:nvSpPr>
              <p:cNvPr id="128" name="テキストボックス 127"/>
              <p:cNvSpPr txBox="1"/>
              <p:nvPr/>
            </p:nvSpPr>
            <p:spPr>
              <a:xfrm>
                <a:off x="3172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A11</a:t>
                </a:r>
                <a:endParaRPr lang="en-US" altLang="ja-JP" sz="800"/>
              </a:p>
            </p:txBody>
          </p:sp>
          <p:sp>
            <p:nvSpPr>
              <p:cNvPr id="98" name="四角形 97"/>
              <p:cNvSpPr/>
              <p:nvPr/>
            </p:nvSpPr>
            <p:spPr>
              <a:xfrm>
                <a:off x="1795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99" name="四角形 98"/>
              <p:cNvSpPr/>
              <p:nvPr/>
            </p:nvSpPr>
            <p:spPr>
              <a:xfrm>
                <a:off x="1967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0" name="四角形 99"/>
              <p:cNvSpPr/>
              <p:nvPr/>
            </p:nvSpPr>
            <p:spPr>
              <a:xfrm>
                <a:off x="2139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1" name="四角形 100"/>
              <p:cNvSpPr/>
              <p:nvPr/>
            </p:nvSpPr>
            <p:spPr>
              <a:xfrm>
                <a:off x="2311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2" name="四角形 101"/>
              <p:cNvSpPr/>
              <p:nvPr/>
            </p:nvSpPr>
            <p:spPr>
              <a:xfrm>
                <a:off x="2483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3" name="四角形 102"/>
              <p:cNvSpPr/>
              <p:nvPr/>
            </p:nvSpPr>
            <p:spPr>
              <a:xfrm>
                <a:off x="2655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4" name="四角形 103"/>
              <p:cNvSpPr/>
              <p:nvPr/>
            </p:nvSpPr>
            <p:spPr>
              <a:xfrm>
                <a:off x="2827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5" name="四角形 104"/>
              <p:cNvSpPr/>
              <p:nvPr/>
            </p:nvSpPr>
            <p:spPr>
              <a:xfrm>
                <a:off x="2999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6" name="四角形 105"/>
              <p:cNvSpPr/>
              <p:nvPr/>
            </p:nvSpPr>
            <p:spPr>
              <a:xfrm>
                <a:off x="3171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7" name="四角形 106"/>
              <p:cNvSpPr/>
              <p:nvPr/>
            </p:nvSpPr>
            <p:spPr>
              <a:xfrm>
                <a:off x="3343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8" name="四角形 107"/>
              <p:cNvSpPr/>
              <p:nvPr/>
            </p:nvSpPr>
            <p:spPr>
              <a:xfrm>
                <a:off x="3515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09" name="四角形 108"/>
              <p:cNvSpPr/>
              <p:nvPr/>
            </p:nvSpPr>
            <p:spPr>
              <a:xfrm>
                <a:off x="3687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0" name="四角形 109"/>
              <p:cNvSpPr/>
              <p:nvPr/>
            </p:nvSpPr>
            <p:spPr>
              <a:xfrm>
                <a:off x="3859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1" name="四角形 110"/>
              <p:cNvSpPr/>
              <p:nvPr/>
            </p:nvSpPr>
            <p:spPr>
              <a:xfrm>
                <a:off x="4031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2" name="四角形 111"/>
              <p:cNvSpPr/>
              <p:nvPr/>
            </p:nvSpPr>
            <p:spPr>
              <a:xfrm>
                <a:off x="4203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3" name="四角形 112"/>
              <p:cNvSpPr/>
              <p:nvPr/>
            </p:nvSpPr>
            <p:spPr>
              <a:xfrm>
                <a:off x="4375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4" name="四角形 113"/>
              <p:cNvSpPr/>
              <p:nvPr/>
            </p:nvSpPr>
            <p:spPr>
              <a:xfrm>
                <a:off x="4547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5" name="四角形 114"/>
              <p:cNvSpPr/>
              <p:nvPr/>
            </p:nvSpPr>
            <p:spPr>
              <a:xfrm>
                <a:off x="4719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6" name="四角形 115"/>
              <p:cNvSpPr/>
              <p:nvPr/>
            </p:nvSpPr>
            <p:spPr>
              <a:xfrm>
                <a:off x="4891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7" name="四角形 116"/>
              <p:cNvSpPr/>
              <p:nvPr/>
            </p:nvSpPr>
            <p:spPr>
              <a:xfrm>
                <a:off x="5063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8" name="四角形 117"/>
              <p:cNvSpPr/>
              <p:nvPr/>
            </p:nvSpPr>
            <p:spPr>
              <a:xfrm>
                <a:off x="5235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19" name="テキストボックス 118"/>
              <p:cNvSpPr txBox="1"/>
              <p:nvPr/>
            </p:nvSpPr>
            <p:spPr>
              <a:xfrm>
                <a:off x="1615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CS1</a:t>
                </a:r>
                <a:endParaRPr lang="en-US" altLang="ja-JP" sz="800"/>
              </a:p>
            </p:txBody>
          </p:sp>
          <p:sp>
            <p:nvSpPr>
              <p:cNvPr id="120" name="テキストボックス 119"/>
              <p:cNvSpPr txBox="1"/>
              <p:nvPr/>
            </p:nvSpPr>
            <p:spPr>
              <a:xfrm>
                <a:off x="1788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CS12</a:t>
                </a:r>
                <a:endParaRPr lang="en-US" altLang="ja-JP" sz="800"/>
              </a:p>
            </p:txBody>
          </p:sp>
          <p:sp>
            <p:nvSpPr>
              <p:cNvPr id="121" name="テキストボックス 120"/>
              <p:cNvSpPr txBox="1"/>
              <p:nvPr/>
            </p:nvSpPr>
            <p:spPr>
              <a:xfrm>
                <a:off x="1961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ja-JP" altLang="en-US" sz="800"/>
                  <a:t>予約</a:t>
                </a:r>
                <a:endParaRPr lang="ja-JP" altLang="en-US" sz="800"/>
              </a:p>
            </p:txBody>
          </p:sp>
          <p:sp>
            <p:nvSpPr>
              <p:cNvPr id="122" name="テキストボックス 121"/>
              <p:cNvSpPr txBox="1"/>
              <p:nvPr/>
            </p:nvSpPr>
            <p:spPr>
              <a:xfrm>
                <a:off x="2134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WAIT</a:t>
                </a:r>
                <a:endParaRPr lang="en-US" altLang="ja-JP" sz="800"/>
              </a:p>
            </p:txBody>
          </p:sp>
          <p:sp>
            <p:nvSpPr>
              <p:cNvPr id="123" name="テキストボックス 122"/>
              <p:cNvSpPr txBox="1"/>
              <p:nvPr/>
            </p:nvSpPr>
            <p:spPr>
              <a:xfrm>
                <a:off x="2307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M1</a:t>
                </a:r>
                <a:endParaRPr lang="en-US" altLang="ja-JP" sz="800"/>
              </a:p>
            </p:txBody>
          </p:sp>
          <p:sp>
            <p:nvSpPr>
              <p:cNvPr id="124" name="テキストボックス 123"/>
              <p:cNvSpPr txBox="1"/>
              <p:nvPr/>
            </p:nvSpPr>
            <p:spPr>
              <a:xfrm>
                <a:off x="2480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IORQ</a:t>
                </a:r>
                <a:endParaRPr lang="en-US" altLang="ja-JP" sz="800"/>
              </a:p>
            </p:txBody>
          </p:sp>
          <p:sp>
            <p:nvSpPr>
              <p:cNvPr id="125" name="テキストボックス 124"/>
              <p:cNvSpPr txBox="1"/>
              <p:nvPr/>
            </p:nvSpPr>
            <p:spPr>
              <a:xfrm>
                <a:off x="2653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WR</a:t>
                </a:r>
                <a:endParaRPr lang="en-US" altLang="ja-JP" sz="800"/>
              </a:p>
            </p:txBody>
          </p:sp>
          <p:sp>
            <p:nvSpPr>
              <p:cNvPr id="126" name="テキストボックス 125"/>
              <p:cNvSpPr txBox="1"/>
              <p:nvPr/>
            </p:nvSpPr>
            <p:spPr>
              <a:xfrm>
                <a:off x="2999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A9</a:t>
                </a:r>
                <a:endParaRPr lang="en-US" altLang="ja-JP" sz="800"/>
              </a:p>
            </p:txBody>
          </p:sp>
          <p:sp>
            <p:nvSpPr>
              <p:cNvPr id="127" name="テキストボックス 126"/>
              <p:cNvSpPr txBox="1"/>
              <p:nvPr/>
            </p:nvSpPr>
            <p:spPr>
              <a:xfrm>
                <a:off x="2826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RESET</a:t>
                </a:r>
                <a:endParaRPr lang="en-US" altLang="ja-JP" sz="800"/>
              </a:p>
            </p:txBody>
          </p:sp>
          <p:sp>
            <p:nvSpPr>
              <p:cNvPr id="129" name="テキストボックス 128"/>
              <p:cNvSpPr txBox="1"/>
              <p:nvPr/>
            </p:nvSpPr>
            <p:spPr>
              <a:xfrm>
                <a:off x="3345" y="7567"/>
                <a:ext cx="481" cy="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A7</a:t>
                </a:r>
                <a:endParaRPr lang="en-US" altLang="ja-JP" sz="800"/>
              </a:p>
            </p:txBody>
          </p:sp>
          <p:sp>
            <p:nvSpPr>
              <p:cNvPr id="130" name="テキストボックス 129"/>
              <p:cNvSpPr txBox="1"/>
              <p:nvPr/>
            </p:nvSpPr>
            <p:spPr>
              <a:xfrm>
                <a:off x="3518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A12</a:t>
                </a:r>
                <a:endParaRPr lang="en-US" altLang="ja-JP" sz="800"/>
              </a:p>
            </p:txBody>
          </p:sp>
          <p:sp>
            <p:nvSpPr>
              <p:cNvPr id="131" name="テキストボックス 130"/>
              <p:cNvSpPr txBox="1"/>
              <p:nvPr/>
            </p:nvSpPr>
            <p:spPr>
              <a:xfrm>
                <a:off x="3691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A14</a:t>
                </a:r>
                <a:endParaRPr lang="en-US" altLang="ja-JP" sz="800"/>
              </a:p>
            </p:txBody>
          </p:sp>
          <p:sp>
            <p:nvSpPr>
              <p:cNvPr id="132" name="テキストボックス 131"/>
              <p:cNvSpPr txBox="1"/>
              <p:nvPr/>
            </p:nvSpPr>
            <p:spPr>
              <a:xfrm>
                <a:off x="3864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</a:t>
                </a:r>
                <a:endParaRPr lang="en-US" altLang="ja-JP" sz="800"/>
              </a:p>
            </p:txBody>
          </p:sp>
          <p:sp>
            <p:nvSpPr>
              <p:cNvPr id="133" name="テキストボックス 132"/>
              <p:cNvSpPr txBox="1"/>
              <p:nvPr/>
            </p:nvSpPr>
            <p:spPr>
              <a:xfrm>
                <a:off x="4037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A3</a:t>
                </a:r>
                <a:endParaRPr lang="en-US" altLang="ja-JP" sz="800"/>
              </a:p>
            </p:txBody>
          </p:sp>
          <p:sp>
            <p:nvSpPr>
              <p:cNvPr id="134" name="テキストボックス 133"/>
              <p:cNvSpPr txBox="1"/>
              <p:nvPr/>
            </p:nvSpPr>
            <p:spPr>
              <a:xfrm>
                <a:off x="4210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A5</a:t>
                </a:r>
                <a:endParaRPr lang="en-US" altLang="ja-JP" sz="800"/>
              </a:p>
            </p:txBody>
          </p:sp>
          <p:sp>
            <p:nvSpPr>
              <p:cNvPr id="135" name="テキストボックス 134"/>
              <p:cNvSpPr txBox="1"/>
              <p:nvPr/>
            </p:nvSpPr>
            <p:spPr>
              <a:xfrm>
                <a:off x="4383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D1</a:t>
                </a:r>
                <a:endParaRPr lang="en-US" altLang="ja-JP" sz="800"/>
              </a:p>
            </p:txBody>
          </p:sp>
          <p:sp>
            <p:nvSpPr>
              <p:cNvPr id="136" name="テキストボックス 135"/>
              <p:cNvSpPr txBox="1"/>
              <p:nvPr/>
            </p:nvSpPr>
            <p:spPr>
              <a:xfrm>
                <a:off x="4556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D3</a:t>
                </a:r>
                <a:endParaRPr lang="en-US" altLang="ja-JP" sz="800"/>
              </a:p>
            </p:txBody>
          </p:sp>
          <p:sp>
            <p:nvSpPr>
              <p:cNvPr id="137" name="テキストボックス 136"/>
              <p:cNvSpPr txBox="1"/>
              <p:nvPr/>
            </p:nvSpPr>
            <p:spPr>
              <a:xfrm>
                <a:off x="4729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D5</a:t>
                </a:r>
                <a:endParaRPr lang="en-US" altLang="ja-JP" sz="800"/>
              </a:p>
            </p:txBody>
          </p:sp>
          <p:sp>
            <p:nvSpPr>
              <p:cNvPr id="138" name="四角形 137"/>
              <p:cNvSpPr/>
              <p:nvPr/>
            </p:nvSpPr>
            <p:spPr>
              <a:xfrm>
                <a:off x="5407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39" name="四角形 138"/>
              <p:cNvSpPr/>
              <p:nvPr/>
            </p:nvSpPr>
            <p:spPr>
              <a:xfrm>
                <a:off x="5579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40" name="四角形 139"/>
              <p:cNvSpPr/>
              <p:nvPr/>
            </p:nvSpPr>
            <p:spPr>
              <a:xfrm>
                <a:off x="5751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42" name="テキストボックス 141"/>
              <p:cNvSpPr txBox="1"/>
              <p:nvPr/>
            </p:nvSpPr>
            <p:spPr>
              <a:xfrm>
                <a:off x="4902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D7</a:t>
                </a:r>
                <a:endParaRPr lang="en-US" altLang="ja-JP" sz="800"/>
              </a:p>
            </p:txBody>
          </p:sp>
          <p:sp>
            <p:nvSpPr>
              <p:cNvPr id="143" name="テキストボックス 142"/>
              <p:cNvSpPr txBox="1"/>
              <p:nvPr/>
            </p:nvSpPr>
            <p:spPr>
              <a:xfrm>
                <a:off x="5075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GND</a:t>
                </a:r>
                <a:endParaRPr lang="en-US" altLang="ja-JP" sz="800"/>
              </a:p>
            </p:txBody>
          </p:sp>
          <p:sp>
            <p:nvSpPr>
              <p:cNvPr id="144" name="テキストボックス 143"/>
              <p:cNvSpPr txBox="1"/>
              <p:nvPr/>
            </p:nvSpPr>
            <p:spPr>
              <a:xfrm>
                <a:off x="5248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GND</a:t>
                </a:r>
                <a:endParaRPr lang="en-US" altLang="ja-JP" sz="800"/>
              </a:p>
            </p:txBody>
          </p:sp>
          <p:sp>
            <p:nvSpPr>
              <p:cNvPr id="145" name="テキストボックス 144"/>
              <p:cNvSpPr txBox="1"/>
              <p:nvPr/>
            </p:nvSpPr>
            <p:spPr>
              <a:xfrm>
                <a:off x="5421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+5V</a:t>
                </a:r>
                <a:endParaRPr lang="en-US" altLang="ja-JP" sz="800"/>
              </a:p>
            </p:txBody>
          </p:sp>
          <p:sp>
            <p:nvSpPr>
              <p:cNvPr id="146" name="テキストボックス 145"/>
              <p:cNvSpPr txBox="1"/>
              <p:nvPr/>
            </p:nvSpPr>
            <p:spPr>
              <a:xfrm>
                <a:off x="5594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+5V</a:t>
                </a:r>
                <a:endParaRPr lang="en-US" altLang="ja-JP" sz="800"/>
              </a:p>
            </p:txBody>
          </p:sp>
          <p:sp>
            <p:nvSpPr>
              <p:cNvPr id="147" name="テキストボックス 146"/>
              <p:cNvSpPr txBox="1"/>
              <p:nvPr/>
            </p:nvSpPr>
            <p:spPr>
              <a:xfrm>
                <a:off x="5767" y="7567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SUNDIN</a:t>
                </a:r>
                <a:endParaRPr lang="en-US" altLang="ja-JP" sz="800"/>
              </a:p>
            </p:txBody>
          </p:sp>
          <p:sp>
            <p:nvSpPr>
              <p:cNvPr id="148" name="四角形 147"/>
              <p:cNvSpPr/>
              <p:nvPr/>
            </p:nvSpPr>
            <p:spPr>
              <a:xfrm>
                <a:off x="1768" y="6863"/>
                <a:ext cx="4306" cy="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149" name="テキストボックス 148"/>
              <p:cNvSpPr txBox="1"/>
              <p:nvPr/>
            </p:nvSpPr>
            <p:spPr>
              <a:xfrm>
                <a:off x="1656" y="6526"/>
                <a:ext cx="465" cy="386"/>
              </a:xfrm>
              <a:prstGeom prst="rect">
                <a:avLst/>
              </a:prstGeom>
              <a:noFill/>
            </p:spPr>
            <p:txBody>
              <a:bodyPr wrap="square" lIns="36195" rtlCol="0">
                <a:spAutoFit/>
              </a:bodyPr>
              <a:p>
                <a:pPr algn="ctr"/>
                <a:r>
                  <a:rPr lang="en-US" altLang="ja-JP" sz="1000"/>
                  <a:t>1</a:t>
                </a:r>
                <a:endParaRPr lang="en-US" altLang="ja-JP" sz="1000"/>
              </a:p>
            </p:txBody>
          </p:sp>
          <p:sp>
            <p:nvSpPr>
              <p:cNvPr id="150" name="テキストボックス 149"/>
              <p:cNvSpPr txBox="1"/>
              <p:nvPr/>
            </p:nvSpPr>
            <p:spPr>
              <a:xfrm>
                <a:off x="5847" y="6526"/>
                <a:ext cx="465" cy="386"/>
              </a:xfrm>
              <a:prstGeom prst="rect">
                <a:avLst/>
              </a:prstGeom>
              <a:noFill/>
            </p:spPr>
            <p:txBody>
              <a:bodyPr wrap="square" lIns="36195" rtlCol="0">
                <a:spAutoFit/>
              </a:bodyPr>
              <a:p>
                <a:pPr algn="ctr"/>
                <a:r>
                  <a:rPr lang="en-US" altLang="ja-JP" sz="1000"/>
                  <a:t>49</a:t>
                </a:r>
                <a:endParaRPr lang="en-US" altLang="ja-JP" sz="1000"/>
              </a:p>
            </p:txBody>
          </p:sp>
          <p:sp>
            <p:nvSpPr>
              <p:cNvPr id="151" name="テキストボックス 150"/>
              <p:cNvSpPr txBox="1"/>
              <p:nvPr/>
            </p:nvSpPr>
            <p:spPr>
              <a:xfrm>
                <a:off x="1763" y="6384"/>
                <a:ext cx="4311" cy="386"/>
              </a:xfrm>
              <a:prstGeom prst="rect">
                <a:avLst/>
              </a:prstGeom>
              <a:noFill/>
            </p:spPr>
            <p:txBody>
              <a:bodyPr wrap="square" lIns="36195" rtlCol="0">
                <a:spAutoFit/>
              </a:bodyPr>
              <a:p>
                <a:pPr algn="ctr"/>
                <a:r>
                  <a:rPr lang="ja-JP" altLang="en-US" sz="1000"/>
                  <a:t>裏面</a:t>
                </a:r>
                <a:endParaRPr lang="ja-JP" altLang="en-US" sz="1000"/>
              </a:p>
            </p:txBody>
          </p:sp>
          <p:sp>
            <p:nvSpPr>
              <p:cNvPr id="157" name="四角形 156"/>
              <p:cNvSpPr/>
              <p:nvPr/>
            </p:nvSpPr>
            <p:spPr>
              <a:xfrm>
                <a:off x="5923" y="7164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 rot="0">
              <a:off x="2206" y="1131"/>
              <a:ext cx="4720" cy="1875"/>
              <a:chOff x="2265" y="2088"/>
              <a:chExt cx="4720" cy="1875"/>
            </a:xfrm>
          </p:grpSpPr>
          <p:sp>
            <p:nvSpPr>
              <p:cNvPr id="38" name="四角形 37"/>
              <p:cNvSpPr/>
              <p:nvPr/>
            </p:nvSpPr>
            <p:spPr>
              <a:xfrm>
                <a:off x="2445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39" name="四角形 38"/>
              <p:cNvSpPr/>
              <p:nvPr/>
            </p:nvSpPr>
            <p:spPr>
              <a:xfrm>
                <a:off x="2619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0" name="四角形 39"/>
              <p:cNvSpPr/>
              <p:nvPr/>
            </p:nvSpPr>
            <p:spPr>
              <a:xfrm>
                <a:off x="2793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1" name="四角形 40"/>
              <p:cNvSpPr/>
              <p:nvPr/>
            </p:nvSpPr>
            <p:spPr>
              <a:xfrm>
                <a:off x="2967" y="2868"/>
                <a:ext cx="120" cy="3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2" name="四角形 41"/>
              <p:cNvSpPr/>
              <p:nvPr/>
            </p:nvSpPr>
            <p:spPr>
              <a:xfrm>
                <a:off x="3141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3" name="四角形 42"/>
              <p:cNvSpPr/>
              <p:nvPr/>
            </p:nvSpPr>
            <p:spPr>
              <a:xfrm>
                <a:off x="3315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4" name="四角形 43"/>
              <p:cNvSpPr/>
              <p:nvPr/>
            </p:nvSpPr>
            <p:spPr>
              <a:xfrm>
                <a:off x="3489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5" name="四角形 44"/>
              <p:cNvSpPr/>
              <p:nvPr/>
            </p:nvSpPr>
            <p:spPr>
              <a:xfrm>
                <a:off x="3663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6" name="四角形 45"/>
              <p:cNvSpPr/>
              <p:nvPr/>
            </p:nvSpPr>
            <p:spPr>
              <a:xfrm>
                <a:off x="3837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7" name="四角形 46"/>
              <p:cNvSpPr/>
              <p:nvPr/>
            </p:nvSpPr>
            <p:spPr>
              <a:xfrm>
                <a:off x="4011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8" name="四角形 47"/>
              <p:cNvSpPr/>
              <p:nvPr/>
            </p:nvSpPr>
            <p:spPr>
              <a:xfrm>
                <a:off x="4185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49" name="四角形 48"/>
              <p:cNvSpPr/>
              <p:nvPr/>
            </p:nvSpPr>
            <p:spPr>
              <a:xfrm>
                <a:off x="4359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0" name="四角形 49"/>
              <p:cNvSpPr/>
              <p:nvPr/>
            </p:nvSpPr>
            <p:spPr>
              <a:xfrm>
                <a:off x="4533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1" name="四角形 50"/>
              <p:cNvSpPr/>
              <p:nvPr/>
            </p:nvSpPr>
            <p:spPr>
              <a:xfrm>
                <a:off x="4707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2" name="四角形 51"/>
              <p:cNvSpPr/>
              <p:nvPr/>
            </p:nvSpPr>
            <p:spPr>
              <a:xfrm>
                <a:off x="4881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3" name="四角形 52"/>
              <p:cNvSpPr/>
              <p:nvPr/>
            </p:nvSpPr>
            <p:spPr>
              <a:xfrm>
                <a:off x="5055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4" name="四角形 53"/>
              <p:cNvSpPr/>
              <p:nvPr/>
            </p:nvSpPr>
            <p:spPr>
              <a:xfrm>
                <a:off x="5229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5" name="四角形 54"/>
              <p:cNvSpPr/>
              <p:nvPr/>
            </p:nvSpPr>
            <p:spPr>
              <a:xfrm>
                <a:off x="5403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6" name="四角形 55"/>
              <p:cNvSpPr/>
              <p:nvPr/>
            </p:nvSpPr>
            <p:spPr>
              <a:xfrm>
                <a:off x="5577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7" name="四角形 56"/>
              <p:cNvSpPr/>
              <p:nvPr/>
            </p:nvSpPr>
            <p:spPr>
              <a:xfrm>
                <a:off x="5751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58" name="四角形 57"/>
              <p:cNvSpPr/>
              <p:nvPr/>
            </p:nvSpPr>
            <p:spPr>
              <a:xfrm>
                <a:off x="5925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60" name="テキストボックス 59"/>
              <p:cNvSpPr txBox="1"/>
              <p:nvPr/>
            </p:nvSpPr>
            <p:spPr>
              <a:xfrm>
                <a:off x="22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-12V</a:t>
                </a:r>
                <a:endParaRPr lang="en-US" altLang="ja-JP" sz="800"/>
              </a:p>
            </p:txBody>
          </p:sp>
          <p:sp>
            <p:nvSpPr>
              <p:cNvPr id="61" name="テキストボックス 60"/>
              <p:cNvSpPr txBox="1"/>
              <p:nvPr/>
            </p:nvSpPr>
            <p:spPr>
              <a:xfrm>
                <a:off x="244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+12V</a:t>
                </a:r>
                <a:endParaRPr lang="en-US" altLang="ja-JP" sz="800"/>
              </a:p>
            </p:txBody>
          </p:sp>
          <p:sp>
            <p:nvSpPr>
              <p:cNvPr id="62" name="テキストボックス 61"/>
              <p:cNvSpPr txBox="1"/>
              <p:nvPr/>
            </p:nvSpPr>
            <p:spPr>
              <a:xfrm>
                <a:off x="261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SW1</a:t>
                </a:r>
                <a:endParaRPr lang="en-US" altLang="ja-JP" sz="800"/>
              </a:p>
            </p:txBody>
          </p:sp>
          <p:sp>
            <p:nvSpPr>
              <p:cNvPr id="64" name="テキストボックス 63"/>
              <p:cNvSpPr txBox="1"/>
              <p:nvPr/>
            </p:nvSpPr>
            <p:spPr>
              <a:xfrm>
                <a:off x="279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SW2</a:t>
                </a:r>
                <a:endParaRPr lang="en-US" altLang="ja-JP" sz="800"/>
              </a:p>
            </p:txBody>
          </p:sp>
          <p:sp>
            <p:nvSpPr>
              <p:cNvPr id="65" name="テキストボックス 64"/>
              <p:cNvSpPr txBox="1"/>
              <p:nvPr/>
            </p:nvSpPr>
            <p:spPr>
              <a:xfrm>
                <a:off x="29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CLOCK</a:t>
                </a:r>
                <a:endParaRPr lang="en-US" altLang="ja-JP" sz="800"/>
              </a:p>
            </p:txBody>
          </p:sp>
          <p:sp>
            <p:nvSpPr>
              <p:cNvPr id="66" name="テキストボックス 65"/>
              <p:cNvSpPr txBox="1"/>
              <p:nvPr/>
            </p:nvSpPr>
            <p:spPr>
              <a:xfrm>
                <a:off x="314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D6</a:t>
                </a:r>
                <a:endParaRPr lang="en-US" altLang="ja-JP" sz="800"/>
              </a:p>
            </p:txBody>
          </p:sp>
          <p:sp>
            <p:nvSpPr>
              <p:cNvPr id="67" name="テキストボックス 66"/>
              <p:cNvSpPr txBox="1"/>
              <p:nvPr/>
            </p:nvSpPr>
            <p:spPr>
              <a:xfrm>
                <a:off x="331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D4</a:t>
                </a:r>
                <a:endParaRPr lang="en-US" altLang="ja-JP" sz="800"/>
              </a:p>
            </p:txBody>
          </p:sp>
          <p:sp>
            <p:nvSpPr>
              <p:cNvPr id="68" name="テキストボックス 67"/>
              <p:cNvSpPr txBox="1"/>
              <p:nvPr/>
            </p:nvSpPr>
            <p:spPr>
              <a:xfrm>
                <a:off x="36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D0</a:t>
                </a:r>
                <a:endParaRPr lang="en-US" altLang="ja-JP" sz="800"/>
              </a:p>
            </p:txBody>
          </p:sp>
          <p:sp>
            <p:nvSpPr>
              <p:cNvPr id="69" name="テキストボックス 68"/>
              <p:cNvSpPr txBox="1"/>
              <p:nvPr/>
            </p:nvSpPr>
            <p:spPr>
              <a:xfrm>
                <a:off x="349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D2</a:t>
                </a:r>
                <a:endParaRPr lang="en-US" altLang="ja-JP" sz="800"/>
              </a:p>
            </p:txBody>
          </p:sp>
          <p:sp>
            <p:nvSpPr>
              <p:cNvPr id="70" name="テキストボックス 69"/>
              <p:cNvSpPr txBox="1"/>
              <p:nvPr/>
            </p:nvSpPr>
            <p:spPr>
              <a:xfrm>
                <a:off x="384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A4</a:t>
                </a:r>
                <a:endParaRPr lang="en-US" altLang="ja-JP" sz="800"/>
              </a:p>
            </p:txBody>
          </p:sp>
          <p:sp>
            <p:nvSpPr>
              <p:cNvPr id="71" name="テキストボックス 70"/>
              <p:cNvSpPr txBox="1"/>
              <p:nvPr/>
            </p:nvSpPr>
            <p:spPr>
              <a:xfrm>
                <a:off x="401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A2</a:t>
                </a:r>
                <a:endParaRPr lang="en-US" altLang="ja-JP" sz="800"/>
              </a:p>
            </p:txBody>
          </p:sp>
          <p:sp>
            <p:nvSpPr>
              <p:cNvPr id="72" name="テキストボックス 71"/>
              <p:cNvSpPr txBox="1"/>
              <p:nvPr/>
            </p:nvSpPr>
            <p:spPr>
              <a:xfrm>
                <a:off x="419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A0</a:t>
                </a:r>
                <a:endParaRPr lang="en-US" altLang="ja-JP" sz="800"/>
              </a:p>
            </p:txBody>
          </p:sp>
          <p:sp>
            <p:nvSpPr>
              <p:cNvPr id="73" name="テキストボックス 72"/>
              <p:cNvSpPr txBox="1"/>
              <p:nvPr/>
            </p:nvSpPr>
            <p:spPr>
              <a:xfrm>
                <a:off x="43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A13</a:t>
                </a:r>
                <a:endParaRPr lang="en-US" altLang="ja-JP" sz="800"/>
              </a:p>
            </p:txBody>
          </p:sp>
          <p:sp>
            <p:nvSpPr>
              <p:cNvPr id="74" name="テキストボックス 73"/>
              <p:cNvSpPr txBox="1"/>
              <p:nvPr/>
            </p:nvSpPr>
            <p:spPr>
              <a:xfrm>
                <a:off x="454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A8</a:t>
                </a:r>
                <a:endParaRPr lang="en-US" altLang="ja-JP" sz="800"/>
              </a:p>
            </p:txBody>
          </p:sp>
          <p:sp>
            <p:nvSpPr>
              <p:cNvPr id="75" name="テキストボックス 74"/>
              <p:cNvSpPr txBox="1"/>
              <p:nvPr/>
            </p:nvSpPr>
            <p:spPr>
              <a:xfrm>
                <a:off x="471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A6</a:t>
                </a:r>
                <a:endParaRPr lang="en-US" altLang="ja-JP" sz="800"/>
              </a:p>
            </p:txBody>
          </p:sp>
          <p:sp>
            <p:nvSpPr>
              <p:cNvPr id="76" name="テキストボックス 75"/>
              <p:cNvSpPr txBox="1"/>
              <p:nvPr/>
            </p:nvSpPr>
            <p:spPr>
              <a:xfrm>
                <a:off x="489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A10</a:t>
                </a:r>
                <a:endParaRPr lang="en-US" altLang="ja-JP" sz="800"/>
              </a:p>
            </p:txBody>
          </p:sp>
          <p:sp>
            <p:nvSpPr>
              <p:cNvPr id="77" name="テキストボックス 76"/>
              <p:cNvSpPr txBox="1"/>
              <p:nvPr/>
            </p:nvSpPr>
            <p:spPr>
              <a:xfrm>
                <a:off x="50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A15</a:t>
                </a:r>
                <a:endParaRPr lang="en-US" altLang="ja-JP" sz="800"/>
              </a:p>
            </p:txBody>
          </p:sp>
          <p:sp>
            <p:nvSpPr>
              <p:cNvPr id="78" name="テキストボックス 77"/>
              <p:cNvSpPr txBox="1"/>
              <p:nvPr/>
            </p:nvSpPr>
            <p:spPr>
              <a:xfrm>
                <a:off x="524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ja-JP" altLang="en-US" sz="800"/>
                  <a:t>予約</a:t>
                </a:r>
                <a:endParaRPr lang="ja-JP" altLang="en-US" sz="800"/>
              </a:p>
            </p:txBody>
          </p:sp>
          <p:sp>
            <p:nvSpPr>
              <p:cNvPr id="79" name="テキストボックス 78"/>
              <p:cNvSpPr txBox="1"/>
              <p:nvPr/>
            </p:nvSpPr>
            <p:spPr>
              <a:xfrm>
                <a:off x="541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RD</a:t>
                </a:r>
                <a:endParaRPr lang="en-US" altLang="ja-JP" sz="800"/>
              </a:p>
            </p:txBody>
          </p:sp>
          <p:sp>
            <p:nvSpPr>
              <p:cNvPr id="80" name="四角形 79"/>
              <p:cNvSpPr/>
              <p:nvPr/>
            </p:nvSpPr>
            <p:spPr>
              <a:xfrm>
                <a:off x="6099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81" name="四角形 80"/>
              <p:cNvSpPr/>
              <p:nvPr/>
            </p:nvSpPr>
            <p:spPr>
              <a:xfrm>
                <a:off x="6273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82" name="四角形 81"/>
              <p:cNvSpPr/>
              <p:nvPr/>
            </p:nvSpPr>
            <p:spPr>
              <a:xfrm>
                <a:off x="6447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83" name="四角形 82"/>
              <p:cNvSpPr/>
              <p:nvPr/>
            </p:nvSpPr>
            <p:spPr>
              <a:xfrm>
                <a:off x="6621" y="2868"/>
                <a:ext cx="120" cy="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86" name="テキストボックス 85"/>
              <p:cNvSpPr txBox="1"/>
              <p:nvPr/>
            </p:nvSpPr>
            <p:spPr>
              <a:xfrm>
                <a:off x="559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MERQ</a:t>
                </a:r>
                <a:endParaRPr lang="en-US" altLang="ja-JP" sz="800"/>
              </a:p>
            </p:txBody>
          </p:sp>
          <p:sp>
            <p:nvSpPr>
              <p:cNvPr id="87" name="テキストボックス 86"/>
              <p:cNvSpPr txBox="1"/>
              <p:nvPr/>
            </p:nvSpPr>
            <p:spPr>
              <a:xfrm>
                <a:off x="57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BUSDIR</a:t>
                </a:r>
                <a:endParaRPr lang="en-US" altLang="ja-JP" sz="800"/>
              </a:p>
            </p:txBody>
          </p:sp>
          <p:sp>
            <p:nvSpPr>
              <p:cNvPr id="88" name="テキストボックス 87"/>
              <p:cNvSpPr txBox="1"/>
              <p:nvPr/>
            </p:nvSpPr>
            <p:spPr>
              <a:xfrm>
                <a:off x="594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INT</a:t>
                </a:r>
                <a:endParaRPr lang="en-US" altLang="ja-JP" sz="800"/>
              </a:p>
            </p:txBody>
          </p:sp>
          <p:sp>
            <p:nvSpPr>
              <p:cNvPr id="89" name="テキストボックス 88"/>
              <p:cNvSpPr txBox="1"/>
              <p:nvPr/>
            </p:nvSpPr>
            <p:spPr>
              <a:xfrm>
                <a:off x="611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RFSH</a:t>
                </a:r>
                <a:endParaRPr lang="en-US" altLang="ja-JP" sz="800"/>
              </a:p>
            </p:txBody>
          </p:sp>
          <p:sp>
            <p:nvSpPr>
              <p:cNvPr id="90" name="テキストボックス 89"/>
              <p:cNvSpPr txBox="1"/>
              <p:nvPr/>
            </p:nvSpPr>
            <p:spPr>
              <a:xfrm>
                <a:off x="6290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SLTSL</a:t>
                </a:r>
                <a:endParaRPr lang="en-US" altLang="ja-JP" sz="800"/>
              </a:p>
            </p:txBody>
          </p:sp>
          <p:sp>
            <p:nvSpPr>
              <p:cNvPr id="91" name="テキストボックス 90"/>
              <p:cNvSpPr txBox="1"/>
              <p:nvPr/>
            </p:nvSpPr>
            <p:spPr>
              <a:xfrm>
                <a:off x="6465" y="3271"/>
                <a:ext cx="481" cy="6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ja-JP" sz="800"/>
                  <a:t>CS2</a:t>
                </a:r>
                <a:endParaRPr lang="en-US" altLang="ja-JP" sz="800"/>
              </a:p>
            </p:txBody>
          </p:sp>
          <p:sp>
            <p:nvSpPr>
              <p:cNvPr id="92" name="四角形 91"/>
              <p:cNvSpPr/>
              <p:nvPr/>
            </p:nvSpPr>
            <p:spPr>
              <a:xfrm>
                <a:off x="2418" y="2567"/>
                <a:ext cx="4352" cy="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  <p:sp>
            <p:nvSpPr>
              <p:cNvPr id="93" name="テキストボックス 92"/>
              <p:cNvSpPr txBox="1"/>
              <p:nvPr/>
            </p:nvSpPr>
            <p:spPr>
              <a:xfrm>
                <a:off x="2306" y="2230"/>
                <a:ext cx="465" cy="386"/>
              </a:xfrm>
              <a:prstGeom prst="rect">
                <a:avLst/>
              </a:prstGeom>
              <a:noFill/>
            </p:spPr>
            <p:txBody>
              <a:bodyPr wrap="square" lIns="36195" rtlCol="0">
                <a:spAutoFit/>
              </a:bodyPr>
              <a:p>
                <a:pPr algn="ctr"/>
                <a:r>
                  <a:rPr lang="en-US" altLang="ja-JP" sz="1000"/>
                  <a:t>50</a:t>
                </a:r>
                <a:endParaRPr lang="en-US" altLang="ja-JP" sz="1000"/>
              </a:p>
            </p:txBody>
          </p:sp>
          <p:sp>
            <p:nvSpPr>
              <p:cNvPr id="94" name="テキストボックス 93"/>
              <p:cNvSpPr txBox="1"/>
              <p:nvPr/>
            </p:nvSpPr>
            <p:spPr>
              <a:xfrm>
                <a:off x="6521" y="2230"/>
                <a:ext cx="465" cy="386"/>
              </a:xfrm>
              <a:prstGeom prst="rect">
                <a:avLst/>
              </a:prstGeom>
              <a:noFill/>
            </p:spPr>
            <p:txBody>
              <a:bodyPr wrap="square" lIns="36195" rtlCol="0">
                <a:spAutoFit/>
              </a:bodyPr>
              <a:p>
                <a:pPr algn="ctr"/>
                <a:r>
                  <a:rPr lang="en-US" altLang="ja-JP" sz="1000"/>
                  <a:t>2</a:t>
                </a:r>
                <a:endParaRPr lang="en-US" altLang="ja-JP" sz="1000"/>
              </a:p>
            </p:txBody>
          </p:sp>
          <p:sp>
            <p:nvSpPr>
              <p:cNvPr id="95" name="テキストボックス 94"/>
              <p:cNvSpPr txBox="1"/>
              <p:nvPr/>
            </p:nvSpPr>
            <p:spPr>
              <a:xfrm>
                <a:off x="2413" y="2088"/>
                <a:ext cx="4358" cy="386"/>
              </a:xfrm>
              <a:prstGeom prst="rect">
                <a:avLst/>
              </a:prstGeom>
              <a:noFill/>
            </p:spPr>
            <p:txBody>
              <a:bodyPr wrap="square" lIns="36195" rtlCol="0">
                <a:spAutoFit/>
              </a:bodyPr>
              <a:p>
                <a:pPr algn="ctr"/>
                <a:r>
                  <a:rPr lang="ja-JP" altLang="en-US" sz="1000"/>
                  <a:t>前面</a:t>
                </a:r>
                <a:endParaRPr lang="ja-JP" altLang="en-US" sz="1000"/>
              </a:p>
            </p:txBody>
          </p:sp>
          <p:sp>
            <p:nvSpPr>
              <p:cNvPr id="6" name="四角形 5"/>
              <p:cNvSpPr/>
              <p:nvPr/>
            </p:nvSpPr>
            <p:spPr>
              <a:xfrm>
                <a:off x="2884" y="2868"/>
                <a:ext cx="120" cy="1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</p:grpSp>
      </p:grpSp>
      <p:sp>
        <p:nvSpPr>
          <p:cNvPr id="9" name="テキストボックス 8"/>
          <p:cNvSpPr txBox="1"/>
          <p:nvPr/>
        </p:nvSpPr>
        <p:spPr>
          <a:xfrm>
            <a:off x="0" y="92710"/>
            <a:ext cx="6102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MSX </a:t>
            </a:r>
            <a:r>
              <a:rPr lang="ja-JP" altLang="en-US" sz="1400"/>
              <a:t>カートリッジ端子　実寸表</a:t>
            </a:r>
            <a:endParaRPr lang="ja-JP" altLang="en-US" sz="1400"/>
          </a:p>
        </p:txBody>
      </p:sp>
      <p:grpSp>
        <p:nvGrpSpPr>
          <p:cNvPr id="16" name="グループ化 15"/>
          <p:cNvGrpSpPr/>
          <p:nvPr/>
        </p:nvGrpSpPr>
        <p:grpSpPr>
          <a:xfrm>
            <a:off x="452120" y="3925570"/>
            <a:ext cx="5198745" cy="2655570"/>
            <a:chOff x="816" y="6182"/>
            <a:chExt cx="8187" cy="4182"/>
          </a:xfrm>
        </p:grpSpPr>
        <p:pic>
          <p:nvPicPr>
            <p:cNvPr id="11" name="図形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6" y="6182"/>
              <a:ext cx="3140" cy="4183"/>
            </a:xfrm>
            <a:prstGeom prst="rect">
              <a:avLst/>
            </a:prstGeom>
          </p:spPr>
        </p:pic>
        <p:pic>
          <p:nvPicPr>
            <p:cNvPr id="12" name="図形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1" y="6869"/>
              <a:ext cx="4522" cy="3208"/>
            </a:xfrm>
            <a:prstGeom prst="rect">
              <a:avLst/>
            </a:prstGeom>
          </p:spPr>
        </p:pic>
      </p:grpSp>
      <p:sp>
        <p:nvSpPr>
          <p:cNvPr id="14" name="テキストボックス 13"/>
          <p:cNvSpPr txBox="1"/>
          <p:nvPr/>
        </p:nvSpPr>
        <p:spPr>
          <a:xfrm>
            <a:off x="873760" y="3799205"/>
            <a:ext cx="1000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ja-JP" sz="1000"/>
              <a:t>ex) W27C512</a:t>
            </a:r>
            <a:endParaRPr lang="en-US" altLang="ja-JP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Presentation</Application>
  <PresentationFormat>宽屏</PresentationFormat>
  <Paragraphs>145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araki</dc:creator>
  <cp:lastModifiedBy>araki</cp:lastModifiedBy>
  <cp:revision>9</cp:revision>
  <dcterms:created xsi:type="dcterms:W3CDTF">2025-03-07T14:32:00Z</dcterms:created>
  <dcterms:modified xsi:type="dcterms:W3CDTF">2025-03-09T10:01:02Z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