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8070" r:id="rId2"/>
    <p:sldId id="6673" r:id="rId3"/>
    <p:sldId id="8077" r:id="rId4"/>
    <p:sldId id="8071" r:id="rId5"/>
    <p:sldId id="8072" r:id="rId6"/>
    <p:sldId id="8075" r:id="rId7"/>
    <p:sldId id="8076" r:id="rId8"/>
    <p:sldId id="8074" r:id="rId9"/>
    <p:sldId id="8073" r:id="rId10"/>
    <p:sldId id="8078" r:id="rId11"/>
    <p:sldId id="8079" r:id="rId12"/>
    <p:sldId id="8080" r:id="rId13"/>
    <p:sldId id="8081" r:id="rId14"/>
    <p:sldId id="8082" r:id="rId15"/>
    <p:sldId id="80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DBD83-83A7-4151-B1B0-1E5C7DFDFB8C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1115A-9FD3-4A93-9524-05425C48D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8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6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95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1"/>
          <a:stretch>
            <a:fillRect/>
          </a:stretch>
        </p:blipFill>
        <p:spPr>
          <a:xfrm>
            <a:off x="5" y="3303944"/>
            <a:ext cx="2634239" cy="35540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08"/>
          <a:stretch>
            <a:fillRect/>
          </a:stretch>
        </p:blipFill>
        <p:spPr>
          <a:xfrm>
            <a:off x="10322511" y="0"/>
            <a:ext cx="1869492" cy="3580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93" y="0"/>
            <a:ext cx="4717013" cy="20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" y="1046426"/>
            <a:ext cx="10331303" cy="10633"/>
          </a:xfrm>
          <a:prstGeom prst="line">
            <a:avLst/>
          </a:prstGeom>
          <a:ln w="19050">
            <a:solidFill>
              <a:srgbClr val="818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07" y="1"/>
            <a:ext cx="1818167" cy="18181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1"/>
          <a:stretch>
            <a:fillRect/>
          </a:stretch>
        </p:blipFill>
        <p:spPr>
          <a:xfrm>
            <a:off x="4" y="4976042"/>
            <a:ext cx="1394897" cy="18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4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3FB2717-5C26-4D94-B037-F91BF0699CD8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2" y="573446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BAA17792-2C7C-4077-AC97-992D03ED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5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14400"/>
            <a:ext cx="12193201" cy="107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grpSp>
        <p:nvGrpSpPr>
          <p:cNvPr id="3" name="组合 6"/>
          <p:cNvGrpSpPr/>
          <p:nvPr userDrawn="1"/>
        </p:nvGrpSpPr>
        <p:grpSpPr bwMode="auto">
          <a:xfrm>
            <a:off x="410989" y="68264"/>
            <a:ext cx="1799465" cy="1800225"/>
            <a:chOff x="925401" y="3148271"/>
            <a:chExt cx="1800000" cy="1800000"/>
          </a:xfrm>
        </p:grpSpPr>
        <p:sp>
          <p:nvSpPr>
            <p:cNvPr id="4" name="椭圆 3"/>
            <p:cNvSpPr/>
            <p:nvPr userDrawn="1"/>
          </p:nvSpPr>
          <p:spPr>
            <a:xfrm>
              <a:off x="925401" y="3148271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5" name="椭圆 4"/>
            <p:cNvSpPr/>
            <p:nvPr userDrawn="1"/>
          </p:nvSpPr>
          <p:spPr>
            <a:xfrm>
              <a:off x="1015877" y="3238747"/>
              <a:ext cx="1619048" cy="161904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10688885" y="466725"/>
            <a:ext cx="1093327" cy="3698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CB1B8CB3-3B43-2A43-943A-D7E2EC42B1A2}" type="slidenum"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>
                <a:solidFill>
                  <a:srgbClr val="404040"/>
                </a:solidFill>
              </a:rPr>
              <a:t>  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60325"/>
            <a:ext cx="12193201" cy="4497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33337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750354A-CEFE-45EC-8E8C-A07266522996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9C85094-BD36-48B8-8AA8-0F2D45105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67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#Curly-bracket_languag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blockchain.cn/docs/solidity/contracts.html#visibility-and-getter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1"/>
          <a:stretch>
            <a:fillRect/>
          </a:stretch>
        </p:blipFill>
        <p:spPr>
          <a:xfrm>
            <a:off x="5" y="3303944"/>
            <a:ext cx="2634239" cy="3554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08"/>
          <a:stretch>
            <a:fillRect/>
          </a:stretch>
        </p:blipFill>
        <p:spPr>
          <a:xfrm>
            <a:off x="10322511" y="0"/>
            <a:ext cx="1869492" cy="3580620"/>
          </a:xfrm>
          <a:prstGeom prst="rect">
            <a:avLst/>
          </a:prstGeom>
        </p:spPr>
      </p:pic>
      <p:sp>
        <p:nvSpPr>
          <p:cNvPr id="6" name="文本框 6"/>
          <p:cNvSpPr txBox="1"/>
          <p:nvPr/>
        </p:nvSpPr>
        <p:spPr>
          <a:xfrm>
            <a:off x="670560" y="1605669"/>
            <a:ext cx="11015980" cy="44215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1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之江链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1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智能合约（</a:t>
            </a:r>
            <a:r>
              <a:rPr kumimoji="1" lang="en-US" altLang="zh-CN" sz="6000" b="1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r>
              <a:rPr kumimoji="1" lang="zh-CN" altLang="en-US" sz="6000" b="1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kumimoji="1" lang="en-US" altLang="zh-CN" sz="60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07" y="0"/>
            <a:ext cx="4717013" cy="2054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362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数据存储模型（以太坊</a:t>
            </a:r>
            <a:r>
              <a:rPr kumimoji="1" lang="en-US" altLang="zh-CN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151878" y="1174330"/>
            <a:ext cx="11304295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r>
              <a:rPr kumimoji="1"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内存数据模型</a:t>
            </a:r>
            <a:r>
              <a:rPr kumimoji="1"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44" y="1673954"/>
            <a:ext cx="10303802" cy="196977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、插槽式数组存储，即存在容量为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baseline="30000" dirty="0">
                <a:solidFill>
                  <a:srgbClr val="FF0000"/>
                </a:solidFill>
              </a:rPr>
              <a:t>256</a:t>
            </a:r>
            <a:r>
              <a:rPr lang="zh-CN" altLang="en-US" sz="1600" dirty="0"/>
              <a:t>超级数组中，足够大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、数组中每项数据的初始值为 </a:t>
            </a:r>
            <a:r>
              <a:rPr lang="en-US" altLang="zh-CN" sz="1600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、数组是稀疏存储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、每个插槽可存储</a:t>
            </a:r>
            <a:r>
              <a:rPr lang="en-US" altLang="zh-CN" sz="1600" dirty="0"/>
              <a:t>32</a:t>
            </a:r>
            <a:r>
              <a:rPr lang="zh-CN" altLang="en-US" sz="1600" dirty="0"/>
              <a:t>字节数据，当某项数据超过 </a:t>
            </a:r>
            <a:r>
              <a:rPr lang="en-US" altLang="zh-CN" sz="1600" dirty="0"/>
              <a:t>32 </a:t>
            </a:r>
            <a:r>
              <a:rPr lang="zh-CN" altLang="en-US" sz="1600" dirty="0"/>
              <a:t>字节，则需要占用多个连续插槽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data.length</a:t>
            </a:r>
            <a:r>
              <a:rPr lang="en-US" altLang="zh-CN" sz="1600" dirty="0"/>
              <a:t>/32)</a:t>
            </a:r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、访问数据时需</a:t>
            </a:r>
            <a:r>
              <a:rPr lang="zh-CN" altLang="en-US" sz="1600" dirty="0">
                <a:solidFill>
                  <a:srgbClr val="00B0F0"/>
                </a:solidFill>
              </a:rPr>
              <a:t>计算</a:t>
            </a:r>
            <a:r>
              <a:rPr lang="zh-CN" altLang="en-US" sz="1600" dirty="0"/>
              <a:t>数据的</a:t>
            </a:r>
            <a:r>
              <a:rPr lang="zh-CN" altLang="en-US" sz="1600" dirty="0">
                <a:solidFill>
                  <a:srgbClr val="FF0000"/>
                </a:solidFill>
              </a:rPr>
              <a:t>存储位置</a:t>
            </a:r>
            <a:br>
              <a:rPr lang="en-US" altLang="zh-CN" sz="1600" dirty="0">
                <a:solidFill>
                  <a:srgbClr val="FF0000"/>
                </a:solidFill>
              </a:rPr>
            </a:br>
            <a:r>
              <a:rPr lang="en-US" altLang="zh-CN" sz="1600" dirty="0">
                <a:solidFill>
                  <a:srgbClr val="FF0000"/>
                </a:solidFill>
              </a:rPr>
              <a:t>     </a:t>
            </a:r>
            <a:r>
              <a:rPr lang="en-US" altLang="zh-CN" sz="1600" dirty="0">
                <a:solidFill>
                  <a:srgbClr val="7030A0"/>
                </a:solidFill>
              </a:rPr>
              <a:t>1)</a:t>
            </a:r>
            <a:r>
              <a:rPr lang="zh-CN" altLang="en-US" sz="1600" dirty="0"/>
              <a:t>对于数据长度是已知的类型</a:t>
            </a:r>
            <a:r>
              <a:rPr lang="en-US" altLang="zh-CN" sz="1600" dirty="0"/>
              <a:t>(</a:t>
            </a:r>
            <a:r>
              <a:rPr lang="zh-CN" altLang="en-US" sz="1600" dirty="0"/>
              <a:t>如值类型</a:t>
            </a:r>
            <a:r>
              <a:rPr lang="en-US" altLang="zh-CN" sz="1600" dirty="0"/>
              <a:t>)</a:t>
            </a:r>
            <a:r>
              <a:rPr lang="zh-CN" altLang="en-US" sz="1600" dirty="0"/>
              <a:t>，在编译时将严格根据字段排序顺序，给每个要存储的值类型数据预分配</a:t>
            </a:r>
            <a:r>
              <a:rPr lang="zh-CN" altLang="en-US" sz="1600" dirty="0">
                <a:solidFill>
                  <a:srgbClr val="FF0000"/>
                </a:solidFill>
              </a:rPr>
              <a:t>存储位置</a:t>
            </a:r>
            <a:r>
              <a:rPr lang="zh-CN" altLang="en-US" sz="1600" dirty="0"/>
              <a:t>。相当于已提前指定了固定不变的数据指针。</a:t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     </a:t>
            </a:r>
            <a:r>
              <a:rPr lang="en-US" altLang="zh-CN" sz="1600" dirty="0">
                <a:solidFill>
                  <a:srgbClr val="7030A0"/>
                </a:solidFill>
              </a:rPr>
              <a:t>2)</a:t>
            </a:r>
            <a:r>
              <a:rPr lang="zh-CN" altLang="en-US" sz="1600" dirty="0"/>
              <a:t>对于数据长度不确定的类型</a:t>
            </a:r>
            <a:r>
              <a:rPr lang="en-US" altLang="zh-CN" sz="1600" dirty="0"/>
              <a:t>(</a:t>
            </a:r>
            <a:r>
              <a:rPr lang="zh-CN" altLang="en-US" sz="1600" dirty="0"/>
              <a:t>如</a:t>
            </a:r>
            <a:r>
              <a:rPr lang="zh-CN" altLang="en-US" sz="1600" dirty="0">
                <a:solidFill>
                  <a:srgbClr val="00B0F0"/>
                </a:solidFill>
              </a:rPr>
              <a:t>动态数组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00B0F0"/>
                </a:solidFill>
              </a:rPr>
              <a:t>字典</a:t>
            </a:r>
            <a:r>
              <a:rPr lang="en-US" altLang="zh-CN" sz="1600" dirty="0"/>
              <a:t>)</a:t>
            </a:r>
            <a:r>
              <a:rPr lang="zh-CN" altLang="en-US" sz="1600" dirty="0"/>
              <a:t>则按一定规则计算</a:t>
            </a:r>
            <a:r>
              <a:rPr lang="zh-CN" altLang="en-US" sz="1600" dirty="0">
                <a:solidFill>
                  <a:srgbClr val="FF0000"/>
                </a:solidFill>
              </a:rPr>
              <a:t>存储位置</a:t>
            </a:r>
            <a:r>
              <a:rPr lang="zh-CN" altLang="en-US" sz="1600" dirty="0"/>
              <a:t>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060CF1-599E-43AF-A836-F13258C82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5" y="3751989"/>
            <a:ext cx="4856301" cy="32800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4A82D5-5B07-41B2-8A72-9D0B6CC7D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315" y="4742017"/>
            <a:ext cx="5960359" cy="11868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051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数据存储模型（以太坊</a:t>
            </a:r>
            <a:r>
              <a:rPr kumimoji="1" lang="en-US" altLang="zh-CN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151878" y="1174330"/>
            <a:ext cx="11304295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定长数据存储：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44" y="1684290"/>
            <a:ext cx="10303802" cy="276998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contract</a:t>
            </a:r>
            <a:r>
              <a:rPr lang="en-US" altLang="zh-CN" dirty="0"/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StorageExample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uint8</a:t>
            </a:r>
            <a:r>
              <a:rPr lang="en-US" altLang="zh-CN" dirty="0"/>
              <a:t>  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/>
              <a:t> = 11;             //1</a:t>
            </a:r>
            <a:r>
              <a:rPr lang="zh-CN" altLang="en-US" dirty="0"/>
              <a:t>个字节，  占用插槽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部分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en-US" altLang="zh-CN" dirty="0"/>
              <a:t>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uint256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/>
              <a:t>=12;             //32</a:t>
            </a:r>
            <a:r>
              <a:rPr lang="zh-CN" altLang="en-US" dirty="0"/>
              <a:t>个字节，占用插槽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全部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en-US" altLang="zh-CN" dirty="0"/>
              <a:t>    </a:t>
            </a:r>
            <a:r>
              <a:rPr lang="en-US" altLang="zh-CN" sz="1600" dirty="0" err="1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r>
              <a:rPr lang="en-US" altLang="zh-CN" dirty="0"/>
              <a:t>[2]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/>
              <a:t>= [13,14];      //</a:t>
            </a:r>
            <a:r>
              <a:rPr lang="zh-CN" altLang="en-US" dirty="0"/>
              <a:t>长度为</a:t>
            </a:r>
            <a:r>
              <a:rPr lang="en-US" altLang="zh-CN" dirty="0"/>
              <a:t>2</a:t>
            </a:r>
            <a:r>
              <a:rPr lang="zh-CN" altLang="en-US" dirty="0"/>
              <a:t>的定长数组，占用插槽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 </a:t>
            </a:r>
            <a:br>
              <a:rPr lang="en-US" altLang="zh-CN" dirty="0"/>
            </a:br>
            <a:r>
              <a:rPr lang="en-US" altLang="zh-CN" dirty="0"/>
              <a:t>    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/>
              <a:t> Entry {</a:t>
            </a:r>
          </a:p>
          <a:p>
            <a:r>
              <a:rPr lang="en-US" altLang="zh-CN" dirty="0"/>
              <a:t>        </a:t>
            </a:r>
            <a:r>
              <a:rPr lang="en-US" altLang="zh-CN" dirty="0" err="1"/>
              <a:t>uint</a:t>
            </a:r>
            <a:r>
              <a:rPr lang="en-US" altLang="zh-CN" dirty="0"/>
              <a:t> id;</a:t>
            </a:r>
          </a:p>
          <a:p>
            <a:r>
              <a:rPr lang="en-US" altLang="zh-CN" dirty="0"/>
              <a:t>        </a:t>
            </a:r>
            <a:r>
              <a:rPr lang="en-US" altLang="zh-CN" dirty="0" err="1"/>
              <a:t>uint</a:t>
            </a:r>
            <a:r>
              <a:rPr lang="en-US" altLang="zh-CN" dirty="0"/>
              <a:t>  value;</a:t>
            </a:r>
          </a:p>
          <a:p>
            <a:r>
              <a:rPr lang="en-US" altLang="zh-CN" dirty="0"/>
              <a:t>    }</a:t>
            </a:r>
          </a:p>
          <a:p>
            <a:r>
              <a:rPr lang="en-US" altLang="zh-CN" dirty="0"/>
              <a:t>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/>
              <a:t>;                     //2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字节的结构体，占用插槽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2356F2-707F-461A-AC5D-AB1BCDA92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14" y="4230024"/>
            <a:ext cx="4050580" cy="243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15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数据存储模型（以太坊</a:t>
            </a:r>
            <a:r>
              <a:rPr kumimoji="1" lang="en-US" altLang="zh-CN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59513" y="1173344"/>
            <a:ext cx="1130429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定长数据存储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紧凑存储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1"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/>
              <a:t>为了节约存储量</a:t>
            </a:r>
            <a:r>
              <a:rPr lang="en-US" altLang="zh-CN" dirty="0"/>
              <a:t>(</a:t>
            </a:r>
            <a:r>
              <a:rPr lang="zh-CN" altLang="en-US" dirty="0"/>
              <a:t>以太坊存储是昂贵的</a:t>
            </a:r>
            <a:r>
              <a:rPr lang="en-US" altLang="zh-CN" dirty="0"/>
              <a:t>)</a:t>
            </a:r>
            <a:r>
              <a:rPr lang="zh-CN" altLang="en-US" dirty="0"/>
              <a:t>，编译器在发现所用存储</a:t>
            </a:r>
            <a:r>
              <a:rPr lang="en-US" altLang="zh-CN" dirty="0"/>
              <a:t>(</a:t>
            </a:r>
            <a:r>
              <a:rPr lang="zh-CN" altLang="en-US" dirty="0"/>
              <a:t>如布尔型、</a:t>
            </a:r>
            <a:r>
              <a:rPr lang="en-US" altLang="zh-CN" dirty="0"/>
              <a:t>uint1 </a:t>
            </a:r>
            <a:r>
              <a:rPr lang="zh-CN" altLang="en-US" dirty="0"/>
              <a:t>到 </a:t>
            </a:r>
            <a:r>
              <a:rPr lang="en-US" altLang="zh-CN" dirty="0"/>
              <a:t>uint256)</a:t>
            </a:r>
            <a:r>
              <a:rPr lang="zh-CN" altLang="en-US" dirty="0"/>
              <a:t>不超过 </a:t>
            </a:r>
            <a:r>
              <a:rPr lang="en-US" altLang="zh-CN" dirty="0"/>
              <a:t>32 </a:t>
            </a:r>
            <a:r>
              <a:rPr lang="zh-CN" altLang="en-US" dirty="0"/>
              <a:t>字节时，将其和后面字段尽可能的存储在一个插槽中。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8" y="2343213"/>
            <a:ext cx="10303802" cy="193899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contract</a:t>
            </a:r>
            <a:r>
              <a:rPr lang="en-US" altLang="zh-CN" dirty="0"/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StorageExample2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uint256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/>
              <a:t> = 11;            // </a:t>
            </a:r>
            <a:r>
              <a:rPr lang="zh-CN" altLang="en-US" dirty="0">
                <a:solidFill>
                  <a:srgbClr val="00B050"/>
                </a:solidFill>
              </a:rPr>
              <a:t>插槽 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/>
              <a:t>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uint8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/>
              <a:t> = 12;               // </a:t>
            </a:r>
            <a:r>
              <a:rPr lang="zh-CN" altLang="en-US" dirty="0">
                <a:solidFill>
                  <a:srgbClr val="00B0F0"/>
                </a:solidFill>
              </a:rPr>
              <a:t>插槽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/>
              <a:t>，只需要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  <a:p>
            <a:r>
              <a:rPr lang="zh-CN" altLang="en-US" dirty="0"/>
              <a:t>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uint128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/>
              <a:t> = 13;            // </a:t>
            </a:r>
            <a:r>
              <a:rPr lang="zh-CN" altLang="en-US" dirty="0">
                <a:solidFill>
                  <a:srgbClr val="00B0F0"/>
                </a:solidFill>
              </a:rPr>
              <a:t>插槽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/>
              <a:t>，需要</a:t>
            </a:r>
            <a:r>
              <a:rPr lang="en-US" altLang="zh-CN" dirty="0"/>
              <a:t>16 </a:t>
            </a:r>
            <a:r>
              <a:rPr lang="zh-CN" altLang="en-US" dirty="0"/>
              <a:t>字节</a:t>
            </a:r>
          </a:p>
          <a:p>
            <a:r>
              <a:rPr lang="zh-CN" altLang="en-US" dirty="0"/>
              <a:t>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/>
              <a:t> = true;              // </a:t>
            </a:r>
            <a:r>
              <a:rPr lang="zh-CN" altLang="en-US" dirty="0">
                <a:solidFill>
                  <a:srgbClr val="00B0F0"/>
                </a:solidFill>
              </a:rPr>
              <a:t>插槽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/>
              <a:t>，只需要</a:t>
            </a:r>
            <a:r>
              <a:rPr lang="en-US" altLang="zh-CN" dirty="0"/>
              <a:t>1 </a:t>
            </a:r>
            <a:r>
              <a:rPr lang="zh-CN" altLang="en-US" dirty="0"/>
              <a:t>字节   </a:t>
            </a:r>
          </a:p>
          <a:p>
            <a:r>
              <a:rPr lang="zh-CN" altLang="en-US" dirty="0"/>
              <a:t>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uint128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/>
              <a:t> =  14;           //</a:t>
            </a:r>
            <a:r>
              <a:rPr lang="zh-CN" altLang="en-US" dirty="0">
                <a:solidFill>
                  <a:srgbClr val="7030A0"/>
                </a:solidFill>
              </a:rPr>
              <a:t>插槽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/>
              <a:t>，</a:t>
            </a:r>
            <a:r>
              <a:rPr lang="en-US" altLang="zh-CN" dirty="0"/>
              <a:t> 16</a:t>
            </a:r>
            <a:r>
              <a:rPr lang="zh-CN" altLang="en-US" dirty="0"/>
              <a:t>个字节   （</a:t>
            </a:r>
            <a:r>
              <a:rPr lang="zh-CN" altLang="en-US" dirty="0">
                <a:solidFill>
                  <a:srgbClr val="00B0F0"/>
                </a:solidFill>
              </a:rPr>
              <a:t>插槽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/>
              <a:t>中放不下了，</a:t>
            </a:r>
            <a:r>
              <a:rPr lang="en-US" altLang="zh-CN" dirty="0" err="1"/>
              <a:t>b,c,d</a:t>
            </a:r>
            <a:r>
              <a:rPr lang="zh-CN" altLang="en-US" dirty="0"/>
              <a:t>加起来</a:t>
            </a:r>
            <a:r>
              <a:rPr lang="en-US" altLang="zh-CN" dirty="0"/>
              <a:t>18</a:t>
            </a:r>
            <a:r>
              <a:rPr lang="zh-CN" altLang="en-US" dirty="0"/>
              <a:t>个字节）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CB341E-F394-470D-8F59-849EE0C02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86" y="4320260"/>
            <a:ext cx="6952994" cy="22503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080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数据存储模型（以太坊</a:t>
            </a:r>
            <a:r>
              <a:rPr kumimoji="1" lang="en-US" altLang="zh-CN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13866" y="1012455"/>
            <a:ext cx="1130429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定长数据存储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紧凑存储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1"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/>
              <a:t>注意字段的</a:t>
            </a:r>
            <a:r>
              <a:rPr lang="zh-CN" altLang="en-US" dirty="0">
                <a:solidFill>
                  <a:srgbClr val="FF0000"/>
                </a:solidFill>
              </a:rPr>
              <a:t>定义顺序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3" y="1825287"/>
            <a:ext cx="10303802" cy="33239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contract</a:t>
            </a:r>
            <a:r>
              <a:rPr lang="en-US" altLang="zh-CN" dirty="0"/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StorageExample3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 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/>
              <a:t> Teacher {</a:t>
            </a:r>
          </a:p>
          <a:p>
            <a:r>
              <a:rPr lang="en-US" altLang="zh-CN" dirty="0"/>
              <a:t>    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uint256</a:t>
            </a:r>
            <a:r>
              <a:rPr lang="en-US" altLang="zh-CN" dirty="0"/>
              <a:t> id;              // </a:t>
            </a:r>
            <a:r>
              <a:rPr lang="zh-CN" altLang="en-US" dirty="0">
                <a:solidFill>
                  <a:srgbClr val="00B050"/>
                </a:solidFill>
              </a:rPr>
              <a:t>插槽 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endParaRPr lang="en-US" altLang="zh-CN" dirty="0"/>
          </a:p>
          <a:p>
            <a:r>
              <a:rPr lang="en-US" altLang="zh-CN" dirty="0"/>
              <a:t>    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uint8</a:t>
            </a:r>
            <a:r>
              <a:rPr lang="en-US" altLang="zh-CN" dirty="0"/>
              <a:t> age;               // </a:t>
            </a:r>
            <a:r>
              <a:rPr lang="zh-CN" altLang="en-US" dirty="0">
                <a:solidFill>
                  <a:srgbClr val="00B0F0"/>
                </a:solidFill>
              </a:rPr>
              <a:t>插槽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endParaRPr lang="en-US" altLang="zh-CN" dirty="0"/>
          </a:p>
          <a:p>
            <a:r>
              <a:rPr lang="en-US" altLang="zh-CN" dirty="0"/>
              <a:t>    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uint8</a:t>
            </a:r>
            <a:r>
              <a:rPr lang="en-US" altLang="zh-CN" dirty="0"/>
              <a:t>  sex; 	         // </a:t>
            </a:r>
            <a:r>
              <a:rPr lang="zh-CN" altLang="en-US" dirty="0">
                <a:solidFill>
                  <a:srgbClr val="00B0F0"/>
                </a:solidFill>
              </a:rPr>
              <a:t>插槽</a:t>
            </a:r>
            <a:r>
              <a:rPr lang="en-US" altLang="zh-CN" dirty="0">
                <a:solidFill>
                  <a:srgbClr val="00B0F0"/>
                </a:solidFill>
              </a:rPr>
              <a:t>1     </a:t>
            </a:r>
            <a:r>
              <a:rPr lang="zh-CN" altLang="en-US" dirty="0"/>
              <a:t>（</a:t>
            </a:r>
            <a:r>
              <a:rPr lang="en-US" altLang="zh-CN" dirty="0"/>
              <a:t>age</a:t>
            </a:r>
            <a:r>
              <a:rPr lang="zh-CN" altLang="en-US" dirty="0"/>
              <a:t>和</a:t>
            </a:r>
            <a:r>
              <a:rPr lang="en-US" altLang="zh-CN" dirty="0"/>
              <a:t>sex</a:t>
            </a:r>
            <a:r>
              <a:rPr lang="zh-CN" altLang="en-US" dirty="0"/>
              <a:t>两个字段挨着，可合并到一个插槽）</a:t>
            </a:r>
            <a:endParaRPr lang="en-US" altLang="zh-CN" dirty="0"/>
          </a:p>
          <a:p>
            <a:r>
              <a:rPr lang="en-US" altLang="zh-CN" dirty="0"/>
              <a:t>    }</a:t>
            </a:r>
          </a:p>
          <a:p>
            <a:r>
              <a:rPr lang="en-US" altLang="zh-CN" dirty="0"/>
              <a:t>    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/>
              <a:t> Student {</a:t>
            </a:r>
          </a:p>
          <a:p>
            <a:r>
              <a:rPr lang="en-US" altLang="zh-CN" dirty="0"/>
              <a:t>    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uint8</a:t>
            </a:r>
            <a:r>
              <a:rPr lang="en-US" altLang="zh-CN" dirty="0"/>
              <a:t> age; 	       // </a:t>
            </a:r>
            <a:r>
              <a:rPr lang="zh-CN" altLang="en-US" dirty="0">
                <a:solidFill>
                  <a:srgbClr val="00B050"/>
                </a:solidFill>
              </a:rPr>
              <a:t>插槽 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endParaRPr lang="en-US" altLang="zh-CN" dirty="0"/>
          </a:p>
          <a:p>
            <a:r>
              <a:rPr lang="en-US" altLang="zh-CN" dirty="0"/>
              <a:t>    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uint256</a:t>
            </a:r>
            <a:r>
              <a:rPr lang="en-US" altLang="zh-CN" dirty="0"/>
              <a:t> id; 	       // </a:t>
            </a:r>
            <a:r>
              <a:rPr lang="zh-CN" altLang="en-US" dirty="0">
                <a:solidFill>
                  <a:srgbClr val="00B0F0"/>
                </a:solidFill>
              </a:rPr>
              <a:t>插槽</a:t>
            </a:r>
            <a:r>
              <a:rPr lang="en-US" altLang="zh-CN" dirty="0">
                <a:solidFill>
                  <a:srgbClr val="00B0F0"/>
                </a:solidFill>
              </a:rPr>
              <a:t>1 </a:t>
            </a:r>
            <a:r>
              <a:rPr lang="en-US" altLang="zh-CN" dirty="0"/>
              <a:t>      (id</a:t>
            </a:r>
            <a:r>
              <a:rPr lang="zh-CN" altLang="en-US" dirty="0"/>
              <a:t>占用一个完整插槽，不能与前后字段合并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   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uint8</a:t>
            </a:r>
            <a:r>
              <a:rPr lang="en-US" altLang="zh-CN" dirty="0"/>
              <a:t>  sex;             //</a:t>
            </a:r>
            <a:r>
              <a:rPr lang="zh-CN" altLang="en-US" dirty="0">
                <a:solidFill>
                  <a:srgbClr val="7030A0"/>
                </a:solidFill>
              </a:rPr>
              <a:t>插槽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endParaRPr lang="en-US" altLang="zh-CN" dirty="0"/>
          </a:p>
          <a:p>
            <a:r>
              <a:rPr lang="en-US" altLang="zh-CN" dirty="0"/>
              <a:t>   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455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数据存储模型（以太坊</a:t>
            </a:r>
            <a:r>
              <a:rPr kumimoji="1" lang="en-US" altLang="zh-CN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151878" y="1224087"/>
            <a:ext cx="113042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动态大小数据存储</a:t>
            </a:r>
            <a:r>
              <a:rPr kumimoji="1"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kumimoji="1"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8" y="1839171"/>
            <a:ext cx="10303802" cy="113877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/>
              <a:t>根据</a:t>
            </a:r>
            <a:r>
              <a:rPr lang="zh-CN" altLang="zh-CN" sz="1600" dirty="0"/>
              <a:t>string 和 bytes 的数据</a:t>
            </a:r>
            <a:r>
              <a:rPr lang="zh-CN" altLang="en-US" sz="1600" dirty="0"/>
              <a:t>长</a:t>
            </a:r>
            <a:r>
              <a:rPr lang="zh-CN" altLang="zh-CN" sz="1600" dirty="0"/>
              <a:t>短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规则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/>
              <a:t>、数据长度</a:t>
            </a:r>
            <a:r>
              <a:rPr lang="en-US" altLang="zh-CN" sz="1600" dirty="0"/>
              <a:t>&lt;=31</a:t>
            </a:r>
            <a:r>
              <a:rPr lang="zh-CN" altLang="en-US" sz="1600" dirty="0"/>
              <a:t>字节，则内容存储在高位字节</a:t>
            </a:r>
            <a:r>
              <a:rPr lang="en-US" altLang="zh-CN" sz="1600" dirty="0"/>
              <a:t>(</a:t>
            </a:r>
            <a:r>
              <a:rPr lang="zh-CN" altLang="en-US" sz="1600" dirty="0"/>
              <a:t>左对齐</a:t>
            </a:r>
            <a:r>
              <a:rPr lang="en-US" altLang="zh-CN" sz="1600" dirty="0"/>
              <a:t>)</a:t>
            </a:r>
            <a:r>
              <a:rPr lang="zh-CN" altLang="en-US" sz="1600" dirty="0"/>
              <a:t>；最低位字节存储</a:t>
            </a:r>
            <a:r>
              <a:rPr lang="en-US" altLang="zh-CN" sz="1600" dirty="0">
                <a:solidFill>
                  <a:srgbClr val="FF0000"/>
                </a:solidFill>
              </a:rPr>
              <a:t>length*2</a:t>
            </a:r>
            <a:r>
              <a:rPr lang="en-US" altLang="zh-CN" sz="1600" dirty="0"/>
              <a:t>(</a:t>
            </a:r>
            <a:r>
              <a:rPr lang="zh-CN" altLang="en-US" sz="1600" dirty="0"/>
              <a:t>即字符长度，每个字节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</a:t>
            </a:r>
            <a:r>
              <a:rPr lang="en-US" altLang="zh-CN" sz="1600" dirty="0"/>
              <a:t>)</a:t>
            </a:r>
            <a:r>
              <a:rPr lang="zh-CN" altLang="en-US" sz="1600" dirty="0"/>
              <a:t>，即最大值为</a:t>
            </a:r>
            <a:r>
              <a:rPr lang="en-US" altLang="zh-CN" sz="1600" dirty="0"/>
              <a:t>62</a:t>
            </a:r>
            <a:r>
              <a:rPr lang="zh-CN" altLang="en-US" sz="1600" dirty="0"/>
              <a:t>。即内容</a:t>
            </a:r>
            <a:r>
              <a:rPr lang="zh-CN" altLang="zh-CN" sz="1600" dirty="0"/>
              <a:t>和长度存储到同一个插槽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规则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/>
              <a:t>、数据长度超出</a:t>
            </a:r>
            <a:r>
              <a:rPr lang="en-US" altLang="zh-CN" sz="1600" dirty="0"/>
              <a:t>31</a:t>
            </a:r>
            <a:r>
              <a:rPr lang="zh-CN" altLang="en-US" sz="1600" dirty="0"/>
              <a:t>字节，则在主插槽存储 </a:t>
            </a:r>
            <a:r>
              <a:rPr lang="en-US" altLang="zh-CN" sz="1600" dirty="0">
                <a:solidFill>
                  <a:srgbClr val="FF0000"/>
                </a:solidFill>
              </a:rPr>
              <a:t>length*2+1</a:t>
            </a:r>
            <a:r>
              <a:rPr lang="en-US" altLang="zh-CN" sz="1600" dirty="0"/>
              <a:t>(</a:t>
            </a:r>
            <a:r>
              <a:rPr lang="zh-CN" altLang="en-US" sz="1600" dirty="0"/>
              <a:t>加</a:t>
            </a:r>
            <a:r>
              <a:rPr lang="en-US" altLang="zh-CN" sz="1600" dirty="0"/>
              <a:t>1</a:t>
            </a:r>
            <a:r>
              <a:rPr lang="zh-CN" altLang="en-US" sz="1600" dirty="0"/>
              <a:t>是什么意思？</a:t>
            </a:r>
            <a:r>
              <a:rPr lang="en-US" altLang="zh-CN" sz="1600" dirty="0"/>
              <a:t>)</a:t>
            </a:r>
            <a:r>
              <a:rPr lang="zh-CN" altLang="en-US" sz="1600" dirty="0"/>
              <a:t>，数据存储在 </a:t>
            </a:r>
            <a:r>
              <a:rPr lang="en-US" altLang="zh-CN" sz="1600" dirty="0"/>
              <a:t>keccak256(slot) </a:t>
            </a:r>
            <a:r>
              <a:rPr lang="zh-CN" altLang="en-US" sz="1600" dirty="0"/>
              <a:t>中。</a:t>
            </a:r>
          </a:p>
          <a:p>
            <a:r>
              <a:rPr lang="zh-CN" altLang="zh-CN" sz="10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E78841-7A44-47F1-892F-F6741160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8" y="4511151"/>
            <a:ext cx="10559291" cy="1857071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B77B934C-BB26-4035-AEF6-4737FF7E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8" y="3052050"/>
            <a:ext cx="10378470" cy="138499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contract</a:t>
            </a:r>
            <a:r>
              <a:rPr lang="en-US" altLang="zh-CN" dirty="0"/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StorageExample4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uint256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foo</a:t>
            </a:r>
            <a:r>
              <a:rPr lang="en-US" altLang="zh-CN" dirty="0"/>
              <a:t>;                                 //</a:t>
            </a:r>
            <a:r>
              <a:rPr lang="zh-CN" altLang="en-US" dirty="0">
                <a:solidFill>
                  <a:srgbClr val="00B050"/>
                </a:solidFill>
              </a:rPr>
              <a:t>插槽</a:t>
            </a:r>
            <a:r>
              <a:rPr lang="en-US" altLang="zh-CN" dirty="0">
                <a:solidFill>
                  <a:srgbClr val="00B050"/>
                </a:solidFill>
              </a:rPr>
              <a:t>0 </a:t>
            </a:r>
          </a:p>
          <a:p>
            <a:r>
              <a:rPr lang="en-US" altLang="zh-CN" dirty="0"/>
              <a:t>   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uint256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</a:t>
            </a:r>
            <a:r>
              <a:rPr lang="en-US" altLang="zh-CN" dirty="0"/>
              <a:t>;                                 //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uint256</a:t>
            </a:r>
            <a:r>
              <a:rPr lang="en-US" altLang="zh-CN" dirty="0"/>
              <a:t>[]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items;                            </a:t>
            </a:r>
            <a:r>
              <a:rPr lang="en-US" altLang="zh-CN" dirty="0"/>
              <a:t>//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（仅长度）</a:t>
            </a: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50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数据存储模型（以太坊</a:t>
            </a:r>
            <a:r>
              <a:rPr kumimoji="1" lang="en-US" altLang="zh-CN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151878" y="1224087"/>
            <a:ext cx="113042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动态大小数据存储</a:t>
            </a:r>
            <a:r>
              <a:rPr kumimoji="1"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kumimoji="1"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FE197C4-2D89-4192-984E-C627B57D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1718016"/>
            <a:ext cx="11821788" cy="110799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contract</a:t>
            </a:r>
            <a:r>
              <a:rPr lang="en-US" altLang="zh-CN" dirty="0"/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StorageExample4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dirty="0"/>
              <a:t> a =</a:t>
            </a:r>
            <a:r>
              <a:rPr lang="en-US" altLang="zh-CN" sz="1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en-US" altLang="zh-CN" dirty="0"/>
              <a:t>“</a:t>
            </a:r>
            <a:r>
              <a:rPr lang="zh-CN" altLang="en-US" dirty="0">
                <a:solidFill>
                  <a:srgbClr val="00B050"/>
                </a:solidFill>
              </a:rPr>
              <a:t>我比较短</a:t>
            </a:r>
            <a:r>
              <a:rPr lang="en-US" altLang="zh-CN" dirty="0"/>
              <a:t>”;                                 //</a:t>
            </a:r>
            <a:r>
              <a:rPr lang="zh-CN" altLang="en-US" dirty="0">
                <a:solidFill>
                  <a:srgbClr val="00B050"/>
                </a:solidFill>
              </a:rPr>
              <a:t>插槽 </a:t>
            </a:r>
            <a:r>
              <a:rPr lang="en-US" altLang="zh-CN" dirty="0">
                <a:solidFill>
                  <a:srgbClr val="00B050"/>
                </a:solidFill>
              </a:rPr>
              <a:t>0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内容</a:t>
            </a:r>
            <a:r>
              <a:rPr lang="en-US" altLang="zh-CN" dirty="0">
                <a:solidFill>
                  <a:srgbClr val="00B050"/>
                </a:solidFill>
              </a:rPr>
              <a:t>+</a:t>
            </a:r>
            <a:r>
              <a:rPr lang="zh-CN" altLang="en-US" dirty="0">
                <a:solidFill>
                  <a:srgbClr val="00B050"/>
                </a:solidFill>
              </a:rPr>
              <a:t>长度</a:t>
            </a:r>
            <a:r>
              <a:rPr lang="en-US" altLang="zh-CN" dirty="0"/>
              <a:t>) </a:t>
            </a:r>
            <a:r>
              <a:rPr lang="zh-CN" altLang="en-US" dirty="0"/>
              <a:t>长度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/>
              <a:t>*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en-US" altLang="zh-CN" dirty="0"/>
              <a:t>*2=24 </a:t>
            </a:r>
            <a:r>
              <a:rPr lang="en-US" altLang="zh-CN" dirty="0">
                <a:solidFill>
                  <a:srgbClr val="00B050"/>
                </a:solidFill>
              </a:rPr>
              <a:t>&lt;= 62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7030A0"/>
                </a:solidFill>
              </a:rPr>
              <a:t>每个中文占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个字节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zh-CN" altLang="en-US" dirty="0"/>
          </a:p>
          <a:p>
            <a:r>
              <a:rPr lang="zh-CN" altLang="en-US" dirty="0"/>
              <a:t>   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dirty="0"/>
              <a:t> b =</a:t>
            </a:r>
            <a:r>
              <a:rPr lang="en-US" altLang="zh-CN" sz="1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en-US" altLang="zh-CN" dirty="0"/>
              <a:t>“</a:t>
            </a:r>
            <a:r>
              <a:rPr lang="zh-CN" altLang="en-US" dirty="0"/>
              <a:t>我特别特别长，已经超过了一个插槽存储量</a:t>
            </a:r>
            <a:r>
              <a:rPr lang="en-US" altLang="zh-CN" dirty="0"/>
              <a:t>”; //</a:t>
            </a:r>
            <a:r>
              <a:rPr lang="zh-CN" altLang="en-US" dirty="0">
                <a:solidFill>
                  <a:srgbClr val="00B0F0"/>
                </a:solidFill>
              </a:rPr>
              <a:t>插槽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仅长度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  <a:r>
              <a:rPr lang="zh-CN" altLang="en-US" dirty="0">
                <a:solidFill>
                  <a:srgbClr val="00B0F0"/>
                </a:solidFill>
              </a:rPr>
              <a:t>内容单独存储</a:t>
            </a:r>
            <a:r>
              <a:rPr lang="en-US" altLang="zh-CN" dirty="0"/>
              <a:t>) </a:t>
            </a:r>
            <a:r>
              <a:rPr lang="zh-CN" altLang="en-US" dirty="0"/>
              <a:t>长度</a:t>
            </a:r>
            <a:r>
              <a:rPr lang="en-US" altLang="zh-CN" dirty="0"/>
              <a:t>=19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2+1=115 </a:t>
            </a:r>
          </a:p>
          <a:p>
            <a:r>
              <a:rPr lang="en-US" altLang="zh-CN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95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3483996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智能合约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258440" y="1098902"/>
            <a:ext cx="11304295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00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r>
              <a:rPr kumimoji="1" lang="zh-CN" altLang="en-US" sz="200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68" y="1930457"/>
            <a:ext cx="10832198" cy="17235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Solidity </a:t>
            </a:r>
            <a:r>
              <a:rPr lang="zh-CN" altLang="en-US" sz="1600" dirty="0"/>
              <a:t>是一门面向合约的、为实现</a:t>
            </a:r>
            <a:r>
              <a:rPr lang="zh-CN" altLang="en-US" sz="1600" b="1" dirty="0">
                <a:solidFill>
                  <a:srgbClr val="00B050"/>
                </a:solidFill>
              </a:rPr>
              <a:t>智能合约</a:t>
            </a:r>
            <a:r>
              <a:rPr lang="zh-CN" altLang="en-US" sz="1600" dirty="0"/>
              <a:t>而创建的</a:t>
            </a:r>
            <a:r>
              <a:rPr lang="zh-CN" altLang="en-US" sz="1600" dirty="0">
                <a:solidFill>
                  <a:srgbClr val="FF0000"/>
                </a:solidFill>
              </a:rPr>
              <a:t>高级编程语言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Solidity</a:t>
            </a:r>
            <a:r>
              <a:rPr lang="zh-CN" altLang="en-US" sz="1600" dirty="0"/>
              <a:t>是一种针对</a:t>
            </a:r>
            <a:r>
              <a:rPr lang="en-US" altLang="zh-CN" sz="1600" dirty="0"/>
              <a:t>Ethereum</a:t>
            </a:r>
            <a:r>
              <a:rPr lang="zh-CN" altLang="en-US" sz="1600" dirty="0"/>
              <a:t>虚拟机（</a:t>
            </a:r>
            <a:r>
              <a:rPr lang="en-US" altLang="zh-CN" sz="1600" dirty="0"/>
              <a:t>EVM</a:t>
            </a:r>
            <a:r>
              <a:rPr lang="zh-CN" altLang="en-US" sz="1600" dirty="0"/>
              <a:t>）设计的 </a:t>
            </a:r>
            <a:r>
              <a:rPr lang="zh-CN" alt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花括号语言</a:t>
            </a:r>
            <a:r>
              <a:rPr lang="zh-CN" altLang="en-US" sz="1600" dirty="0"/>
              <a:t> 。 它受到了</a:t>
            </a:r>
            <a:r>
              <a:rPr lang="en-US" altLang="zh-CN" sz="1600" b="1" dirty="0">
                <a:solidFill>
                  <a:srgbClr val="00B0F0"/>
                </a:solidFill>
              </a:rPr>
              <a:t>C++</a:t>
            </a:r>
            <a:r>
              <a:rPr lang="zh-CN" altLang="en-US" sz="1600" dirty="0"/>
              <a:t>、</a:t>
            </a:r>
            <a:r>
              <a:rPr lang="en-US" altLang="zh-CN" sz="1600" dirty="0"/>
              <a:t>Python</a:t>
            </a:r>
            <a:r>
              <a:rPr lang="zh-CN" altLang="en-US" sz="1600" dirty="0"/>
              <a:t>和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的影响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Solidity </a:t>
            </a:r>
            <a:r>
              <a:rPr lang="zh-CN" altLang="en-US" sz="1600" dirty="0"/>
              <a:t>是静态类型语言，支持</a:t>
            </a:r>
            <a:r>
              <a:rPr lang="zh-CN" altLang="en-US" sz="1600" b="1" dirty="0">
                <a:solidFill>
                  <a:srgbClr val="7030A0"/>
                </a:solidFill>
              </a:rPr>
              <a:t>继承</a:t>
            </a:r>
            <a:r>
              <a:rPr lang="zh-CN" altLang="en-US" sz="1600" dirty="0"/>
              <a:t>、</a:t>
            </a:r>
            <a:r>
              <a:rPr lang="zh-CN" altLang="en-US" sz="1600" b="1" dirty="0">
                <a:solidFill>
                  <a:srgbClr val="7030A0"/>
                </a:solidFill>
              </a:rPr>
              <a:t>库</a:t>
            </a:r>
            <a:r>
              <a:rPr lang="zh-CN" altLang="en-US" sz="1600" dirty="0"/>
              <a:t>和复杂的</a:t>
            </a:r>
            <a:r>
              <a:rPr lang="zh-CN" altLang="en-US" sz="1600" b="1" dirty="0">
                <a:solidFill>
                  <a:srgbClr val="7030A0"/>
                </a:solidFill>
              </a:rPr>
              <a:t>用户定义类型</a:t>
            </a:r>
            <a:r>
              <a:rPr lang="zh-CN" altLang="en-US" sz="1600" dirty="0"/>
              <a:t>等特性。</a:t>
            </a:r>
          </a:p>
          <a:p>
            <a:br>
              <a:rPr lang="zh-CN" altLang="en-US" sz="1600" dirty="0"/>
            </a:b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/>
              <a:t>Solidity </a:t>
            </a:r>
            <a:r>
              <a:rPr lang="zh-CN" altLang="en-US" sz="1600" dirty="0"/>
              <a:t>中文文档</a:t>
            </a:r>
            <a:endParaRPr lang="en-US" altLang="zh-CN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https://learnblockchain.cn/docs/solidity/</a:t>
            </a:r>
            <a:endParaRPr lang="zh-CN" altLang="zh-CN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3483996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一个简单的智能合约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299736" y="1172472"/>
            <a:ext cx="11304295" cy="12491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</a:t>
            </a:r>
            <a:r>
              <a:rPr kumimoji="1" lang="zh-CN" altLang="en-US" sz="200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存储一个数字，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数字可以被世界上任何人访问，你发布这个数字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，任何人都可以再次调用 </a:t>
            </a:r>
            <a:r>
              <a:rPr lang="zh-CN" altLang="zh-CN" sz="1600" dirty="0">
                <a:solidFill>
                  <a:srgbClr val="E74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，传入不同的值，覆盖你的数字，但是这个数字仍会被存储在区块链的历史记录中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37" y="2607397"/>
            <a:ext cx="10832198" cy="383181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pragma solidity </a:t>
            </a:r>
            <a:r>
              <a:rPr lang="en-US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0.4.16 </a:t>
            </a:r>
            <a:r>
              <a:rPr lang="en-US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0.9.0;</a:t>
            </a:r>
            <a:r>
              <a:rPr lang="en-US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//</a:t>
            </a:r>
            <a:r>
              <a:rPr lang="zh-CN" altLang="en-US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指定编译器版本</a:t>
            </a:r>
            <a:endParaRPr lang="en-US" altLang="zh-CN" sz="1600" b="1" dirty="0">
              <a:solidFill>
                <a:srgbClr val="007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contract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SimpleStorage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//</a:t>
            </a:r>
            <a:r>
              <a:rPr lang="en-US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contract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表示一个合约，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表示一个库</a:t>
            </a: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404040"/>
                </a:solidFill>
                <a:latin typeface="Arial Unicode MS"/>
                <a:ea typeface="SFMono-Regular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zh-CN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storedData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//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声明一个</a:t>
            </a:r>
            <a:r>
              <a:rPr lang="zh-CN" altLang="en-US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状态变量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，类型</a:t>
            </a:r>
            <a:r>
              <a:rPr lang="en-US" altLang="zh-CN" sz="1600" dirty="0" err="1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(256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位无符号整数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，可以理解为它是数据库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 //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里的一个插槽，可以通过调用管理数据库代码的函数进行查询和更改</a:t>
            </a: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	</a:t>
            </a:r>
            <a:r>
              <a:rPr lang="zh-CN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zh-CN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zh-CN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//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修改变量的值，消耗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    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允许合约之外访问</a:t>
            </a: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			    //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   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public&gt;internal(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不允许外部，允许继承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&gt; private (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仅该合约内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404040"/>
                </a:solidFill>
                <a:latin typeface="Arial Unicode MS"/>
                <a:ea typeface="SFMono-Regular"/>
              </a:rPr>
              <a:t>		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storedData 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x; 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	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Arial Unicode MS"/>
                <a:ea typeface="SFMono-Regular"/>
              </a:rPr>
              <a:t>	</a:t>
            </a:r>
            <a:r>
              <a:rPr lang="zh-CN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zh-CN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zh-CN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zh-CN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检索变量的值，</a:t>
            </a:r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只查询不修改，不消耗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//</a:t>
            </a:r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pure(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不查询不修改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		</a:t>
            </a:r>
            <a:r>
              <a:rPr lang="zh-CN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storedData; 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//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返回状态变量的值</a:t>
            </a: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	</a:t>
            </a: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61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3483996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一个简单的智能合约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299736" y="1126401"/>
            <a:ext cx="11304295" cy="1341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</a:t>
            </a:r>
            <a:r>
              <a:rPr kumimoji="1" lang="zh-CN" altLang="en-US" sz="200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实现一种加密货币，只有铸币者（创建合约的人）才可以无中生有地制造币。任何人都可以给其他人转币，不需要注册用户名和密码 </a:t>
            </a:r>
            <a:r>
              <a:rPr lang="en-US" altLang="zh-CN" dirty="0"/>
              <a:t>—— </a:t>
            </a:r>
            <a:r>
              <a:rPr lang="zh-CN" altLang="en-US" dirty="0"/>
              <a:t>所需要的只是密钥对</a:t>
            </a:r>
            <a:r>
              <a:rPr lang="en-US" altLang="zh-CN" dirty="0"/>
              <a:t>(</a:t>
            </a:r>
            <a:r>
              <a:rPr lang="zh-CN" altLang="en-US" dirty="0"/>
              <a:t>账户地址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69" y="2467731"/>
            <a:ext cx="11139948" cy="418576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b="1" dirty="0">
                <a:solidFill>
                  <a:srgbClr val="007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contract</a:t>
            </a:r>
            <a:r>
              <a:rPr lang="en-US" altLang="zh-CN" sz="1600" dirty="0"/>
              <a:t> Coin {                                                                 //</a:t>
            </a:r>
            <a:r>
              <a:rPr lang="zh-CN" altLang="en-US" sz="1600" dirty="0"/>
              <a:t>合约类似于面向对象语言中的类</a:t>
            </a:r>
            <a:endParaRPr lang="en-US" altLang="zh-CN" sz="1600" dirty="0"/>
          </a:p>
          <a:p>
            <a:r>
              <a:rPr lang="en-US" altLang="zh-CN" sz="1600" dirty="0"/>
              <a:t>    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en-US" altLang="zh-CN" sz="1600" dirty="0"/>
              <a:t>  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/>
              <a:t>  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minter</a:t>
            </a:r>
            <a:r>
              <a:rPr lang="en-US" altLang="zh-CN" sz="1600" dirty="0"/>
              <a:t>;                                              //</a:t>
            </a:r>
            <a:r>
              <a:rPr lang="zh-CN" altLang="en-US" sz="1600" dirty="0"/>
              <a:t>定义一个</a:t>
            </a:r>
            <a:r>
              <a:rPr lang="zh-CN" altLang="en-US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</a:t>
            </a:r>
            <a:r>
              <a:rPr lang="zh-CN" altLang="en-US" sz="1600" dirty="0"/>
              <a:t>状态变量，命名为</a:t>
            </a:r>
            <a:r>
              <a:rPr lang="zh-CN" altLang="en-US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铸币者</a:t>
            </a:r>
            <a:endParaRPr lang="zh-CN" altLang="en-US" sz="1600" dirty="0"/>
          </a:p>
          <a:p>
            <a:r>
              <a:rPr lang="zh-CN" altLang="en-US" sz="1600" dirty="0"/>
              <a:t>    </a:t>
            </a:r>
            <a:r>
              <a:rPr lang="en-US" altLang="zh-CN" sz="1600" dirty="0"/>
              <a:t>mapping (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en-US" altLang="zh-CN" sz="1600" dirty="0"/>
              <a:t> =&gt; </a:t>
            </a:r>
            <a:r>
              <a:rPr lang="en-US" altLang="zh-CN" sz="1600" b="1" dirty="0" err="1">
                <a:solidFill>
                  <a:srgbClr val="FFC000"/>
                </a:solidFill>
              </a:rPr>
              <a:t>uint</a:t>
            </a:r>
            <a:r>
              <a:rPr lang="en-US" altLang="zh-CN" sz="1600" dirty="0"/>
              <a:t>) public </a:t>
            </a:r>
            <a:r>
              <a:rPr lang="en-US" altLang="zh-CN" sz="1600" dirty="0">
                <a:solidFill>
                  <a:srgbClr val="C00000"/>
                </a:solidFill>
              </a:rPr>
              <a:t>balances</a:t>
            </a:r>
            <a:r>
              <a:rPr lang="en-US" altLang="zh-CN" sz="1600" dirty="0"/>
              <a:t>;                //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address(160</a:t>
            </a:r>
            <a:r>
              <a:rPr lang="zh-CN" altLang="en-US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/>
              <a:t>映射为</a:t>
            </a:r>
            <a:r>
              <a:rPr lang="zh-CN" altLang="en-US" sz="1600" b="1" dirty="0">
                <a:solidFill>
                  <a:srgbClr val="FFC000"/>
                </a:solidFill>
              </a:rPr>
              <a:t>无符号整数</a:t>
            </a:r>
            <a:r>
              <a:rPr lang="zh-CN" altLang="en-US" sz="1600" dirty="0"/>
              <a:t>，存储每个账户的币数量</a:t>
            </a:r>
          </a:p>
          <a:p>
            <a:r>
              <a:rPr lang="zh-CN" altLang="en-US" sz="1600" dirty="0"/>
              <a:t>    </a:t>
            </a:r>
            <a:r>
              <a:rPr lang="en-US" altLang="zh-CN" sz="1600" b="1" dirty="0">
                <a:solidFill>
                  <a:srgbClr val="FF0000"/>
                </a:solidFill>
              </a:rPr>
              <a:t>constructor</a:t>
            </a:r>
            <a:r>
              <a:rPr lang="en-US" altLang="zh-CN" sz="1600" dirty="0"/>
              <a:t>() {                                                               //</a:t>
            </a:r>
            <a:r>
              <a:rPr lang="zh-CN" altLang="en-US" sz="1600" b="1" dirty="0">
                <a:solidFill>
                  <a:srgbClr val="FF0000"/>
                </a:solidFill>
              </a:rPr>
              <a:t>构造函数</a:t>
            </a:r>
            <a:r>
              <a:rPr lang="en-US" altLang="zh-CN" sz="1600" dirty="0"/>
              <a:t>(</a:t>
            </a:r>
            <a:r>
              <a:rPr lang="zh-CN" altLang="en-US" sz="1600" dirty="0"/>
              <a:t>只允许有</a:t>
            </a:r>
            <a:r>
              <a:rPr lang="en-US" altLang="zh-CN" sz="1600" dirty="0"/>
              <a:t>1</a:t>
            </a:r>
            <a:r>
              <a:rPr lang="zh-CN" altLang="en-US" sz="1600" dirty="0"/>
              <a:t>个，即不支持重载</a:t>
            </a:r>
            <a:r>
              <a:rPr lang="en-US" altLang="zh-CN" sz="1600" dirty="0"/>
              <a:t>)</a:t>
            </a:r>
            <a:r>
              <a:rPr lang="zh-CN" altLang="en-US" sz="1600" dirty="0"/>
              <a:t>，当且仅当合约创建时运行</a:t>
            </a:r>
            <a:endParaRPr lang="en-US" altLang="zh-CN" sz="1600" dirty="0"/>
          </a:p>
          <a:p>
            <a:r>
              <a:rPr lang="en-US" altLang="zh-CN" sz="1600" dirty="0"/>
              <a:t>       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minter</a:t>
            </a:r>
            <a:r>
              <a:rPr lang="en-US" altLang="zh-CN" sz="1600" dirty="0"/>
              <a:t> = </a:t>
            </a:r>
            <a:r>
              <a:rPr lang="en-US" altLang="zh-CN" sz="1600" b="1" dirty="0" err="1">
                <a:solidFill>
                  <a:srgbClr val="00B050"/>
                </a:solidFill>
              </a:rPr>
              <a:t>msg.sender</a:t>
            </a:r>
            <a:r>
              <a:rPr lang="en-US" altLang="zh-CN" sz="1600" dirty="0"/>
              <a:t>; 		                        //</a:t>
            </a:r>
            <a:r>
              <a:rPr lang="zh-CN" altLang="en-US" sz="1600" dirty="0"/>
              <a:t>把</a:t>
            </a:r>
            <a:r>
              <a:rPr lang="zh-CN" altLang="en-US" sz="1600" b="1" dirty="0">
                <a:solidFill>
                  <a:srgbClr val="00B050"/>
                </a:solidFill>
              </a:rPr>
              <a:t>调用者</a:t>
            </a:r>
            <a:r>
              <a:rPr lang="zh-CN" altLang="en-US" sz="1600" dirty="0"/>
              <a:t>即</a:t>
            </a:r>
            <a:r>
              <a:rPr lang="zh-CN" altLang="en-US" sz="1600" b="1" dirty="0">
                <a:solidFill>
                  <a:srgbClr val="00B050"/>
                </a:solidFill>
              </a:rPr>
              <a:t>合约创建者</a:t>
            </a:r>
            <a:r>
              <a:rPr lang="zh-CN" altLang="en-US" sz="1600" dirty="0"/>
              <a:t>赋值给</a:t>
            </a:r>
            <a:r>
              <a:rPr lang="zh-CN" altLang="en-US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铸币者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="1" dirty="0">
                <a:solidFill>
                  <a:srgbClr val="00B050"/>
                </a:solidFill>
              </a:rPr>
              <a:t>msg</a:t>
            </a:r>
            <a:r>
              <a:rPr lang="zh-CN" altLang="en-US" sz="1600" dirty="0"/>
              <a:t>是一个特殊的全局变量</a:t>
            </a:r>
          </a:p>
          <a:p>
            <a:r>
              <a:rPr lang="zh-CN" altLang="en-US" sz="1600" dirty="0"/>
              <a:t>    </a:t>
            </a:r>
            <a:r>
              <a:rPr lang="en-US" altLang="zh-CN" sz="1600" dirty="0"/>
              <a:t>}                                                                                     //</a:t>
            </a:r>
            <a:r>
              <a:rPr lang="en-US" altLang="zh-CN" sz="1600" b="1" dirty="0">
                <a:solidFill>
                  <a:srgbClr val="00B050"/>
                </a:solidFill>
              </a:rPr>
              <a:t> </a:t>
            </a:r>
            <a:r>
              <a:rPr lang="zh-CN" altLang="zh-CN" sz="1600" dirty="0"/>
              <a:t>(类似的还有</a:t>
            </a:r>
            <a:r>
              <a:rPr lang="zh-CN" altLang="zh-CN" sz="1600" b="1" dirty="0">
                <a:solidFill>
                  <a:srgbClr val="FF0000"/>
                </a:solidFill>
              </a:rPr>
              <a:t>tx</a:t>
            </a:r>
            <a:r>
              <a:rPr lang="zh-CN" altLang="zh-CN" sz="1600" dirty="0"/>
              <a:t>和</a:t>
            </a:r>
            <a:r>
              <a:rPr lang="zh-CN" altLang="zh-CN" sz="1600" b="1" dirty="0">
                <a:solidFill>
                  <a:srgbClr val="FF0000"/>
                </a:solidFill>
              </a:rPr>
              <a:t>block</a:t>
            </a:r>
            <a:r>
              <a:rPr lang="zh-CN" altLang="zh-CN" sz="1600" dirty="0">
                <a:solidFill>
                  <a:srgbClr val="404040"/>
                </a:solidFill>
                <a:latin typeface="Arial" panose="020B0604020202020204" pitchFamily="34" charset="0"/>
                <a:ea typeface="Lato"/>
              </a:rPr>
              <a:t>)</a:t>
            </a:r>
            <a:r>
              <a:rPr lang="zh-CN" altLang="zh-CN" sz="1000" dirty="0">
                <a:latin typeface="Arial" panose="020B0604020202020204" pitchFamily="34" charset="0"/>
              </a:rPr>
              <a:t> </a:t>
            </a:r>
            <a:r>
              <a:rPr lang="en-US" altLang="zh-CN" sz="1600" dirty="0"/>
              <a:t> ,</a:t>
            </a:r>
            <a:r>
              <a:rPr lang="zh-CN" altLang="en-US" sz="1600" dirty="0"/>
              <a:t>即这些变量允许我们访问区块链的属性</a:t>
            </a:r>
          </a:p>
          <a:p>
            <a:r>
              <a:rPr lang="zh-CN" altLang="en-US" sz="1600" dirty="0"/>
              <a:t>                                                                                          </a:t>
            </a:r>
            <a:r>
              <a:rPr lang="en-US" altLang="zh-CN" sz="1600" dirty="0"/>
              <a:t>//</a:t>
            </a:r>
            <a:r>
              <a:rPr lang="zh-CN" altLang="zh-CN" sz="1600" b="1" dirty="0">
                <a:solidFill>
                  <a:srgbClr val="00B050"/>
                </a:solidFill>
              </a:rPr>
              <a:t>msg.sender </a:t>
            </a:r>
            <a:r>
              <a:rPr lang="zh-CN" altLang="zh-CN" sz="1600" dirty="0"/>
              <a:t>始终记录当前（外部）函数调用是来自于哪一个地址。 </a:t>
            </a:r>
            <a:endParaRPr lang="en-US" altLang="zh-CN" sz="1600" dirty="0"/>
          </a:p>
          <a:p>
            <a:r>
              <a:rPr lang="en-US" altLang="zh-CN" sz="1600" dirty="0"/>
              <a:t>    function </a:t>
            </a:r>
            <a:r>
              <a:rPr lang="en-US" altLang="zh-CN" sz="1600" b="1" dirty="0">
                <a:solidFill>
                  <a:srgbClr val="0070C0"/>
                </a:solidFill>
              </a:rPr>
              <a:t>mint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en-US" altLang="zh-CN" sz="1600" dirty="0"/>
              <a:t> receiver, </a:t>
            </a:r>
            <a:r>
              <a:rPr lang="en-US" altLang="zh-CN" sz="1600" dirty="0" err="1"/>
              <a:t>uint</a:t>
            </a:r>
            <a:r>
              <a:rPr lang="en-US" altLang="zh-CN" sz="1600" dirty="0"/>
              <a:t> amount) public {  //</a:t>
            </a:r>
            <a:r>
              <a:rPr lang="zh-CN" altLang="en-US" sz="1600" dirty="0"/>
              <a:t>给</a:t>
            </a:r>
            <a:r>
              <a:rPr lang="en-US" altLang="zh-CN" sz="1600" dirty="0"/>
              <a:t>receiver</a:t>
            </a:r>
            <a:r>
              <a:rPr lang="zh-CN" altLang="en-US" sz="1600" dirty="0"/>
              <a:t>地址</a:t>
            </a:r>
            <a:r>
              <a:rPr lang="zh-CN" altLang="en-US" sz="1600" b="1" dirty="0">
                <a:solidFill>
                  <a:srgbClr val="0070C0"/>
                </a:solidFill>
              </a:rPr>
              <a:t>生成</a:t>
            </a:r>
            <a:r>
              <a:rPr lang="en-US" altLang="zh-CN" sz="1600" dirty="0"/>
              <a:t>amount</a:t>
            </a:r>
            <a:r>
              <a:rPr lang="zh-CN" altLang="en-US" sz="1600" dirty="0"/>
              <a:t>的币</a:t>
            </a:r>
            <a:endParaRPr lang="en-US" altLang="zh-CN" sz="1600" dirty="0"/>
          </a:p>
          <a:p>
            <a:r>
              <a:rPr lang="en-US" altLang="zh-CN" sz="1600" dirty="0"/>
              <a:t>        </a:t>
            </a:r>
            <a:r>
              <a:rPr lang="en-US" altLang="zh-CN" sz="1600" b="1" dirty="0">
                <a:solidFill>
                  <a:srgbClr val="FFC000"/>
                </a:solidFill>
              </a:rPr>
              <a:t>require</a:t>
            </a:r>
            <a:r>
              <a:rPr lang="en-US" altLang="zh-CN" sz="1600" dirty="0"/>
              <a:t>(</a:t>
            </a:r>
            <a:r>
              <a:rPr lang="en-US" altLang="zh-CN" sz="1600" b="1" dirty="0" err="1">
                <a:solidFill>
                  <a:srgbClr val="00B050"/>
                </a:solidFill>
              </a:rPr>
              <a:t>msg.sender</a:t>
            </a:r>
            <a:r>
              <a:rPr lang="en-US" altLang="zh-CN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dirty="0"/>
              <a:t>== </a:t>
            </a:r>
            <a:r>
              <a:rPr lang="en-US" altLang="zh-CN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minter</a:t>
            </a:r>
            <a:r>
              <a:rPr lang="en-US" altLang="zh-CN" sz="1600" dirty="0"/>
              <a:t>);                              //</a:t>
            </a:r>
            <a:r>
              <a:rPr lang="en-US" altLang="zh-CN" sz="1600" b="1" dirty="0">
                <a:solidFill>
                  <a:srgbClr val="FFC000"/>
                </a:solidFill>
              </a:rPr>
              <a:t>require</a:t>
            </a:r>
            <a:r>
              <a:rPr lang="zh-CN" altLang="en-US" sz="1600" dirty="0"/>
              <a:t>用来检查某些条件</a:t>
            </a:r>
            <a:r>
              <a:rPr lang="en-US" altLang="zh-CN" sz="1600" dirty="0"/>
              <a:t>,</a:t>
            </a:r>
            <a:r>
              <a:rPr lang="zh-CN" altLang="en-US" sz="1600" dirty="0"/>
              <a:t>限制</a:t>
            </a:r>
            <a:r>
              <a:rPr lang="zh-CN" altLang="en-US" sz="1600" b="1" dirty="0">
                <a:solidFill>
                  <a:srgbClr val="00B050"/>
                </a:solidFill>
              </a:rPr>
              <a:t>调用者</a:t>
            </a:r>
            <a:r>
              <a:rPr lang="zh-CN" altLang="en-US" sz="1600" dirty="0"/>
              <a:t>只能是</a:t>
            </a:r>
            <a:r>
              <a:rPr lang="zh-CN" altLang="en-US" sz="1600" dirty="0">
                <a:solidFill>
                  <a:srgbClr val="BB60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铸币者</a:t>
            </a:r>
            <a:r>
              <a:rPr lang="zh-CN" altLang="en-US" sz="1600" dirty="0"/>
              <a:t>即</a:t>
            </a:r>
            <a:r>
              <a:rPr lang="zh-CN" altLang="en-US" sz="1600" b="1" dirty="0">
                <a:solidFill>
                  <a:srgbClr val="00B050"/>
                </a:solidFill>
              </a:rPr>
              <a:t>合约创建者</a:t>
            </a:r>
            <a:endParaRPr lang="en-US" altLang="zh-CN" sz="1600" dirty="0"/>
          </a:p>
          <a:p>
            <a:r>
              <a:rPr lang="en-US" altLang="zh-CN" sz="1600" dirty="0"/>
              <a:t>        </a:t>
            </a:r>
            <a:r>
              <a:rPr lang="en-US" altLang="zh-CN" sz="1600" dirty="0">
                <a:solidFill>
                  <a:srgbClr val="C00000"/>
                </a:solidFill>
              </a:rPr>
              <a:t>balances</a:t>
            </a:r>
            <a:r>
              <a:rPr lang="en-US" altLang="zh-CN" sz="1600" dirty="0"/>
              <a:t>[receiver] += amount;                                  //receiver</a:t>
            </a:r>
            <a:r>
              <a:rPr lang="zh-CN" altLang="en-US" sz="1600" dirty="0"/>
              <a:t>地址增加</a:t>
            </a:r>
            <a:r>
              <a:rPr lang="en-US" altLang="zh-CN" sz="1600" dirty="0"/>
              <a:t>amount</a:t>
            </a:r>
            <a:r>
              <a:rPr lang="zh-CN" altLang="en-US" sz="1600" dirty="0"/>
              <a:t>的币</a:t>
            </a:r>
            <a:endParaRPr lang="en-US" altLang="zh-CN" sz="1600" dirty="0"/>
          </a:p>
          <a:p>
            <a:r>
              <a:rPr lang="en-US" altLang="zh-CN" sz="1600" dirty="0"/>
              <a:t>    }</a:t>
            </a:r>
            <a:br>
              <a:rPr lang="en-US" altLang="zh-CN" sz="1600" dirty="0"/>
            </a:br>
            <a:r>
              <a:rPr lang="en-US" altLang="zh-CN" sz="1600" dirty="0"/>
              <a:t>    </a:t>
            </a:r>
          </a:p>
          <a:p>
            <a:r>
              <a:rPr lang="en-US" altLang="zh-CN" sz="1600" dirty="0"/>
              <a:t>    function </a:t>
            </a:r>
            <a:r>
              <a:rPr lang="en-US" altLang="zh-CN" sz="1600" b="1" dirty="0">
                <a:solidFill>
                  <a:srgbClr val="0070C0"/>
                </a:solidFill>
              </a:rPr>
              <a:t>send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902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en-US" altLang="zh-CN" sz="1600" dirty="0"/>
              <a:t> receiver, </a:t>
            </a:r>
            <a:r>
              <a:rPr lang="en-US" altLang="zh-CN" sz="1600" dirty="0" err="1"/>
              <a:t>uint</a:t>
            </a:r>
            <a:r>
              <a:rPr lang="en-US" altLang="zh-CN" sz="1600" dirty="0"/>
              <a:t> amount) public {   //</a:t>
            </a:r>
            <a:r>
              <a:rPr lang="zh-CN" altLang="en-US" sz="1600" dirty="0"/>
              <a:t>给</a:t>
            </a:r>
            <a:r>
              <a:rPr lang="en-US" altLang="zh-CN" sz="1600" dirty="0"/>
              <a:t>receiver</a:t>
            </a:r>
            <a:r>
              <a:rPr lang="zh-CN" altLang="en-US" sz="1600" dirty="0"/>
              <a:t>地址</a:t>
            </a:r>
            <a:r>
              <a:rPr lang="zh-CN" altLang="en-US" sz="1600" b="1" dirty="0">
                <a:solidFill>
                  <a:srgbClr val="0070C0"/>
                </a:solidFill>
              </a:rPr>
              <a:t>转</a:t>
            </a:r>
            <a:r>
              <a:rPr lang="en-US" altLang="zh-CN" sz="1600" dirty="0"/>
              <a:t>amount</a:t>
            </a:r>
            <a:r>
              <a:rPr lang="zh-CN" altLang="en-US" sz="1600" dirty="0"/>
              <a:t>的</a:t>
            </a:r>
            <a:r>
              <a:rPr lang="zh-CN" altLang="en-US" sz="1600" b="1" dirty="0">
                <a:solidFill>
                  <a:srgbClr val="0070C0"/>
                </a:solidFill>
              </a:rPr>
              <a:t>币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en-US" altLang="zh-CN" sz="1600" dirty="0"/>
              <a:t>        </a:t>
            </a:r>
            <a:r>
              <a:rPr lang="en-US" altLang="zh-CN" sz="1600" dirty="0">
                <a:solidFill>
                  <a:srgbClr val="C00000"/>
                </a:solidFill>
              </a:rPr>
              <a:t>balances</a:t>
            </a:r>
            <a:r>
              <a:rPr lang="en-US" altLang="zh-CN" sz="1600" dirty="0"/>
              <a:t>[</a:t>
            </a:r>
            <a:r>
              <a:rPr lang="en-US" altLang="zh-CN" sz="1600" b="1" dirty="0" err="1">
                <a:solidFill>
                  <a:srgbClr val="00B050"/>
                </a:solidFill>
              </a:rPr>
              <a:t>msg.sender</a:t>
            </a:r>
            <a:r>
              <a:rPr lang="en-US" altLang="zh-CN" sz="1600" dirty="0"/>
              <a:t>] -= amount;                            //</a:t>
            </a:r>
            <a:r>
              <a:rPr lang="zh-CN" altLang="en-US" sz="1600" b="1" dirty="0">
                <a:solidFill>
                  <a:srgbClr val="00B050"/>
                </a:solidFill>
              </a:rPr>
              <a:t>调用者</a:t>
            </a:r>
            <a:r>
              <a:rPr lang="zh-CN" altLang="en-US" sz="1600" dirty="0"/>
              <a:t>减少</a:t>
            </a:r>
            <a:r>
              <a:rPr lang="en-US" altLang="zh-CN" sz="1600" dirty="0"/>
              <a:t>amount</a:t>
            </a:r>
            <a:r>
              <a:rPr lang="zh-CN" altLang="en-US" sz="1600" dirty="0"/>
              <a:t>的币</a:t>
            </a:r>
            <a:endParaRPr lang="en-US" altLang="zh-CN" sz="1600" dirty="0"/>
          </a:p>
          <a:p>
            <a:r>
              <a:rPr lang="en-US" altLang="zh-CN" sz="1600" dirty="0"/>
              <a:t>        </a:t>
            </a:r>
            <a:r>
              <a:rPr lang="en-US" altLang="zh-CN" sz="1600" dirty="0">
                <a:solidFill>
                  <a:srgbClr val="C00000"/>
                </a:solidFill>
              </a:rPr>
              <a:t>balances</a:t>
            </a:r>
            <a:r>
              <a:rPr lang="en-US" altLang="zh-CN" sz="1600" dirty="0"/>
              <a:t>[receiver] += amount; 		        //receiver</a:t>
            </a:r>
            <a:r>
              <a:rPr lang="zh-CN" altLang="en-US" sz="1600" dirty="0"/>
              <a:t>地址增加</a:t>
            </a:r>
            <a:r>
              <a:rPr lang="en-US" altLang="zh-CN" sz="1600" dirty="0"/>
              <a:t>amount</a:t>
            </a:r>
            <a:r>
              <a:rPr lang="zh-CN" altLang="en-US" sz="1600" dirty="0"/>
              <a:t>的币</a:t>
            </a:r>
            <a:endParaRPr lang="en-US" altLang="zh-CN" sz="1600" dirty="0"/>
          </a:p>
          <a:p>
            <a:r>
              <a:rPr lang="en-US" altLang="zh-CN" sz="1600" dirty="0"/>
              <a:t>    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D71BFA-C1B2-40B9-981D-FAC9931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44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类型（值类型）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151878" y="933197"/>
            <a:ext cx="11304295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分类：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38" y="1489287"/>
            <a:ext cx="11211929" cy="529375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、布尔类型</a:t>
            </a:r>
            <a:r>
              <a:rPr lang="en-US" altLang="zh-CN" sz="1600" dirty="0"/>
              <a:t>bool </a:t>
            </a:r>
            <a:r>
              <a:rPr lang="zh-CN" altLang="en-US" sz="1600" dirty="0"/>
              <a:t>，</a:t>
            </a:r>
            <a:r>
              <a:rPr lang="en-US" altLang="zh-CN" sz="1600" dirty="0"/>
              <a:t>true</a:t>
            </a:r>
            <a:r>
              <a:rPr lang="zh-CN" altLang="en-US" sz="1600" dirty="0"/>
              <a:t>和</a:t>
            </a:r>
            <a:r>
              <a:rPr lang="en-US" altLang="zh-CN" sz="1600" dirty="0"/>
              <a:t>false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、整型    </a:t>
            </a:r>
            <a:r>
              <a:rPr lang="zh-CN" altLang="zh-CN" sz="1600" dirty="0"/>
              <a:t>支持uint8到uint256 </a:t>
            </a:r>
            <a:r>
              <a:rPr lang="en-US" altLang="zh-CN" sz="1600" dirty="0"/>
              <a:t>(</a:t>
            </a:r>
            <a:r>
              <a:rPr lang="zh-CN" altLang="zh-CN" sz="1600" dirty="0"/>
              <a:t>无符号</a:t>
            </a:r>
            <a:r>
              <a:rPr lang="zh-CN" altLang="en-US" sz="1600" dirty="0"/>
              <a:t>，</a:t>
            </a:r>
            <a:r>
              <a:rPr lang="zh-CN" altLang="zh-CN" sz="1600" dirty="0"/>
              <a:t>从 8 位到 256 位</a:t>
            </a:r>
            <a:r>
              <a:rPr lang="en-US" altLang="zh-CN" sz="1600" dirty="0"/>
              <a:t>)</a:t>
            </a:r>
            <a:r>
              <a:rPr lang="zh-CN" altLang="zh-CN" sz="1600" dirty="0"/>
              <a:t>以及int8到int256，以 8 位为步长递增。uint和int分别是uint256和int256的别名。 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、地址类型</a:t>
            </a:r>
            <a:r>
              <a:rPr lang="en-US" altLang="zh-CN" sz="1600" dirty="0"/>
              <a:t>address</a:t>
            </a:r>
            <a:r>
              <a:rPr lang="zh-CN" altLang="en-US" sz="1600" dirty="0"/>
              <a:t>，占用</a:t>
            </a:r>
            <a:r>
              <a:rPr lang="en-US" altLang="zh-CN" sz="1600" dirty="0"/>
              <a:t>20</a:t>
            </a:r>
            <a:r>
              <a:rPr lang="zh-CN" altLang="en-US" sz="1600" dirty="0"/>
              <a:t>字节的值，</a:t>
            </a:r>
            <a:r>
              <a:rPr lang="zh-CN" altLang="zh-CN" sz="1600" dirty="0"/>
              <a:t>address允许和uint160、整型字面常量、bytes20 及合约类型相互转换。</a:t>
            </a:r>
            <a:r>
              <a:rPr lang="zh-CN" altLang="en-US" sz="1600" dirty="0"/>
              <a:t>有两种形式</a:t>
            </a:r>
            <a:br>
              <a:rPr lang="en-US" altLang="zh-CN" sz="1600" dirty="0"/>
            </a:b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00B0F0"/>
                </a:solidFill>
              </a:rPr>
              <a:t>address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dirty="0"/>
              <a:t>     1)address  </a:t>
            </a:r>
            <a:r>
              <a:rPr lang="zh-CN" altLang="en-US" sz="1600" dirty="0"/>
              <a:t>可能不支持接收币</a:t>
            </a:r>
            <a:r>
              <a:rPr lang="en-US" altLang="zh-CN" sz="1600" dirty="0"/>
              <a:t>(</a:t>
            </a:r>
            <a:r>
              <a:rPr lang="zh-CN" altLang="en-US" sz="1600" dirty="0"/>
              <a:t>比如：一个合约地址且不支持接收币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br>
              <a:rPr lang="en-US" altLang="zh-CN" sz="1600" dirty="0"/>
            </a:br>
            <a:r>
              <a:rPr lang="en-US" altLang="zh-CN" sz="1600" dirty="0"/>
              <a:t>     2)</a:t>
            </a:r>
            <a:r>
              <a:rPr lang="zh-CN" altLang="zh-CN" sz="1600" dirty="0"/>
              <a:t>address 到 address payable 必须显示的转换,</a:t>
            </a:r>
            <a:r>
              <a:rPr lang="zh-CN" altLang="en-US" sz="1600" dirty="0"/>
              <a:t>  </a:t>
            </a:r>
            <a:r>
              <a:rPr lang="zh-CN" altLang="zh-CN" sz="1600" dirty="0"/>
              <a:t>通过 payable(&lt;address&gt;) 进行转换。 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address 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payable: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  </a:t>
            </a:r>
            <a:r>
              <a:rPr lang="en-US" altLang="zh-CN" sz="1600" dirty="0"/>
              <a:t> 1)</a:t>
            </a:r>
            <a:r>
              <a:rPr lang="zh-CN" altLang="en-US" sz="1600" dirty="0"/>
              <a:t>与</a:t>
            </a:r>
            <a:r>
              <a:rPr lang="en-US" altLang="zh-CN" sz="1600" dirty="0"/>
              <a:t>address</a:t>
            </a:r>
            <a:r>
              <a:rPr lang="zh-CN" altLang="en-US" sz="1600" dirty="0"/>
              <a:t>相同，不过有成员函数</a:t>
            </a:r>
            <a:r>
              <a:rPr lang="en-US" altLang="zh-CN" sz="1600" dirty="0"/>
              <a:t>transfer</a:t>
            </a:r>
            <a:r>
              <a:rPr lang="zh-CN" altLang="en-US" sz="1600" dirty="0"/>
              <a:t>和</a:t>
            </a:r>
            <a:r>
              <a:rPr lang="en-US" altLang="zh-CN" sz="1600" dirty="0"/>
              <a:t>send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FF0000"/>
                </a:solidFill>
              </a:rPr>
              <a:t>支持接收币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    </a:t>
            </a:r>
            <a:r>
              <a:rPr lang="en-US" altLang="zh-CN" sz="1600" dirty="0"/>
              <a:t>2)</a:t>
            </a:r>
            <a:r>
              <a:rPr lang="zh-CN" altLang="en-US" sz="1600" dirty="0"/>
              <a:t>允许</a:t>
            </a:r>
            <a:r>
              <a:rPr lang="zh-CN" altLang="zh-CN" sz="1600" dirty="0"/>
              <a:t>address payable到address的隐式转换 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、合约类型      合约可以显示的转换为</a:t>
            </a:r>
            <a:r>
              <a:rPr lang="en-US" altLang="zh-CN" sz="1600" dirty="0"/>
              <a:t>address</a:t>
            </a:r>
            <a:r>
              <a:rPr lang="zh-CN" altLang="en-US" sz="1600" dirty="0"/>
              <a:t>类型</a:t>
            </a:r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、定长字节数组     </a:t>
            </a:r>
            <a:r>
              <a:rPr lang="en-US" altLang="zh-CN" sz="1600" dirty="0"/>
              <a:t>bytes1</a:t>
            </a:r>
            <a:r>
              <a:rPr lang="zh-CN" altLang="en-US" sz="1600" dirty="0"/>
              <a:t>，</a:t>
            </a:r>
            <a:r>
              <a:rPr lang="en-US" altLang="zh-CN" sz="1600" dirty="0"/>
              <a:t>bytes2,  …, bytes32</a:t>
            </a:r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、变长字节数组     </a:t>
            </a:r>
            <a:r>
              <a:rPr lang="en-US" altLang="zh-CN" sz="1600" dirty="0"/>
              <a:t>bytes </a:t>
            </a:r>
            <a:r>
              <a:rPr lang="zh-CN" altLang="en-US" sz="1600" dirty="0"/>
              <a:t>和 </a:t>
            </a:r>
            <a:r>
              <a:rPr lang="en-US" altLang="zh-CN" sz="1600" dirty="0"/>
              <a:t>string  (UTF-8)</a:t>
            </a:r>
          </a:p>
          <a:p>
            <a:r>
              <a:rPr lang="en-US" altLang="zh-CN" sz="1600" dirty="0"/>
              <a:t>7</a:t>
            </a:r>
            <a:r>
              <a:rPr lang="zh-CN" altLang="en-US" sz="1600" dirty="0"/>
              <a:t>、地址字面常量     </a:t>
            </a:r>
            <a:r>
              <a:rPr lang="zh-CN" altLang="zh-CN" sz="1600" dirty="0"/>
              <a:t>通过了地址校验和测试的十六进制字面常量会作为 address 类型</a:t>
            </a:r>
            <a:r>
              <a:rPr lang="zh-CN" altLang="en-US" sz="1600" dirty="0"/>
              <a:t>，没有通过校验测试</a:t>
            </a:r>
            <a:r>
              <a:rPr lang="en-US" altLang="zh-CN" sz="1600" dirty="0"/>
              <a:t>, </a:t>
            </a:r>
            <a:r>
              <a:rPr lang="zh-CN" altLang="en-US" sz="1600" dirty="0"/>
              <a:t>长度在 </a:t>
            </a:r>
            <a:r>
              <a:rPr lang="en-US" altLang="zh-CN" sz="1600" dirty="0"/>
              <a:t>39 </a:t>
            </a:r>
            <a:r>
              <a:rPr lang="zh-CN" altLang="en-US" sz="1600" dirty="0"/>
              <a:t>到 </a:t>
            </a:r>
            <a:r>
              <a:rPr lang="en-US" altLang="zh-CN" sz="1600" dirty="0"/>
              <a:t>41 </a:t>
            </a:r>
            <a:r>
              <a:rPr lang="zh-CN" altLang="en-US" sz="1600" dirty="0"/>
              <a:t>个数字之间的十六进制字面常量，会产生一个错误</a:t>
            </a:r>
            <a:endParaRPr lang="en-US" altLang="zh-CN" sz="1600" dirty="0"/>
          </a:p>
          <a:p>
            <a:r>
              <a:rPr lang="en-US" altLang="zh-CN" sz="1600" dirty="0"/>
              <a:t>8</a:t>
            </a:r>
            <a:r>
              <a:rPr lang="zh-CN" altLang="en-US" sz="1600" dirty="0"/>
              <a:t>、整数字面常量      </a:t>
            </a:r>
            <a:r>
              <a:rPr lang="en-US" altLang="zh-CN" sz="1600" dirty="0"/>
              <a:t>10</a:t>
            </a:r>
            <a:r>
              <a:rPr lang="zh-CN" altLang="en-US" sz="1600" dirty="0"/>
              <a:t>进制表示</a:t>
            </a:r>
            <a:endParaRPr lang="en-US" altLang="zh-CN" sz="1600" dirty="0"/>
          </a:p>
          <a:p>
            <a:r>
              <a:rPr lang="en-US" altLang="zh-CN" sz="1600" dirty="0"/>
              <a:t>9</a:t>
            </a:r>
            <a:r>
              <a:rPr lang="zh-CN" altLang="en-US" sz="1600" dirty="0"/>
              <a:t>、字符串字面常量      </a:t>
            </a:r>
            <a:r>
              <a:rPr lang="zh-CN" altLang="zh-CN" sz="1600" dirty="0"/>
              <a:t>由双引号或单引号引起来的字符串</a:t>
            </a:r>
            <a:r>
              <a:rPr lang="en-US" altLang="zh-CN" sz="1600" dirty="0"/>
              <a:t>(</a:t>
            </a:r>
            <a:r>
              <a:rPr lang="zh-CN" altLang="en-US" sz="1600" dirty="0"/>
              <a:t>“</a:t>
            </a:r>
            <a:r>
              <a:rPr lang="zh-CN" altLang="zh-CN" sz="1600" dirty="0"/>
              <a:t>foo</a:t>
            </a:r>
            <a:r>
              <a:rPr lang="zh-CN" altLang="en-US" sz="1600" dirty="0"/>
              <a:t>”</a:t>
            </a:r>
            <a:r>
              <a:rPr lang="zh-CN" altLang="zh-CN" sz="1600" dirty="0"/>
              <a:t> 或者 </a:t>
            </a:r>
            <a:r>
              <a:rPr lang="zh-CN" altLang="en-US" sz="1600" dirty="0"/>
              <a:t>‘</a:t>
            </a:r>
            <a:r>
              <a:rPr lang="zh-CN" altLang="zh-CN" sz="1600" dirty="0"/>
              <a:t>bar</a:t>
            </a:r>
            <a:r>
              <a:rPr lang="zh-CN" altLang="en-US" sz="1600" dirty="0"/>
              <a:t>‘</a:t>
            </a:r>
            <a:r>
              <a:rPr lang="en-US" altLang="zh-CN" sz="1600" dirty="0"/>
              <a:t>)</a:t>
            </a:r>
            <a:r>
              <a:rPr lang="zh-CN" altLang="en-US" sz="1600" dirty="0"/>
              <a:t>，没</a:t>
            </a:r>
            <a:r>
              <a:rPr lang="zh-CN" altLang="zh-CN" sz="1600" dirty="0"/>
              <a:t>有结束符</a:t>
            </a:r>
            <a:r>
              <a:rPr lang="en-US" altLang="zh-CN" sz="1600" dirty="0"/>
              <a:t>,</a:t>
            </a:r>
            <a:r>
              <a:rPr lang="zh-CN" altLang="zh-CN" sz="1600" dirty="0"/>
              <a:t> </a:t>
            </a:r>
            <a:r>
              <a:rPr lang="zh-CN" altLang="en-US" sz="1600" dirty="0"/>
              <a:t>“</a:t>
            </a:r>
            <a:r>
              <a:rPr lang="zh-CN" altLang="zh-CN" sz="1600" dirty="0"/>
              <a:t>foo</a:t>
            </a:r>
            <a:r>
              <a:rPr lang="zh-CN" altLang="en-US" sz="1600" dirty="0"/>
              <a:t>”</a:t>
            </a:r>
            <a:r>
              <a:rPr lang="zh-CN" altLang="zh-CN" sz="1600" dirty="0"/>
              <a:t> 相当于 3 个字节而不是 4 个 </a:t>
            </a:r>
          </a:p>
          <a:p>
            <a:r>
              <a:rPr lang="en-US" altLang="zh-CN" sz="1600" dirty="0"/>
              <a:t>10</a:t>
            </a:r>
            <a:r>
              <a:rPr lang="zh-CN" altLang="en-US" sz="1600" dirty="0"/>
              <a:t>、十六进制字面常量    </a:t>
            </a:r>
            <a:r>
              <a:rPr lang="zh-CN" altLang="zh-CN" sz="1600" dirty="0"/>
              <a:t>以关键字 </a:t>
            </a:r>
            <a:r>
              <a:rPr lang="zh-CN" altLang="zh-CN" sz="1600" dirty="0">
                <a:solidFill>
                  <a:srgbClr val="FF0000"/>
                </a:solidFill>
              </a:rPr>
              <a:t>hex</a:t>
            </a:r>
            <a:r>
              <a:rPr lang="zh-CN" altLang="zh-CN" sz="1600" dirty="0"/>
              <a:t> 打头，后面紧跟着用单引号或双引号引起来的字符串（例如，</a:t>
            </a:r>
            <a:r>
              <a:rPr lang="zh-CN" altLang="zh-CN" sz="1400" dirty="0">
                <a:solidFill>
                  <a:srgbClr val="FF0000"/>
                </a:solidFill>
              </a:rPr>
              <a:t>hex"001122FF" </a:t>
            </a:r>
            <a:r>
              <a:rPr lang="zh-CN" altLang="zh-CN" sz="1600" dirty="0"/>
              <a:t>）</a:t>
            </a:r>
            <a:r>
              <a:rPr lang="zh-CN" altLang="zh-CN" sz="1000" dirty="0">
                <a:latin typeface="Arial" panose="020B0604020202020204" pitchFamily="34" charset="0"/>
              </a:rPr>
              <a:t> </a:t>
            </a:r>
            <a:endParaRPr lang="zh-CN" altLang="zh-CN" sz="2400" dirty="0">
              <a:latin typeface="Arial" panose="020B0604020202020204" pitchFamily="34" charset="0"/>
            </a:endParaRPr>
          </a:p>
          <a:p>
            <a:r>
              <a:rPr lang="en-US" altLang="zh-CN" sz="1600" dirty="0"/>
              <a:t>11</a:t>
            </a:r>
            <a:r>
              <a:rPr lang="zh-CN" altLang="en-US" sz="1600" dirty="0"/>
              <a:t>、枚举类型      至少一个成员</a:t>
            </a:r>
            <a:r>
              <a:rPr lang="en-US" altLang="zh-CN" sz="1600" dirty="0"/>
              <a:t>,</a:t>
            </a:r>
            <a:r>
              <a:rPr lang="zh-CN" altLang="en-US" sz="1600" dirty="0"/>
              <a:t>默认值是第一个成员，枚举不能多于 </a:t>
            </a:r>
            <a:r>
              <a:rPr lang="en-US" altLang="zh-CN" sz="1600" dirty="0"/>
              <a:t>256 </a:t>
            </a:r>
            <a:r>
              <a:rPr lang="zh-CN" altLang="en-US" sz="1600" dirty="0"/>
              <a:t>个成员。选项从“</a:t>
            </a:r>
            <a:r>
              <a:rPr lang="en-US" altLang="zh-CN" sz="1600" dirty="0"/>
              <a:t>0”</a:t>
            </a:r>
            <a:r>
              <a:rPr lang="zh-CN" altLang="en-US" sz="1600" dirty="0"/>
              <a:t>开始的无符号整数值表示。</a:t>
            </a:r>
            <a:endParaRPr lang="en-US" altLang="zh-CN" sz="1600" dirty="0"/>
          </a:p>
          <a:p>
            <a:r>
              <a:rPr lang="en-US" altLang="zh-CN" sz="1600" dirty="0"/>
              <a:t>12</a:t>
            </a:r>
            <a:r>
              <a:rPr lang="zh-CN" altLang="en-US" sz="1600" dirty="0"/>
              <a:t>、函数类型     是一种表示函数的类型。可以将一个函数赋值给另一个函数类型的变量，也可以将一个函数作为参数进行传递，还能在函数调用中返回函数类型变量。 函数类型有两类： </a:t>
            </a:r>
            <a:r>
              <a:rPr lang="en-US" altLang="zh-CN" sz="1600" dirty="0"/>
              <a:t>- </a:t>
            </a:r>
            <a:r>
              <a:rPr lang="zh-CN" altLang="en-US" sz="1600" dirty="0"/>
              <a:t>内部（</a:t>
            </a:r>
            <a:r>
              <a:rPr lang="en-US" altLang="zh-CN" sz="1600" dirty="0"/>
              <a:t>internal</a:t>
            </a:r>
            <a:r>
              <a:rPr lang="zh-CN" altLang="en-US" sz="1600" dirty="0"/>
              <a:t>） 函数类型 </a:t>
            </a:r>
            <a:r>
              <a:rPr lang="en-US" altLang="zh-CN" sz="1600" dirty="0"/>
              <a:t>- </a:t>
            </a:r>
            <a:r>
              <a:rPr lang="zh-CN" altLang="en-US" sz="1600" dirty="0"/>
              <a:t>外部（</a:t>
            </a:r>
            <a:r>
              <a:rPr lang="en-US" altLang="zh-CN" sz="1600" dirty="0"/>
              <a:t>external</a:t>
            </a:r>
            <a:r>
              <a:rPr lang="zh-CN" altLang="en-US" sz="1600" dirty="0"/>
              <a:t>） 函数类型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61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类型（引用类型）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151878" y="933197"/>
            <a:ext cx="11304295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60" y="1828562"/>
            <a:ext cx="11211929" cy="147732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、可以通过多个不同的名称修改它的值，而值类型的变量，每次都有独立的副本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结构体</a:t>
            </a:r>
            <a:r>
              <a:rPr lang="en-US" altLang="zh-CN" sz="1600" dirty="0"/>
              <a:t>struct</a:t>
            </a:r>
            <a:r>
              <a:rPr lang="zh-CN" altLang="en-US" sz="1600" dirty="0"/>
              <a:t>，</a:t>
            </a:r>
            <a:r>
              <a:rPr lang="zh-CN" altLang="en-US" sz="1600" dirty="0">
                <a:solidFill>
                  <a:srgbClr val="FF0000"/>
                </a:solidFill>
              </a:rPr>
              <a:t>数组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映射</a:t>
            </a:r>
            <a:r>
              <a:rPr lang="en-US" altLang="zh-CN" sz="1600" dirty="0"/>
              <a:t>mapping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、必须明确指明数据存储哪种类型的位置（空间）里。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zh-CN" altLang="zh-CN" sz="1600" dirty="0"/>
              <a:t>在存储storage和内存memory之间两两赋值（或者从调用数据calldata 赋值 ），都会创建一份独立的拷贝。</a:t>
            </a:r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zh-CN" altLang="zh-CN" sz="1600" dirty="0"/>
              <a:t>从内存到内存的赋值只创建引用，这意味着更改内存变量，其他引用相同数据的所有其他内存变量的值也会跟着改变。</a:t>
            </a:r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zh-CN" altLang="zh-CN" sz="1600" dirty="0"/>
              <a:t>从存储storage到本地存储变量的赋值也只分配一个引用。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0820E1-BC17-4BA7-B4BB-4E7DCF493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5906"/>
            <a:ext cx="65" cy="69181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595B63-7604-45F0-848C-AC40D5BD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5906"/>
            <a:ext cx="65" cy="69181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2D7917-689B-4627-8985-32DB6192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5906"/>
            <a:ext cx="65" cy="69181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类型（引用类型）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151878" y="933197"/>
            <a:ext cx="11304295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数组：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60" y="1541724"/>
            <a:ext cx="11211929" cy="323165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、可以在声明时指定长度，也可以动态调整大小。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zh-CN" altLang="zh-CN" sz="1600" dirty="0"/>
              <a:t>一个元素类型为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  <a:ea typeface="SFMono-Regular"/>
              </a:rPr>
              <a:t>T</a:t>
            </a:r>
            <a:r>
              <a:rPr lang="zh-CN" altLang="zh-CN" sz="1600" dirty="0"/>
              <a:t>，固定长度为</a:t>
            </a:r>
            <a:r>
              <a:rPr lang="zh-CN" altLang="zh-CN" sz="1600" dirty="0">
                <a:solidFill>
                  <a:srgbClr val="404040"/>
                </a:solidFill>
                <a:latin typeface="Arial" panose="020B0604020202020204" pitchFamily="34" charset="0"/>
                <a:ea typeface="Lato"/>
              </a:rPr>
              <a:t> 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k</a:t>
            </a:r>
            <a:r>
              <a:rPr lang="zh-CN" altLang="zh-CN" sz="1600" dirty="0">
                <a:solidFill>
                  <a:srgbClr val="404040"/>
                </a:solidFill>
                <a:ea typeface="Lato"/>
              </a:rPr>
              <a:t> </a:t>
            </a:r>
            <a:r>
              <a:rPr lang="zh-CN" altLang="zh-CN" sz="1600" dirty="0"/>
              <a:t>的数组可以声明为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T[k]</a:t>
            </a:r>
            <a:r>
              <a:rPr lang="zh-CN" altLang="zh-CN" sz="1600" dirty="0"/>
              <a:t>，而动态数组声明为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T[]</a:t>
            </a:r>
            <a:r>
              <a:rPr lang="zh-CN" altLang="zh-CN" sz="1600" dirty="0">
                <a:solidFill>
                  <a:srgbClr val="404040"/>
                </a:solidFill>
                <a:ea typeface="Lato"/>
              </a:rPr>
              <a:t>。 </a:t>
            </a:r>
            <a:endParaRPr lang="en-US" altLang="zh-CN" sz="1600" dirty="0">
              <a:solidFill>
                <a:srgbClr val="404040"/>
              </a:solidFill>
              <a:ea typeface="Lato"/>
            </a:endParaRPr>
          </a:p>
          <a:p>
            <a:r>
              <a:rPr lang="en-US" altLang="zh-CN" sz="1600" dirty="0">
                <a:solidFill>
                  <a:srgbClr val="404040"/>
                </a:solidFill>
              </a:rPr>
              <a:t>    </a:t>
            </a:r>
            <a:r>
              <a:rPr lang="zh-CN" altLang="en-US" sz="1600" dirty="0">
                <a:solidFill>
                  <a:srgbClr val="404040"/>
                </a:solidFill>
              </a:rPr>
              <a:t>示例：</a:t>
            </a:r>
            <a:r>
              <a:rPr lang="zh-CN" altLang="zh-CN" sz="1600" dirty="0"/>
              <a:t>一个长度为 5，元素类型为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uint</a:t>
            </a:r>
            <a:r>
              <a:rPr lang="zh-CN" altLang="zh-CN" sz="1600" dirty="0"/>
              <a:t>的动态数组的数组（二维数组），应声明为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uint[][5] </a:t>
            </a:r>
            <a:r>
              <a:rPr lang="zh-CN" altLang="zh-CN" sz="1600" dirty="0"/>
              <a:t>（注意这里跟其它语言比，数组长度的声明位置是反的）。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dirty="0"/>
              <a:t>      </a:t>
            </a:r>
            <a:r>
              <a:rPr lang="en-US" altLang="zh-CN" dirty="0" err="1"/>
              <a:t>uint</a:t>
            </a:r>
            <a:r>
              <a:rPr lang="en-US" altLang="zh-CN" dirty="0"/>
              <a:t>[] memory x = new </a:t>
            </a:r>
            <a:r>
              <a:rPr lang="en-US" altLang="zh-CN" dirty="0" err="1"/>
              <a:t>uint</a:t>
            </a:r>
            <a:r>
              <a:rPr lang="en-US" altLang="zh-CN" dirty="0"/>
              <a:t>[](3);</a:t>
            </a:r>
            <a:endParaRPr lang="zh-CN" altLang="zh-CN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zh-CN" altLang="zh-CN" sz="1600" dirty="0"/>
              <a:t>数组下标是从 0 开始的，且访问数组时的下标顺序与声明时相反。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    </a:t>
            </a:r>
            <a:r>
              <a:rPr lang="zh-CN" altLang="en-US" sz="1600" dirty="0"/>
              <a:t>示例：</a:t>
            </a:r>
            <a:r>
              <a:rPr lang="zh-CN" altLang="zh-CN" sz="1600" dirty="0"/>
              <a:t>变量为 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uint[][5] memory x</a:t>
            </a:r>
            <a:r>
              <a:rPr lang="zh-CN" altLang="zh-CN" sz="1600" dirty="0"/>
              <a:t>，要访问第三个动态数组的第7个元素，使用 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x[2][6]</a:t>
            </a:r>
            <a:r>
              <a:rPr lang="zh-CN" altLang="zh-CN" sz="1600" dirty="0"/>
              <a:t>，要访问第三个动态数组使用 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x[2]</a:t>
            </a:r>
            <a:r>
              <a:rPr lang="zh-CN" altLang="zh-CN" sz="1600" dirty="0"/>
              <a:t>。 </a:t>
            </a:r>
            <a:endParaRPr lang="en-US" altLang="zh-CN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               </a:t>
            </a:r>
            <a:r>
              <a:rPr lang="zh-CN" altLang="zh-CN" sz="1600" dirty="0"/>
              <a:t>同样，有一个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T</a:t>
            </a:r>
            <a:r>
              <a:rPr lang="zh-CN" altLang="zh-CN" sz="1600" dirty="0"/>
              <a:t>类型的数组 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T[5] </a:t>
            </a:r>
            <a:r>
              <a:rPr lang="en-US" altLang="zh-CN" sz="1600" dirty="0">
                <a:solidFill>
                  <a:srgbClr val="E74C3C"/>
                </a:solidFill>
                <a:latin typeface="Arial Unicode MS"/>
              </a:rPr>
              <a:t> 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a </a:t>
            </a:r>
            <a:r>
              <a:rPr lang="zh-CN" altLang="zh-CN" sz="1600" dirty="0"/>
              <a:t>，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T</a:t>
            </a:r>
            <a:r>
              <a:rPr lang="zh-CN" altLang="zh-CN" sz="1600" dirty="0"/>
              <a:t>也可以是一个数组，那么 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a[2] </a:t>
            </a:r>
            <a:r>
              <a:rPr lang="zh-CN" altLang="zh-CN" sz="1600" dirty="0"/>
              <a:t>总会是 T 类型。</a:t>
            </a:r>
            <a:endParaRPr lang="en-US" altLang="zh-CN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zh-CN" altLang="zh-CN" sz="1600" dirty="0"/>
              <a:t>数组元素可以是任何类型，包括映射</a:t>
            </a:r>
            <a:r>
              <a:rPr lang="en-US" altLang="zh-CN" sz="1600" dirty="0"/>
              <a:t>mapping</a:t>
            </a:r>
            <a:r>
              <a:rPr lang="zh-CN" altLang="zh-CN" sz="1600" dirty="0"/>
              <a:t>或结构体</a:t>
            </a:r>
            <a:r>
              <a:rPr lang="en-US" altLang="zh-CN" sz="1600" dirty="0"/>
              <a:t>struct</a:t>
            </a:r>
            <a:r>
              <a:rPr lang="zh-CN" altLang="zh-CN" sz="1600" dirty="0"/>
              <a:t>。对类型的限制是映射只能存储在存储storage 中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zh-CN" altLang="zh-CN" sz="1600" dirty="0"/>
              <a:t>状态变量标记 public 的数组，Solidity创建一个 </a:t>
            </a:r>
            <a:r>
              <a:rPr lang="zh-CN" altLang="zh-CN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getter函数</a:t>
            </a:r>
            <a:r>
              <a:rPr lang="zh-CN" altLang="zh-CN" sz="1600" dirty="0"/>
              <a:t> 。 小标数字索引就是 getter函数 的参数。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zh-CN" altLang="zh-CN" sz="1600" dirty="0"/>
              <a:t>访问超出数组长度的元素会导致异常（assert 类型异常 ）。 可以使用 .push() 方法在末尾追加一个新元素，其中 .push() 追加一个零初始化的元素并返回对它的引用。</a:t>
            </a:r>
            <a:endParaRPr lang="en-US" altLang="zh-CN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bytes</a:t>
            </a:r>
            <a:r>
              <a:rPr lang="zh-CN" altLang="zh-CN" sz="1600" dirty="0"/>
              <a:t> 和 </a:t>
            </a:r>
            <a:r>
              <a:rPr lang="zh-CN" altLang="zh-CN" sz="1600" dirty="0">
                <a:solidFill>
                  <a:srgbClr val="E74C3C"/>
                </a:solidFill>
                <a:latin typeface="Arial Unicode MS"/>
              </a:rPr>
              <a:t>string</a:t>
            </a:r>
            <a:r>
              <a:rPr lang="zh-CN" altLang="zh-CN" sz="1600" dirty="0"/>
              <a:t> 也是数组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0820E1-BC17-4BA7-B4BB-4E7DCF493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5906"/>
            <a:ext cx="65" cy="69181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595B63-7604-45F0-848C-AC40D5BD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5906"/>
            <a:ext cx="65" cy="69181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2D7917-689B-4627-8985-32DB6192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5906"/>
            <a:ext cx="65" cy="69181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D74E3CE-65F3-42F2-852C-4A12A849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"/>
            <a:ext cx="184731" cy="446276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存储类型（</a:t>
            </a:r>
            <a:r>
              <a:rPr kumimoji="1" lang="en-US" altLang="zh-CN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storage</a:t>
            </a: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memory</a:t>
            </a: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151878" y="1174330"/>
            <a:ext cx="11304295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kumimoji="1" lang="en-US" altLang="zh-CN" sz="2000" i="0" u="none" strike="noStrike" kern="1200" cap="none" spc="30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torage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kumimoji="1"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memory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区别：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44" y="1799826"/>
            <a:ext cx="11211929" cy="273921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/>
              <a:t>存储</a:t>
            </a:r>
            <a:r>
              <a:rPr lang="en-US" altLang="zh-CN" sz="1600" dirty="0"/>
              <a:t>(storage):  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永久存储</a:t>
            </a:r>
            <a:r>
              <a:rPr lang="zh-CN" altLang="en-US" sz="1600" dirty="0"/>
              <a:t>在区块链中的变量。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gas</a:t>
            </a:r>
            <a:r>
              <a:rPr lang="zh-CN" altLang="en-US" sz="1600" b="1" dirty="0">
                <a:solidFill>
                  <a:srgbClr val="00B050"/>
                </a:solidFill>
              </a:rPr>
              <a:t>开销大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、存储结构是在合约创建的时候就确定好了的，它取决于合约所声明</a:t>
            </a:r>
            <a:r>
              <a:rPr lang="zh-CN" altLang="en-US" sz="1600" dirty="0">
                <a:solidFill>
                  <a:srgbClr val="00B0F0"/>
                </a:solidFill>
              </a:rPr>
              <a:t>状态变量</a:t>
            </a:r>
            <a:r>
              <a:rPr lang="zh-CN" altLang="en-US" sz="1600" dirty="0"/>
              <a:t>。状态变量都是</a:t>
            </a:r>
            <a:r>
              <a:rPr lang="en-US" altLang="zh-CN" sz="1600" dirty="0"/>
              <a:t>storage</a:t>
            </a:r>
            <a:r>
              <a:rPr lang="zh-CN" altLang="en-US" sz="1600" dirty="0"/>
              <a:t>存储。</a:t>
            </a:r>
            <a:endParaRPr lang="en-US" altLang="zh-CN" sz="1600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sz="1600" dirty="0"/>
              <a:t>在区块链中是用</a:t>
            </a:r>
            <a:r>
              <a:rPr lang="en-US" altLang="zh-CN" sz="1600" b="1" dirty="0">
                <a:solidFill>
                  <a:srgbClr val="7030A0"/>
                </a:solidFill>
              </a:rPr>
              <a:t>key/value</a:t>
            </a:r>
            <a:r>
              <a:rPr lang="zh-CN" altLang="en-US" sz="1600" dirty="0"/>
              <a:t>的形式存储。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内存</a:t>
            </a:r>
            <a:r>
              <a:rPr lang="en-US" altLang="zh-CN" sz="1600" dirty="0"/>
              <a:t>(memory):  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、仅保存</a:t>
            </a:r>
            <a:r>
              <a:rPr lang="zh-CN" altLang="en-US" sz="1600" dirty="0">
                <a:solidFill>
                  <a:srgbClr val="FF0000"/>
                </a:solidFill>
              </a:rPr>
              <a:t>临时变量</a:t>
            </a:r>
            <a:r>
              <a:rPr lang="zh-CN" altLang="en-US" sz="1600" dirty="0"/>
              <a:t>，当外部函数对某合约调用完成时，内存型变量即被移除。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gas</a:t>
            </a:r>
            <a:r>
              <a:rPr lang="zh-CN" altLang="en-US" sz="1600" b="1" dirty="0">
                <a:solidFill>
                  <a:srgbClr val="00B050"/>
                </a:solidFill>
              </a:rPr>
              <a:t>开销小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、只能用于</a:t>
            </a:r>
            <a:r>
              <a:rPr lang="zh-CN" altLang="en-US" sz="1600" dirty="0">
                <a:solidFill>
                  <a:srgbClr val="00B0F0"/>
                </a:solidFill>
              </a:rPr>
              <a:t>函数内部</a:t>
            </a:r>
            <a:r>
              <a:rPr lang="zh-CN" altLang="en-US" sz="1600" dirty="0"/>
              <a:t>，</a:t>
            </a:r>
            <a:r>
              <a:rPr lang="en-US" altLang="zh-CN" sz="1600" dirty="0"/>
              <a:t>memory</a:t>
            </a:r>
            <a:r>
              <a:rPr lang="zh-CN" altLang="en-US" sz="1600" dirty="0"/>
              <a:t>声明用来告知</a:t>
            </a:r>
            <a:r>
              <a:rPr lang="en-US" altLang="zh-CN" sz="1600" dirty="0"/>
              <a:t>EVM</a:t>
            </a:r>
            <a:r>
              <a:rPr lang="zh-CN" altLang="en-US" sz="1600" dirty="0"/>
              <a:t>在运行时创建一块（固定大小）内存区域给变量使用。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、在区块链中存储形式为</a:t>
            </a:r>
            <a:r>
              <a:rPr lang="zh-CN" altLang="en-US" sz="1600" b="1" dirty="0">
                <a:solidFill>
                  <a:srgbClr val="7030A0"/>
                </a:solidFill>
              </a:rPr>
              <a:t>字节数组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D71BFA-C1B2-40B9-981D-FAC9931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42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CB6925B7-F76C-2E45-F037-282648C76F16}"/>
              </a:ext>
            </a:extLst>
          </p:cNvPr>
          <p:cNvSpPr txBox="1"/>
          <p:nvPr/>
        </p:nvSpPr>
        <p:spPr>
          <a:xfrm>
            <a:off x="382326" y="295674"/>
            <a:ext cx="528368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存储类型（</a:t>
            </a:r>
            <a:r>
              <a:rPr kumimoji="1" lang="en-US" altLang="zh-CN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storage</a:t>
            </a: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memory</a:t>
            </a:r>
            <a:r>
              <a:rPr kumimoji="1" lang="zh-CN" altLang="en-US" sz="2400" b="1" spc="300" dirty="0">
                <a:gradFill flip="none" rotWithShape="1">
                  <a:gsLst>
                    <a:gs pos="0">
                      <a:srgbClr val="6CDF40"/>
                    </a:gs>
                    <a:gs pos="50000">
                      <a:srgbClr val="0F307E"/>
                    </a:gs>
                    <a:gs pos="100000">
                      <a:srgbClr val="2077A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kumimoji="1" lang="en-US" altLang="zh-CN" sz="24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6CDF40"/>
                  </a:gs>
                  <a:gs pos="50000">
                    <a:srgbClr val="0F307E"/>
                  </a:gs>
                  <a:gs pos="100000">
                    <a:srgbClr val="2077AD"/>
                  </a:gs>
                </a:gsLst>
                <a:lin ang="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5E9D10E-240F-8B31-AE11-B41E9447D9D0}"/>
              </a:ext>
            </a:extLst>
          </p:cNvPr>
          <p:cNvSpPr txBox="1"/>
          <p:nvPr/>
        </p:nvSpPr>
        <p:spPr>
          <a:xfrm>
            <a:off x="151878" y="1174330"/>
            <a:ext cx="11304295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memory</a:t>
            </a:r>
            <a:r>
              <a:rPr kumimoji="1"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1" lang="en-US" altLang="zh-CN" sz="200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CBB295-4BF9-4F4D-A986-8C2DB08D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45" y="1709944"/>
            <a:ext cx="10303802" cy="249299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/>
              <a:t>存在</a:t>
            </a:r>
            <a:r>
              <a:rPr lang="en-US" altLang="zh-CN" sz="1600" dirty="0"/>
              <a:t>2</a:t>
            </a:r>
            <a:r>
              <a:rPr lang="zh-CN" altLang="en-US" sz="1600" dirty="0"/>
              <a:t>种类型的存储数据位置</a:t>
            </a:r>
            <a:endParaRPr lang="en-US" altLang="zh-CN" sz="1600" dirty="0"/>
          </a:p>
          <a:p>
            <a:r>
              <a:rPr lang="en-US" altLang="zh-CN" sz="1600" dirty="0" err="1"/>
              <a:t>calldata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、用来存储</a:t>
            </a:r>
            <a:r>
              <a:rPr lang="zh-CN" altLang="en-US" sz="1600" dirty="0">
                <a:solidFill>
                  <a:srgbClr val="FF0000"/>
                </a:solidFill>
              </a:rPr>
              <a:t>函数参数</a:t>
            </a:r>
            <a:r>
              <a:rPr lang="zh-CN" altLang="en-US" sz="1600" dirty="0"/>
              <a:t>。外部函数的参数（非返回参数）的数据位置被强制指定为 </a:t>
            </a:r>
            <a:r>
              <a:rPr lang="en-US" altLang="zh-CN" sz="1600" dirty="0" err="1"/>
              <a:t>calldata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zh-CN" altLang="zh-CN" sz="1600" dirty="0"/>
              <a:t>调用数据是不可修改的</a:t>
            </a:r>
            <a:r>
              <a:rPr lang="zh-CN" altLang="en-US" sz="1600" dirty="0"/>
              <a:t>。</a:t>
            </a:r>
            <a:r>
              <a:rPr lang="zh-CN" altLang="zh-CN" sz="1600" dirty="0"/>
              <a:t>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stack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、内存的一个数据结构，每个栈元素占为</a:t>
            </a:r>
            <a:r>
              <a:rPr lang="en-US" altLang="zh-CN" sz="1600" dirty="0"/>
              <a:t>256</a:t>
            </a:r>
            <a:r>
              <a:rPr lang="zh-CN" altLang="en-US" sz="1600" dirty="0"/>
              <a:t>位，栈最大长度为</a:t>
            </a:r>
            <a:r>
              <a:rPr lang="en-US" altLang="zh-CN" sz="1600" dirty="0"/>
              <a:t>1024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00B0F0"/>
                </a:solidFill>
              </a:rPr>
              <a:t>值类型</a:t>
            </a:r>
            <a:r>
              <a:rPr lang="zh-CN" altLang="en-US" sz="1600" dirty="0"/>
              <a:t>（比如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uint</a:t>
            </a:r>
            <a:r>
              <a:rPr lang="zh-CN" altLang="en-US" sz="1600" dirty="0"/>
              <a:t>）的</a:t>
            </a:r>
            <a:r>
              <a:rPr lang="zh-CN" altLang="en-US" sz="1600" dirty="0">
                <a:solidFill>
                  <a:srgbClr val="00B0F0"/>
                </a:solidFill>
              </a:rPr>
              <a:t>局部变量</a:t>
            </a:r>
            <a:r>
              <a:rPr lang="zh-CN" altLang="en-US" sz="1600" dirty="0"/>
              <a:t>是存储在栈上。 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stack </a:t>
            </a:r>
            <a:r>
              <a:rPr lang="zh-CN" altLang="en-US" sz="1600" dirty="0"/>
              <a:t>保存很小的局部变量，免费使用，但有数量限制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16</a:t>
            </a:r>
            <a:r>
              <a:rPr lang="zh-CN" altLang="en-US" sz="1600" dirty="0">
                <a:solidFill>
                  <a:srgbClr val="FF0000"/>
                </a:solidFill>
              </a:rPr>
              <a:t>个变量</a:t>
            </a:r>
            <a:r>
              <a:rPr lang="en-US" altLang="zh-CN" sz="1600" dirty="0"/>
              <a:t>)</a:t>
            </a:r>
            <a:r>
              <a:rPr lang="zh-CN" altLang="en-US" sz="1600" dirty="0"/>
              <a:t>；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7BCE3-2E5F-4D8D-A952-4927F3EB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" y="3895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6943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530;#372467;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2852</Words>
  <Application>Microsoft Office PowerPoint</Application>
  <PresentationFormat>宽屏</PresentationFormat>
  <Paragraphs>170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Lato</vt:lpstr>
      <vt:lpstr>SFMono-Regular</vt:lpstr>
      <vt:lpstr>等线</vt:lpstr>
      <vt:lpstr>等线 Light</vt:lpstr>
      <vt:lpstr>宋体</vt:lpstr>
      <vt:lpstr>微软雅黑</vt:lpstr>
      <vt:lpstr>Arial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shelia</dc:creator>
  <cp:lastModifiedBy>ZJ</cp:lastModifiedBy>
  <cp:revision>115</cp:revision>
  <dcterms:created xsi:type="dcterms:W3CDTF">2023-06-05T12:41:28Z</dcterms:created>
  <dcterms:modified xsi:type="dcterms:W3CDTF">2023-07-28T06:20:06Z</dcterms:modified>
</cp:coreProperties>
</file>