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6" d="100"/>
          <a:sy n="76" d="100"/>
        </p:scale>
        <p:origin x="2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8BA6E9-4F70-7179-7B60-E31BEB167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EFBA2A-6879-8178-4109-259BBE448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9A8CA7-8DD5-2080-43BE-C62B9077A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012B-D4C5-4CB3-B599-8529AA0D3AFD}" type="datetimeFigureOut">
              <a:rPr lang="pt-BR" smtClean="0"/>
              <a:t>30/08/2022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815D81-7BC3-D311-6B8E-EDB7A897A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DF2DE0-2509-C8A4-61B1-35E54F80F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2A8C-E857-4E25-BE32-390A2E3E32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8214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922E91-DA27-58D5-723A-848888E12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DAB9B89-DFF1-6755-46D1-849420432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B59DD9-B12A-B311-1194-8FC02CB97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012B-D4C5-4CB3-B599-8529AA0D3AFD}" type="datetimeFigureOut">
              <a:rPr lang="pt-BR" smtClean="0"/>
              <a:t>30/08/2022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A437D5-1FFB-1BD6-460F-8A2368BE0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C38FA4-E34A-22A7-81E4-BA7E65CCF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2A8C-E857-4E25-BE32-390A2E3E32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1419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F35F4A3-341B-596C-3564-DDCD4FD20F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4805DE0-4730-C2C9-C3EC-658CF6B9D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D553A7-398D-CE7F-6906-B381136E4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012B-D4C5-4CB3-B599-8529AA0D3AFD}" type="datetimeFigureOut">
              <a:rPr lang="pt-BR" smtClean="0"/>
              <a:t>30/08/2022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BF6A53-3510-6027-A7FE-C194052E1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083529-7C5A-0F49-ED0B-C27C3FD5B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2A8C-E857-4E25-BE32-390A2E3E32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096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89CCD0-D44D-6B7C-818C-7765D9724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3B3C4F-1541-AEA4-9CC0-6B58B00EF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4B7243-39B0-1EDF-86AD-67B18C51B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012B-D4C5-4CB3-B599-8529AA0D3AFD}" type="datetimeFigureOut">
              <a:rPr lang="pt-BR" smtClean="0"/>
              <a:t>30/08/2022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FA75B9-3686-4CB4-48B4-38C3B102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C56D53-4A89-7F6A-D74B-D439CDABF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2A8C-E857-4E25-BE32-390A2E3E32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7843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E1B175-6AE0-F6E0-05F3-B0B1A1704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F1EED2-83A2-DFB9-562A-BD5E2F07F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23D2C2-D4F6-7449-B6A9-86C6FA8B4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012B-D4C5-4CB3-B599-8529AA0D3AFD}" type="datetimeFigureOut">
              <a:rPr lang="pt-BR" smtClean="0"/>
              <a:t>30/08/2022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C92F87-C142-CB91-4629-440D0496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B23C09-C3D2-1417-C557-FC62769B2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2A8C-E857-4E25-BE32-390A2E3E32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735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5F0051-CEB3-27E5-A88C-5BD69139F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4EC057-E4D6-5DAA-2BB7-C9EC5E35DB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EE5A873-40C2-1757-76F9-E0EA35452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F065C35-933E-3DD2-5AE8-009BDE6CA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012B-D4C5-4CB3-B599-8529AA0D3AFD}" type="datetimeFigureOut">
              <a:rPr lang="pt-BR" smtClean="0"/>
              <a:t>30/08/2022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FDDE6D-C911-C80A-9CD1-1D49BC0FC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9097790-D17B-BD01-4DE4-03712F52C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2A8C-E857-4E25-BE32-390A2E3E32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1245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BBDCD6-17CE-3736-66F0-4576AFED7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5DDD25-B242-CD6C-268E-C04AEB2AE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D6185E1-8973-B4A8-20EA-546EC8AF1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71763A3-0F00-3D05-E13B-284DEEB5C0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6A48D25-5422-A2C3-B59E-8283829F9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E2F6FD9-6689-01C7-100D-8F12F1AD7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012B-D4C5-4CB3-B599-8529AA0D3AFD}" type="datetimeFigureOut">
              <a:rPr lang="pt-BR" smtClean="0"/>
              <a:t>30/08/2022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C4B78EB-E4EF-4B9E-5B0F-644CA75EA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342F3D3-43EE-B972-9A1E-4F9C3C6E2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2A8C-E857-4E25-BE32-390A2E3E32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7407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854EF6-4E5D-F865-FB01-D590361E6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D41A48C-32FB-7B05-FC40-9239F8D73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012B-D4C5-4CB3-B599-8529AA0D3AFD}" type="datetimeFigureOut">
              <a:rPr lang="pt-BR" smtClean="0"/>
              <a:t>30/08/2022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CF83814-7BBA-A796-FEF8-A76DE1557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581311D-113A-7538-F81C-FFAA7CFF9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2A8C-E857-4E25-BE32-390A2E3E32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6413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051C278-A14C-FA10-2323-A3D1D4E90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012B-D4C5-4CB3-B599-8529AA0D3AFD}" type="datetimeFigureOut">
              <a:rPr lang="pt-BR" smtClean="0"/>
              <a:t>30/08/2022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814E24D-7C65-E2D6-AA90-537B41772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E92D45D-B30A-19B3-30E9-F4A48CFD9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2A8C-E857-4E25-BE32-390A2E3E32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184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846975-DD5A-49CA-7C45-19CE1DD00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208731-F92C-F2BB-F6B9-95DFFAF43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6313C9A-B2C9-EF7D-04FF-61728481F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2E2E022-0B6C-1B7A-ADD9-72C9F8B97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012B-D4C5-4CB3-B599-8529AA0D3AFD}" type="datetimeFigureOut">
              <a:rPr lang="pt-BR" smtClean="0"/>
              <a:t>30/08/2022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6AF0BBD-9A2B-D889-8C3A-3304303B0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B2FB669-B333-EAD6-DAC5-A0EAF55B9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2A8C-E857-4E25-BE32-390A2E3E32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36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4DB7CE-F640-E5A1-E8C0-C21A28165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4312182-033E-34A4-A449-BB63BFAC2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F0DE77-D85E-143B-E7FA-96E099041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BCFDE2D-D7D7-E20E-5473-67BE9BBD0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012B-D4C5-4CB3-B599-8529AA0D3AFD}" type="datetimeFigureOut">
              <a:rPr lang="pt-BR" smtClean="0"/>
              <a:t>30/08/2022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BB2D568-1422-DFE6-526A-040BD5DA8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E8F0539-E3EC-A69E-D6F9-002D4C6E4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2A8C-E857-4E25-BE32-390A2E3E32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628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394A4DF-4D18-8275-8853-B3CAC74B6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1C053C9-3550-F8CC-4D93-CD59CDB4A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5EF23B-8005-23D0-3B4F-440F569C27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8012B-D4C5-4CB3-B599-8529AA0D3AFD}" type="datetimeFigureOut">
              <a:rPr lang="pt-BR" smtClean="0"/>
              <a:t>30/08/2022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BD8197-B603-A7EA-B908-DF064BA57E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D729FE-9E25-7784-A260-417C25A861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C2A8C-E857-4E25-BE32-390A2E3E32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4614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EAD042E-73D6-8EC0-1983-90E827EEB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925" y="1321056"/>
            <a:ext cx="10684151" cy="1991979"/>
          </a:xfrm>
        </p:spPr>
        <p:txBody>
          <a:bodyPr anchor="b">
            <a:normAutofit/>
          </a:bodyPr>
          <a:lstStyle/>
          <a:p>
            <a:r>
              <a:rPr lang="pt-BR" sz="5200">
                <a:solidFill>
                  <a:schemeClr val="tx2"/>
                </a:solidFill>
              </a:rPr>
              <a:t>Trabalho análogo à escravidão - TCA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89CE7F-40C0-6429-EC68-E06D622F6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1395" y="3525490"/>
            <a:ext cx="9469211" cy="3116610"/>
          </a:xfrm>
        </p:spPr>
        <p:txBody>
          <a:bodyPr anchor="t">
            <a:normAutofit/>
          </a:bodyPr>
          <a:lstStyle/>
          <a:p>
            <a:r>
              <a:rPr lang="pt-BR" dirty="0">
                <a:solidFill>
                  <a:schemeClr val="tx2"/>
                </a:solidFill>
              </a:rPr>
              <a:t>Ana Júlia Tenório</a:t>
            </a:r>
          </a:p>
          <a:p>
            <a:r>
              <a:rPr lang="pt-BR" dirty="0">
                <a:solidFill>
                  <a:schemeClr val="tx2"/>
                </a:solidFill>
              </a:rPr>
              <a:t>Victor Gabriel</a:t>
            </a:r>
          </a:p>
          <a:p>
            <a:r>
              <a:rPr lang="pt-BR" dirty="0">
                <a:solidFill>
                  <a:schemeClr val="tx2"/>
                </a:solidFill>
              </a:rPr>
              <a:t>Laís</a:t>
            </a:r>
          </a:p>
          <a:p>
            <a:r>
              <a:rPr lang="pt-BR" dirty="0">
                <a:solidFill>
                  <a:schemeClr val="tx2"/>
                </a:solidFill>
              </a:rPr>
              <a:t>Júlia G.</a:t>
            </a:r>
          </a:p>
          <a:p>
            <a:r>
              <a:rPr lang="pt-BR" dirty="0">
                <a:solidFill>
                  <a:schemeClr val="tx2"/>
                </a:solidFill>
              </a:rPr>
              <a:t>Milene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26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28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30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32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34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2189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B4E7C-2745-0395-7E7B-173B1A9CE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de Trabalho Análogo à escravidão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E32190-E9D7-5684-5FE3-87FD827BB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Considera-se trabalho realizado em condição análoga à de escravo a que resulte das seguintes situações: submissão de trabalhador a trabalhos forçados, submissão de trabalhador à jornada exaustiva, a sujeição de trabalhador a condições degradantes de trabalho e a restrição da liberdade. Ou seja, é um trabalho semelhante à escravidão</a:t>
            </a:r>
          </a:p>
        </p:txBody>
      </p:sp>
    </p:spTree>
    <p:extLst>
      <p:ext uri="{BB962C8B-B14F-4D97-AF65-F5344CB8AC3E}">
        <p14:creationId xmlns:p14="http://schemas.microsoft.com/office/powerpoint/2010/main" val="3273172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BA513B0-82FF-4F41-8178-885375D1C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695D2DB8-AEF0-E993-677D-646BD4C9F3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4" r="-1" b="-1"/>
          <a:stretch/>
        </p:blipFill>
        <p:spPr>
          <a:xfrm>
            <a:off x="17758" y="0"/>
            <a:ext cx="12228129" cy="4666928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3DB8501-F9F2-4ACD-B56A-9019CD500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2987478"/>
            <a:ext cx="12228128" cy="1828800"/>
            <a:chOff x="-305" y="2987478"/>
            <a:chExt cx="12188952" cy="18288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D03A94A-ADF5-4334-86B1-DBA5F70AC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2987478"/>
              <a:ext cx="12188952" cy="1099712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85A18E1-CBE3-4BBD-B1B7-CDBCA685E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99381"/>
              <a:ext cx="12188952" cy="902694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33EDCAA-1D6C-4710-9DA1-C7FC946D8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01488"/>
              <a:ext cx="12188952" cy="641669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 useBgFill="1">
          <p:nvSpPr>
            <p:cNvPr id="17" name="Freeform: Shape 16">
              <a:extLst>
                <a:ext uri="{FF2B5EF4-FFF2-40B4-BE49-F238E27FC236}">
                  <a16:creationId xmlns:a16="http://schemas.microsoft.com/office/drawing/2014/main" id="{3916FBF2-1CC9-460D-A42B-FB77E515E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14750"/>
              <a:ext cx="12188952" cy="1201528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F485031-B4CF-754D-E3CB-0A0272838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38" y="4445264"/>
            <a:ext cx="5021782" cy="1509931"/>
          </a:xfrm>
        </p:spPr>
        <p:txBody>
          <a:bodyPr>
            <a:normAutofit fontScale="90000"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O Código Penal Brasileiro em seu artigo 149 estabelece: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0FE270B-CCA9-8356-FC1B-979370465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100" y="3614750"/>
            <a:ext cx="7310143" cy="3243251"/>
          </a:xfrm>
        </p:spPr>
        <p:txBody>
          <a:bodyPr anchor="ctr">
            <a:normAutofit/>
          </a:bodyPr>
          <a:lstStyle/>
          <a:p>
            <a:r>
              <a:rPr lang="pt-BR" sz="2400" dirty="0">
                <a:solidFill>
                  <a:schemeClr val="tx2"/>
                </a:solidFill>
              </a:rPr>
              <a:t>Reduzir alguém à condição análoga à de escravo, quer submetendo-o a trabalhos forçados ou a jornada exaustiva, quer sujeitando-o a condições degradantes de trabalho, quer restringindo, por qualquer meio, sua locomoção em razão de dívida contraída com o empregador ou preposto: Pena - reclusão, de dois a oito anos, e multa, além da pena correspondente à violência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592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0BC7AC2-D57E-1A18-959A-AE73BE9E6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5646928" cy="1454051"/>
          </a:xfrm>
        </p:spPr>
        <p:txBody>
          <a:bodyPr>
            <a:normAutofit fontScale="90000"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A Constituição Federal de 1988 repudia a prática do trabalho escravo ou forçado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1D4EF2F-38AB-F18F-EEA1-CF7D7C492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" y="2421682"/>
            <a:ext cx="5905681" cy="3814017"/>
          </a:xfrm>
        </p:spPr>
        <p:txBody>
          <a:bodyPr anchor="t">
            <a:noAutofit/>
          </a:bodyPr>
          <a:lstStyle/>
          <a:p>
            <a:r>
              <a:rPr lang="pt-BR" sz="2400" dirty="0">
                <a:solidFill>
                  <a:schemeClr val="tx2"/>
                </a:solidFill>
              </a:rPr>
              <a:t>O artigo 1° determina como fundamento da República Federativa do Brasil a dignidade da pessoa humana. </a:t>
            </a:r>
          </a:p>
          <a:p>
            <a:r>
              <a:rPr lang="pt-BR" sz="2400" dirty="0">
                <a:solidFill>
                  <a:schemeClr val="tx2"/>
                </a:solidFill>
              </a:rPr>
              <a:t>O artigo 4º da referida Declaração proíbe qualquer forma de escravidão ou servidão: "Ninguém será mantido em escravidão ou servidão; a escravidão e o tráfico de escravos estão proibidos em todas as suas formas."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01E82E1E-4036-8028-FE84-7B0B57F7E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742" y="899819"/>
            <a:ext cx="5046869" cy="522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134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2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ço Reservado para Conteúdo 3" descr="Mesa de madeira com objetos em cima&#10;&#10;Descrição gerada automaticamente com confiança baixa">
            <a:extLst>
              <a:ext uri="{FF2B5EF4-FFF2-40B4-BE49-F238E27FC236}">
                <a16:creationId xmlns:a16="http://schemas.microsoft.com/office/drawing/2014/main" id="{31BA277F-07EE-6525-AE92-C90201C730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8629" b="6371"/>
          <a:stretch/>
        </p:blipFill>
        <p:spPr>
          <a:xfrm>
            <a:off x="0" y="1"/>
            <a:ext cx="12191980" cy="6857999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8359B88-9C7F-673A-44F0-07CE410C8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3352" y="913462"/>
            <a:ext cx="7157627" cy="5258738"/>
          </a:xfrm>
        </p:spPr>
        <p:txBody>
          <a:bodyPr anchor="ctr">
            <a:normAutofit/>
          </a:bodyPr>
          <a:lstStyle/>
          <a:p>
            <a:r>
              <a:rPr lang="pt-BR" sz="2400" dirty="0">
                <a:solidFill>
                  <a:srgbClr val="FFFFFF"/>
                </a:solidFill>
              </a:rPr>
              <a:t>Diante disso, a legislação brasileira necessita ser alterada, para que a punição contra esse crime seja mais severa e haja mais eficiência. </a:t>
            </a: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677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BA513B0-82FF-4F41-8178-885375D1C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ço Reservado para Conteúdo 3" descr="Diagrama&#10;&#10;Descrição gerada automaticamente">
            <a:extLst>
              <a:ext uri="{FF2B5EF4-FFF2-40B4-BE49-F238E27FC236}">
                <a16:creationId xmlns:a16="http://schemas.microsoft.com/office/drawing/2014/main" id="{3CD0DC40-1FBE-CB95-97DD-293FEA21EB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86" r="-1" b="-1"/>
          <a:stretch/>
        </p:blipFill>
        <p:spPr>
          <a:xfrm>
            <a:off x="-1" y="10"/>
            <a:ext cx="12228129" cy="4666928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3DB8501-F9F2-4ACD-B56A-9019CD500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2987478"/>
            <a:ext cx="12228128" cy="1828800"/>
            <a:chOff x="-305" y="2987478"/>
            <a:chExt cx="12188952" cy="18288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D03A94A-ADF5-4334-86B1-DBA5F70AC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2987478"/>
              <a:ext cx="12188952" cy="1099712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85A18E1-CBE3-4BBD-B1B7-CDBCA685E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99381"/>
              <a:ext cx="12188952" cy="902694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33EDCAA-1D6C-4710-9DA1-C7FC946D8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01488"/>
              <a:ext cx="12188952" cy="641669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 useBgFill="1">
          <p:nvSpPr>
            <p:cNvPr id="17" name="Freeform: Shape 16">
              <a:extLst>
                <a:ext uri="{FF2B5EF4-FFF2-40B4-BE49-F238E27FC236}">
                  <a16:creationId xmlns:a16="http://schemas.microsoft.com/office/drawing/2014/main" id="{3916FBF2-1CC9-460D-A42B-FB77E515E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14750"/>
              <a:ext cx="12188952" cy="1201528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DDA592E-6A13-1B4A-29B9-38E561BCB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51037"/>
            <a:ext cx="5021782" cy="1509931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Os três poderes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D63ADC-3B78-F19B-E069-AC7D4B42C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5501" y="4389297"/>
            <a:ext cx="6761158" cy="1671675"/>
          </a:xfrm>
        </p:spPr>
        <p:txBody>
          <a:bodyPr anchor="ctr">
            <a:normAutofit/>
          </a:bodyPr>
          <a:lstStyle/>
          <a:p>
            <a:r>
              <a:rPr lang="en-US" sz="1800" dirty="0" err="1">
                <a:solidFill>
                  <a:schemeClr val="tx2"/>
                </a:solidFill>
              </a:rPr>
              <a:t>Em</a:t>
            </a:r>
            <a:r>
              <a:rPr lang="en-US" sz="1800" dirty="0">
                <a:solidFill>
                  <a:schemeClr val="tx2"/>
                </a:solidFill>
              </a:rPr>
              <a:t> conjunto, </a:t>
            </a:r>
            <a:r>
              <a:rPr lang="en-US" sz="1800" dirty="0" err="1">
                <a:solidFill>
                  <a:schemeClr val="tx2"/>
                </a:solidFill>
              </a:rPr>
              <a:t>devem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trabalhar</a:t>
            </a:r>
            <a:r>
              <a:rPr lang="en-US" sz="1800" dirty="0">
                <a:solidFill>
                  <a:schemeClr val="tx2"/>
                </a:solidFill>
              </a:rPr>
              <a:t> para </a:t>
            </a:r>
            <a:r>
              <a:rPr lang="pt-BR" sz="1800" dirty="0">
                <a:solidFill>
                  <a:schemeClr val="tx2"/>
                </a:solidFill>
              </a:rPr>
              <a:t>para que esse problema seja erradicado e assim, possa melhorar a vida de muitos trabalhadores que se encontram em péssimas condições de vida</a:t>
            </a:r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346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!!BGRectangle">
            <a:extLst>
              <a:ext uri="{FF2B5EF4-FFF2-40B4-BE49-F238E27FC236}">
                <a16:creationId xmlns:a16="http://schemas.microsoft.com/office/drawing/2014/main" id="{25E8815A-9407-4234-B08F-A1E49DCD7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As sociedades dentro da sociedade e a pena agnóstica">
            <a:extLst>
              <a:ext uri="{FF2B5EF4-FFF2-40B4-BE49-F238E27FC236}">
                <a16:creationId xmlns:a16="http://schemas.microsoft.com/office/drawing/2014/main" id="{E446458E-A730-FE9E-2C8E-F2BBDC6AF6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1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49BA6C6-B03D-6BF4-DB4B-E1470D5EC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A sociedade</a:t>
            </a:r>
          </a:p>
        </p:txBody>
      </p:sp>
      <p:sp>
        <p:nvSpPr>
          <p:cNvPr id="1037" name="!!Line">
            <a:extLst>
              <a:ext uri="{FF2B5EF4-FFF2-40B4-BE49-F238E27FC236}">
                <a16:creationId xmlns:a16="http://schemas.microsoft.com/office/drawing/2014/main" id="{C9C56819-FD02-4626-ABF5-85C7463C9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0580" y="2057400"/>
            <a:ext cx="27432" cy="27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647F0637-1DB1-847B-E028-B4F32793B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8013" y="963877"/>
            <a:ext cx="7090154" cy="4930246"/>
          </a:xfrm>
        </p:spPr>
        <p:txBody>
          <a:bodyPr anchor="ctr"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A sociedade precisa abrir os olhos e compreender a dimensão e a gravidade que é ter os direitos fundamentais totalmente destruídos e a condição psicológica abalada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8475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307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Trabalho análogo à escravidão - TCA </vt:lpstr>
      <vt:lpstr>Definição de Trabalho Análogo à escravidão</vt:lpstr>
      <vt:lpstr>O Código Penal Brasileiro em seu artigo 149 estabelece:</vt:lpstr>
      <vt:lpstr>A Constituição Federal de 1988 repudia a prática do trabalho escravo ou forçado</vt:lpstr>
      <vt:lpstr>Apresentação do PowerPoint</vt:lpstr>
      <vt:lpstr>Os três poderes </vt:lpstr>
      <vt:lpstr>A sociedade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análogo à escravidão - TCA </dc:title>
  <dc:creator>ANA JULIA TENORIO DE JESUS</dc:creator>
  <cp:lastModifiedBy>ANA JULIA TENORIO DE JESUS</cp:lastModifiedBy>
  <cp:revision>1</cp:revision>
  <dcterms:created xsi:type="dcterms:W3CDTF">2022-08-30T12:43:37Z</dcterms:created>
  <dcterms:modified xsi:type="dcterms:W3CDTF">2022-08-30T13:07:45Z</dcterms:modified>
</cp:coreProperties>
</file>