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1" r:id="rId6"/>
    <p:sldId id="257" r:id="rId7"/>
    <p:sldId id="258" r:id="rId8"/>
    <p:sldId id="259" r:id="rId9"/>
    <p:sldId id="261" r:id="rId10"/>
    <p:sldId id="263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880DB-5F79-F75C-9CB5-3C829B7A9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84CBCB-F14F-9A5F-69E5-E9F44346B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2FAC3-76B7-15CA-B2D7-B6618B3C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4FB5-6D6E-463D-8D7D-5EC3AA5C790B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2F6366-914E-3D53-9879-93263D54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0064B9-FEDB-70F0-4A49-A164DEE1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F5A2-7F8C-4054-AB62-9416047F1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23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C7B64-A378-659C-E86E-1CFF8553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DB66FA-543A-0E71-3FAD-CB894BBCF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C75547-49A3-61CD-908A-2DE06E0A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4FB5-6D6E-463D-8D7D-5EC3AA5C790B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464349-7D5F-1B14-590F-F9CFA11A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B77D0A-695A-7525-D5C1-B37142EF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F5A2-7F8C-4054-AB62-9416047F1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08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37D23A-B816-51FB-EE14-7C4DE4885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920C44-3700-55A2-05EA-8563EF5C5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753C0B-C5F0-C4BC-CCCF-294B5947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4FB5-6D6E-463D-8D7D-5EC3AA5C790B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142015-2F34-575D-E746-72C5E920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E904C9-223A-BB5F-286D-DDD36E4C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F5A2-7F8C-4054-AB62-9416047F1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74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830CA-D949-0E91-9440-A566F39A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5EFAD4-EE83-E602-F15C-E3598BBE1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8E6D5B-E3FF-DE24-E74A-39706B2E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4FB5-6D6E-463D-8D7D-5EC3AA5C790B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6DC570-FF78-AE43-F53D-8A591A62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0EA8FD-91DE-4725-A34B-36A9041A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F5A2-7F8C-4054-AB62-9416047F1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99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638BA-1794-DFA3-603F-7F7AF3D04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0BF61B-A16D-E576-9221-0B851C925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524BE9-2DFE-7CA7-EB82-0AA9765C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4FB5-6D6E-463D-8D7D-5EC3AA5C790B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62DE87-155C-E64D-AF54-97943872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A13FCB-B19A-BBAE-8F4C-7E1AB345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F5A2-7F8C-4054-AB62-9416047F1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17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DCF93-7269-CEAA-2A39-9CC8C870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3C5652-E4E2-1D88-391F-86E4243B7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B0BF9F-E1D8-5483-83F4-815A9C270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2BEA7B-47DF-4615-E67D-39BC80B7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4FB5-6D6E-463D-8D7D-5EC3AA5C790B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29DBB2-40FC-2060-1741-3C19F49C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060AE9-A92A-915C-4395-1FFDC7FA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F5A2-7F8C-4054-AB62-9416047F1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63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B7F42-1787-BD5F-F1E5-F335E76D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5924E5-FC31-00F2-0973-A7DE78686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504396-25B5-6DE2-D405-799F8BDCA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A732B3-8FAC-E5B4-E6E3-2CBE15BC4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47F995-6C76-A6E9-45F2-D7BA57D1C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7D818F-7D51-D1CB-643E-0246CAD6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4FB5-6D6E-463D-8D7D-5EC3AA5C790B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FE9649-F5B7-5B46-47D2-FAA696FE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5921B3-200C-7DCB-C24E-CC43BB95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F5A2-7F8C-4054-AB62-9416047F1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53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B5025-928F-BF88-04C0-DCF61CFA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C0E9912-31E4-6297-B570-449CB6AA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4FB5-6D6E-463D-8D7D-5EC3AA5C790B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71EA43-AB36-DA3C-BE5F-F21CC860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C2D925-862D-882D-906F-9B4FDC43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F5A2-7F8C-4054-AB62-9416047F1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25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530A94-6754-1D74-1AB3-E0FB1DD6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4FB5-6D6E-463D-8D7D-5EC3AA5C790B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277E56-95C3-F8EA-B2EB-6D84AD3F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8ADCB6-788F-B9C0-EC64-19C0A353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F5A2-7F8C-4054-AB62-9416047F1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24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C6287-7245-3BB0-ED58-9BC58127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A924FE-6F7E-D21D-B0B5-DA2DCEB30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36EB3D-A86B-BEDE-BB2F-33C67D3F0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AF76CF-B6C5-9D1A-6799-25F60A32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4FB5-6D6E-463D-8D7D-5EC3AA5C790B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81AA50-4A60-7104-71C7-550BA1B9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25F36C-71B3-31BC-CFC0-3BF14683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F5A2-7F8C-4054-AB62-9416047F1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7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3520C-A643-5EEF-B0D7-1C0199D0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DDD81F0-34D1-5DDA-5B79-159A5A216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CBE2A8-3102-2A84-B575-BB1A2A5A3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B68275-EB4B-B0E7-9F18-76AF5B9C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4FB5-6D6E-463D-8D7D-5EC3AA5C790B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E052F0-DADC-0100-B559-4431833F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977F8A-6176-95B9-DE82-70189E71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F5A2-7F8C-4054-AB62-9416047F1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80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B5BE17-A551-A729-1A8D-40BC7599E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31AA0F-4573-BFE8-0936-FA3D502B7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7A4B0A-0E10-F783-3F3E-EFB17D6FC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A4FB5-6D6E-463D-8D7D-5EC3AA5C790B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167D44-0E40-97F7-9F99-0052701AF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BC4065-0565-80ED-C1A1-E9FC8ADC6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1F5A2-7F8C-4054-AB62-9416047F1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6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Estrela dourada em fundo preto&#10;&#10;Descrição gerada automaticamente com confiança baixa">
            <a:extLst>
              <a:ext uri="{FF2B5EF4-FFF2-40B4-BE49-F238E27FC236}">
                <a16:creationId xmlns:a16="http://schemas.microsoft.com/office/drawing/2014/main" id="{0E52C2AA-9576-5C0C-EB80-FA40082C3F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5" t="9091" r="3454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EDD365-683B-19D0-0BAF-A33A4067A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/>
              <a:t>Célula e Cidade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726B3-EC9C-C25C-B981-2C32FA847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6784211" cy="1208141"/>
          </a:xfrm>
        </p:spPr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600"/>
              </a:spcAft>
            </a:pPr>
            <a:r>
              <a:rPr lang="pt-BR" sz="2000" b="0" i="0" u="none" strike="noStrike" dirty="0">
                <a:effectLst/>
                <a:latin typeface="Arial" panose="020B0604020202020204" pitchFamily="34" charset="0"/>
              </a:rPr>
              <a:t>Ana Júlia Tenório</a:t>
            </a:r>
          </a:p>
          <a:p>
            <a:pPr algn="l" rtl="0">
              <a:spcBef>
                <a:spcPts val="0"/>
              </a:spcBef>
              <a:spcAft>
                <a:spcPts val="600"/>
              </a:spcAft>
            </a:pPr>
            <a:r>
              <a:rPr lang="pt-BR" sz="2000" dirty="0">
                <a:latin typeface="Arial" panose="020B0604020202020204" pitchFamily="34" charset="0"/>
              </a:rPr>
              <a:t>Ana Marcélia</a:t>
            </a:r>
          </a:p>
          <a:p>
            <a:pPr algn="l" rtl="0">
              <a:spcBef>
                <a:spcPts val="0"/>
              </a:spcBef>
              <a:spcAft>
                <a:spcPts val="600"/>
              </a:spcAft>
            </a:pPr>
            <a:r>
              <a:rPr lang="pt-BR" sz="2000" b="0" dirty="0" err="1">
                <a:effectLst/>
                <a:latin typeface="Arial" panose="020B0604020202020204" pitchFamily="34" charset="0"/>
              </a:rPr>
              <a:t>Any</a:t>
            </a:r>
            <a:r>
              <a:rPr lang="pt-BR" sz="2000" b="0" dirty="0">
                <a:effectLst/>
                <a:latin typeface="Arial" panose="020B0604020202020204" pitchFamily="34" charset="0"/>
              </a:rPr>
              <a:t> Moraes</a:t>
            </a:r>
            <a:endParaRPr lang="pt-BR" sz="2000" b="0" dirty="0"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022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mplexo golgiense: o que é, características, função - Brasil Escola">
            <a:extLst>
              <a:ext uri="{FF2B5EF4-FFF2-40B4-BE49-F238E27FC236}">
                <a16:creationId xmlns:a16="http://schemas.microsoft.com/office/drawing/2014/main" id="{8966B3E7-6189-61C9-16B1-D0D110FF8A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9" r="9341" b="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382E14-8257-41A5-1EB5-7C662DD98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BR" sz="4000"/>
              <a:t>Complexo Golgiense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8AC851-A6B4-AB6A-3372-F49AA6E9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pt-BR" sz="2000" dirty="0"/>
              <a:t>modifica as proteínas e lipídios provenientes do retículo endoplasmático; </a:t>
            </a:r>
            <a:r>
              <a:rPr lang="pt-BR" sz="2000" u="sng" dirty="0"/>
              <a:t>transporta, </a:t>
            </a:r>
            <a:r>
              <a:rPr lang="pt-BR" sz="2000" b="1" u="sng" dirty="0"/>
              <a:t>seleciona</a:t>
            </a:r>
            <a:r>
              <a:rPr lang="pt-BR" sz="2000" u="sng" dirty="0"/>
              <a:t> e endereça substâncias.</a:t>
            </a:r>
          </a:p>
        </p:txBody>
      </p:sp>
    </p:spTree>
    <p:extLst>
      <p:ext uri="{BB962C8B-B14F-4D97-AF65-F5344CB8AC3E}">
        <p14:creationId xmlns:p14="http://schemas.microsoft.com/office/powerpoint/2010/main" val="4285003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6427B5-FF6B-ACA0-D39E-ACE1E5AA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Reciclagem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D5AEC71-190A-FF1A-8DFF-BA804BCC9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106"/>
          <a:stretch/>
        </p:blipFill>
        <p:spPr>
          <a:xfrm>
            <a:off x="5184383" y="737610"/>
            <a:ext cx="7214616" cy="511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4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EBBA37-802E-C630-14DD-C82CF7F6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Lisossomos</a:t>
            </a:r>
          </a:p>
        </p:txBody>
      </p:sp>
      <p:pic>
        <p:nvPicPr>
          <p:cNvPr id="4" name="Imagem 3" descr="Tigela com frutas&#10;&#10;Descrição gerada automaticamente com confiança média">
            <a:extLst>
              <a:ext uri="{FF2B5EF4-FFF2-40B4-BE49-F238E27FC236}">
                <a16:creationId xmlns:a16="http://schemas.microsoft.com/office/drawing/2014/main" id="{AE4072F3-D414-1535-1F8E-871EE0FFD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41" r="5027" b="-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844FB7-D326-1D4B-B819-7D26B9ED6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Google Sans"/>
              </a:rPr>
              <a:t>O lisossomo é uma estrutura rica em enzimas, atua na digestão intracelular, garantindo a </a:t>
            </a:r>
            <a:r>
              <a:rPr lang="pt-PT" b="0" i="0" u="sng" dirty="0">
                <a:solidFill>
                  <a:schemeClr val="bg1"/>
                </a:solidFill>
                <a:effectLst/>
                <a:latin typeface="Google Sans"/>
              </a:rPr>
              <a:t>degradação</a:t>
            </a:r>
            <a:r>
              <a:rPr lang="pt-PT" b="0" i="0" dirty="0">
                <a:solidFill>
                  <a:schemeClr val="bg1"/>
                </a:solidFill>
                <a:effectLst/>
                <a:latin typeface="Google Sans"/>
              </a:rPr>
              <a:t> de materiais capturados pela célula, e a reciclagem de alguns componentes celulares.</a:t>
            </a:r>
            <a:endParaRPr lang="pt-BR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pt-PT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15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662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B7FF688-624C-0423-83F3-278929057A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9" r="3483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4BF30C0-260F-AD4F-5B66-52D636DD490F}"/>
              </a:ext>
            </a:extLst>
          </p:cNvPr>
          <p:cNvSpPr txBox="1"/>
          <p:nvPr/>
        </p:nvSpPr>
        <p:spPr>
          <a:xfrm>
            <a:off x="640080" y="1848679"/>
            <a:ext cx="4263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Coleta de Lixo</a:t>
            </a:r>
          </a:p>
        </p:txBody>
      </p:sp>
    </p:spTree>
    <p:extLst>
      <p:ext uri="{BB962C8B-B14F-4D97-AF65-F5344CB8AC3E}">
        <p14:creationId xmlns:p14="http://schemas.microsoft.com/office/powerpoint/2010/main" val="517324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A9FA91-F69C-F059-64A3-2AB604EA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 err="1">
                <a:latin typeface="+mj-lt"/>
                <a:ea typeface="+mj-ea"/>
                <a:cs typeface="+mj-cs"/>
              </a:rPr>
              <a:t>Membrana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Plasmática</a:t>
            </a: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E20E683-C507-9A7D-2295-AF555EE78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pt-BR" sz="2200" dirty="0"/>
              <a:t>Delimita todo o conteúdo celular. Estabelece fronteira entre a parte intracelular com a parte extracelular. Também serve de canal seletivo para a entrada e saída de substâncias na célula.</a:t>
            </a:r>
            <a:endParaRPr lang="en-US" sz="2200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B4AF486-130C-012E-479B-B32413C60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319031"/>
            <a:ext cx="10917936" cy="390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4DFA63B-101C-F298-B880-D31816001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77" b="19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FE2F8E-DC27-C0B6-428E-6132E830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Fronteira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25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Ponte sobre rio com cidade ao fundo&#10;&#10;Descrição gerada automaticamente">
            <a:extLst>
              <a:ext uri="{FF2B5EF4-FFF2-40B4-BE49-F238E27FC236}">
                <a16:creationId xmlns:a16="http://schemas.microsoft.com/office/drawing/2014/main" id="{93E8A306-1104-2A2D-460A-46BE3F6AC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9" r="2927" b="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44ADA6-1542-BA50-63C7-78C7FD86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BR" sz="400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78E63A-08C1-8232-4AD6-0D131F808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pt-BR" sz="2000" b="0" i="0" u="none" strike="noStrike">
                <a:effectLst/>
                <a:latin typeface="Arial" panose="020B0604020202020204" pitchFamily="34" charset="0"/>
              </a:rPr>
              <a:t>O trabalho consiste no estudo das células para dinamizar o entendimento citológico através de analogias entre as organelas e as estruturas de uma cidade.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116684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37D3B-26F3-5C9A-E2F1-5A5BED28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organela celular?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8A1524-44DC-94A3-B557-5434E5692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Estruturas envolvidas por membranas que buscam garantir o funcionamento da célula. </a:t>
            </a:r>
          </a:p>
        </p:txBody>
      </p:sp>
    </p:spTree>
    <p:extLst>
      <p:ext uri="{BB962C8B-B14F-4D97-AF65-F5344CB8AC3E}">
        <p14:creationId xmlns:p14="http://schemas.microsoft.com/office/powerpoint/2010/main" val="210285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F27744B-47AB-4459-8C2F-1D5EE63A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Espaço Reservado para Conteúdo 9" descr="Logotipo, nome da empresa&#10;&#10;Descrição gerada automaticamente">
            <a:extLst>
              <a:ext uri="{FF2B5EF4-FFF2-40B4-BE49-F238E27FC236}">
                <a16:creationId xmlns:a16="http://schemas.microsoft.com/office/drawing/2014/main" id="{A7404FAE-0014-B3F0-E3D4-46BE9D890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" b="-2"/>
          <a:stretch/>
        </p:blipFill>
        <p:spPr>
          <a:xfrm>
            <a:off x="1" y="10"/>
            <a:ext cx="6865165" cy="6857990"/>
          </a:xfrm>
          <a:custGeom>
            <a:avLst/>
            <a:gdLst/>
            <a:ahLst/>
            <a:cxnLst/>
            <a:rect l="l" t="t" r="r" b="b"/>
            <a:pathLst>
              <a:path w="6865165" h="6858000">
                <a:moveTo>
                  <a:pt x="0" y="0"/>
                </a:moveTo>
                <a:lnTo>
                  <a:pt x="6865165" y="0"/>
                </a:lnTo>
                <a:lnTo>
                  <a:pt x="6859621" y="22952"/>
                </a:lnTo>
                <a:cubicBezTo>
                  <a:pt x="6623056" y="1069835"/>
                  <a:pt x="6492240" y="2220824"/>
                  <a:pt x="6492240" y="3429001"/>
                </a:cubicBezTo>
                <a:cubicBezTo>
                  <a:pt x="6492240" y="4637179"/>
                  <a:pt x="6623056" y="5788167"/>
                  <a:pt x="6859621" y="6835050"/>
                </a:cubicBezTo>
                <a:lnTo>
                  <a:pt x="68651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7D266DCC-5218-4AE0-B964-6FC2EA3BD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240" y="0"/>
            <a:ext cx="5699760" cy="6858000"/>
          </a:xfrm>
          <a:custGeom>
            <a:avLst/>
            <a:gdLst>
              <a:gd name="connsiteX0" fmla="*/ 365648 w 5588548"/>
              <a:gd name="connsiteY0" fmla="*/ 0 h 6858000"/>
              <a:gd name="connsiteX1" fmla="*/ 5588548 w 5588548"/>
              <a:gd name="connsiteY1" fmla="*/ 0 h 6858000"/>
              <a:gd name="connsiteX2" fmla="*/ 5588548 w 5588548"/>
              <a:gd name="connsiteY2" fmla="*/ 6858000 h 6858000"/>
              <a:gd name="connsiteX3" fmla="*/ 365648 w 5588548"/>
              <a:gd name="connsiteY3" fmla="*/ 6858000 h 6858000"/>
              <a:gd name="connsiteX4" fmla="*/ 360213 w 5588548"/>
              <a:gd name="connsiteY4" fmla="*/ 6835050 h 6858000"/>
              <a:gd name="connsiteX5" fmla="*/ 0 w 5588548"/>
              <a:gd name="connsiteY5" fmla="*/ 3429001 h 6858000"/>
              <a:gd name="connsiteX6" fmla="*/ 360213 w 5588548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8548" h="6858000">
                <a:moveTo>
                  <a:pt x="365648" y="0"/>
                </a:moveTo>
                <a:lnTo>
                  <a:pt x="5588548" y="0"/>
                </a:lnTo>
                <a:lnTo>
                  <a:pt x="55885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973DE4F1-1583-4AE3-9696-9659D27C5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384" y="0"/>
            <a:ext cx="5690616" cy="6858000"/>
          </a:xfrm>
          <a:custGeom>
            <a:avLst/>
            <a:gdLst>
              <a:gd name="connsiteX0" fmla="*/ 372925 w 5690616"/>
              <a:gd name="connsiteY0" fmla="*/ 0 h 6858000"/>
              <a:gd name="connsiteX1" fmla="*/ 5690616 w 5690616"/>
              <a:gd name="connsiteY1" fmla="*/ 0 h 6858000"/>
              <a:gd name="connsiteX2" fmla="*/ 5690616 w 5690616"/>
              <a:gd name="connsiteY2" fmla="*/ 6858000 h 6858000"/>
              <a:gd name="connsiteX3" fmla="*/ 372925 w 5690616"/>
              <a:gd name="connsiteY3" fmla="*/ 6858000 h 6858000"/>
              <a:gd name="connsiteX4" fmla="*/ 367381 w 5690616"/>
              <a:gd name="connsiteY4" fmla="*/ 6835050 h 6858000"/>
              <a:gd name="connsiteX5" fmla="*/ 0 w 5690616"/>
              <a:gd name="connsiteY5" fmla="*/ 3429001 h 6858000"/>
              <a:gd name="connsiteX6" fmla="*/ 367381 w 5690616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0616" h="6858000">
                <a:moveTo>
                  <a:pt x="372925" y="0"/>
                </a:moveTo>
                <a:lnTo>
                  <a:pt x="5690616" y="0"/>
                </a:lnTo>
                <a:lnTo>
                  <a:pt x="5690616" y="6858000"/>
                </a:lnTo>
                <a:lnTo>
                  <a:pt x="372925" y="6858000"/>
                </a:lnTo>
                <a:lnTo>
                  <a:pt x="367381" y="6835050"/>
                </a:lnTo>
                <a:cubicBezTo>
                  <a:pt x="130816" y="5788167"/>
                  <a:pt x="0" y="4637179"/>
                  <a:pt x="0" y="3429001"/>
                </a:cubicBezTo>
                <a:cubicBezTo>
                  <a:pt x="0" y="2220824"/>
                  <a:pt x="130816" y="1069835"/>
                  <a:pt x="367381" y="22952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C1C96F-5946-BCD0-1510-AFB38A22E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914400"/>
            <a:ext cx="4485861" cy="1106556"/>
          </a:xfrm>
        </p:spPr>
        <p:txBody>
          <a:bodyPr anchor="b">
            <a:normAutofit/>
          </a:bodyPr>
          <a:lstStyle/>
          <a:p>
            <a:r>
              <a:rPr lang="pt-BR" sz="3200"/>
              <a:t>Mitocôndria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2239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3C8959-A2A1-469E-8619-82F077E3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4495" y="218239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A3D988C-4122-1599-2704-78971A33B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440100"/>
            <a:ext cx="4485861" cy="3834804"/>
          </a:xfrm>
        </p:spPr>
        <p:txBody>
          <a:bodyPr anchor="t">
            <a:normAutofit/>
          </a:bodyPr>
          <a:lstStyle/>
          <a:p>
            <a:r>
              <a:rPr lang="en-US" sz="1800"/>
              <a:t>Responsável pela respiração celular , onde há a produção de ATP [usado pelos S.V. na produção de energia] </a:t>
            </a:r>
          </a:p>
        </p:txBody>
      </p:sp>
    </p:spTree>
    <p:extLst>
      <p:ext uri="{BB962C8B-B14F-4D97-AF65-F5344CB8AC3E}">
        <p14:creationId xmlns:p14="http://schemas.microsoft.com/office/powerpoint/2010/main" val="23957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Calendário&#10;&#10;Descrição gerada automaticamente com confiança baixa">
            <a:extLst>
              <a:ext uri="{FF2B5EF4-FFF2-40B4-BE49-F238E27FC236}">
                <a16:creationId xmlns:a16="http://schemas.microsoft.com/office/drawing/2014/main" id="{C529D0EB-87C9-4070-0863-9FE47D92A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127"/>
          <a:stretch/>
        </p:blipFill>
        <p:spPr>
          <a:xfrm>
            <a:off x="812827" y="457200"/>
            <a:ext cx="1056634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1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160FD20-A203-1F4F-B026-67D50873C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</a:blip>
          <a:srcRect l="5414" r="572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927902-3819-785C-ED15-8E0B7C93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61" y="1122363"/>
            <a:ext cx="9382539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 err="1">
                <a:solidFill>
                  <a:srgbClr val="FFFFFF"/>
                </a:solidFill>
              </a:rPr>
              <a:t>Núcleo</a:t>
            </a:r>
            <a:r>
              <a:rPr lang="en-US" sz="6600" dirty="0">
                <a:solidFill>
                  <a:srgbClr val="FFFFFF"/>
                </a:solidFill>
              </a:rPr>
              <a:t>- </a:t>
            </a:r>
            <a:r>
              <a:rPr lang="en-US" sz="2800" dirty="0" err="1">
                <a:solidFill>
                  <a:srgbClr val="FFFFFF"/>
                </a:solidFill>
              </a:rPr>
              <a:t>Controla</a:t>
            </a:r>
            <a:r>
              <a:rPr lang="en-US" sz="2800" dirty="0">
                <a:solidFill>
                  <a:srgbClr val="FFFFFF"/>
                </a:solidFill>
              </a:rPr>
              <a:t> as </a:t>
            </a:r>
            <a:r>
              <a:rPr lang="en-US" sz="2800" dirty="0" err="1">
                <a:solidFill>
                  <a:srgbClr val="FFFFFF"/>
                </a:solidFill>
              </a:rPr>
              <a:t>atividades</a:t>
            </a:r>
            <a:r>
              <a:rPr lang="en-US" sz="2800" dirty="0">
                <a:solidFill>
                  <a:srgbClr val="FFFFFF"/>
                </a:solidFill>
              </a:rPr>
              <a:t> e </a:t>
            </a:r>
            <a:r>
              <a:rPr lang="en-US" sz="2800" dirty="0" err="1">
                <a:solidFill>
                  <a:srgbClr val="FFFFFF"/>
                </a:solidFill>
              </a:rPr>
              <a:t>armazena</a:t>
            </a:r>
            <a:r>
              <a:rPr lang="en-US" sz="2800" dirty="0">
                <a:solidFill>
                  <a:srgbClr val="FFFFFF"/>
                </a:solidFill>
              </a:rPr>
              <a:t>  o material </a:t>
            </a:r>
            <a:r>
              <a:rPr lang="en-US" sz="2800" dirty="0" err="1">
                <a:solidFill>
                  <a:srgbClr val="FFFFFF"/>
                </a:solidFill>
              </a:rPr>
              <a:t>genético</a:t>
            </a:r>
            <a:r>
              <a:rPr lang="en-US" sz="66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05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Torre no meio da rua&#10;&#10;Descrição gerada automaticamente">
            <a:extLst>
              <a:ext uri="{FF2B5EF4-FFF2-40B4-BE49-F238E27FC236}">
                <a16:creationId xmlns:a16="http://schemas.microsoft.com/office/drawing/2014/main" id="{EBAE3190-7785-8DC9-5CA4-7F309C79F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t="6" b="9085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000A5E-B105-0808-4B02-8A187EE34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470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 dirty="0"/>
              <a:t>Prefeitura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8D468022-EB81-CCAF-FE18-F92353060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0470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 err="1"/>
              <a:t>Armazena</a:t>
            </a:r>
            <a:r>
              <a:rPr lang="en-US" sz="1700" dirty="0"/>
              <a:t> </a:t>
            </a:r>
            <a:r>
              <a:rPr lang="en-US" sz="1700" dirty="0" err="1"/>
              <a:t>informações</a:t>
            </a:r>
            <a:r>
              <a:rPr lang="en-US" sz="1700" dirty="0"/>
              <a:t> e </a:t>
            </a:r>
            <a:r>
              <a:rPr lang="en-US" sz="1700" dirty="0" err="1"/>
              <a:t>coordena</a:t>
            </a:r>
            <a:r>
              <a:rPr lang="en-US" sz="1700" dirty="0"/>
              <a:t> as </a:t>
            </a:r>
            <a:r>
              <a:rPr lang="en-US" sz="1700" dirty="0" err="1"/>
              <a:t>atividades</a:t>
            </a:r>
            <a:r>
              <a:rPr lang="en-US" sz="1700" dirty="0"/>
              <a:t> do </a:t>
            </a:r>
            <a:r>
              <a:rPr lang="en-US" sz="1700" dirty="0" err="1"/>
              <a:t>muncípio</a:t>
            </a:r>
            <a:r>
              <a:rPr 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503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Bolo com frutas em cima&#10;&#10;Descrição gerada automaticamente com confiança baixa">
            <a:extLst>
              <a:ext uri="{FF2B5EF4-FFF2-40B4-BE49-F238E27FC236}">
                <a16:creationId xmlns:a16="http://schemas.microsoft.com/office/drawing/2014/main" id="{2F3D59FF-72A5-B48F-E7EB-24FBEF76A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2F1BB09-0B65-F3CB-4B2C-6A45BC64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Retículo Endoplasmático- </a:t>
            </a:r>
            <a:r>
              <a:rPr lang="en-US" sz="3100">
                <a:solidFill>
                  <a:srgbClr val="FFFFFF"/>
                </a:solidFill>
              </a:rPr>
              <a:t>sintetiza e transporta macromoleculas, segregando-as  </a:t>
            </a:r>
            <a:endParaRPr lang="en-US" sz="3100" dirty="0">
              <a:solidFill>
                <a:srgbClr val="FFFFFF"/>
              </a:solidFill>
            </a:endParaRPr>
          </a:p>
        </p:txBody>
      </p:sp>
      <p:sp>
        <p:nvSpPr>
          <p:cNvPr id="11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62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7" name="Rectangle 2076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Rectangle 2078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2050" name="Picture 2" descr="Mercado Livre - Notícias e tudo sobre | CNN Brasil">
            <a:extLst>
              <a:ext uri="{FF2B5EF4-FFF2-40B4-BE49-F238E27FC236}">
                <a16:creationId xmlns:a16="http://schemas.microsoft.com/office/drawing/2014/main" id="{A73068A6-E3D6-47A4-4171-C276A8A971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0" r="19145" b="-1"/>
          <a:stretch/>
        </p:blipFill>
        <p:spPr bwMode="auto">
          <a:xfrm>
            <a:off x="-4084" y="10"/>
            <a:ext cx="609905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o pacote do Mercado Livre, a logística é a bola da vez - NeoFeed">
            <a:extLst>
              <a:ext uri="{FF2B5EF4-FFF2-40B4-BE49-F238E27FC236}">
                <a16:creationId xmlns:a16="http://schemas.microsoft.com/office/drawing/2014/main" id="{268B3D1B-F219-56F5-B1EE-56F475F90F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4" r="30592"/>
          <a:stretch/>
        </p:blipFill>
        <p:spPr bwMode="auto">
          <a:xfrm>
            <a:off x="6096844" y="10"/>
            <a:ext cx="609515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3DC75C7-292C-F6CF-F396-BE4F8D6C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122363"/>
            <a:ext cx="9795637" cy="22158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Fábricas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79FADD2-0231-1C31-BD8B-495F302B5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3509963"/>
            <a:ext cx="9795637" cy="17478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solidFill>
                  <a:srgbClr val="FFFFFF"/>
                </a:solidFill>
              </a:rPr>
              <a:t>Transportam</a:t>
            </a:r>
            <a:r>
              <a:rPr lang="en-US" sz="2400" dirty="0">
                <a:solidFill>
                  <a:srgbClr val="FFFFFF"/>
                </a:solidFill>
              </a:rPr>
              <a:t> as </a:t>
            </a:r>
            <a:r>
              <a:rPr lang="en-US" sz="2400" dirty="0" err="1">
                <a:solidFill>
                  <a:srgbClr val="FFFFFF"/>
                </a:solidFill>
              </a:rPr>
              <a:t>mercadorias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5992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b79e1c-c7dc-4b92-aead-857d5424d0a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DC94AC5FCAB6C4293AED335AFCBA3AA" ma:contentTypeVersion="3" ma:contentTypeDescription="Crie um novo documento." ma:contentTypeScope="" ma:versionID="92674fa1681baf3e3b8ba9cbdd3cb79b">
  <xsd:schema xmlns:xsd="http://www.w3.org/2001/XMLSchema" xmlns:xs="http://www.w3.org/2001/XMLSchema" xmlns:p="http://schemas.microsoft.com/office/2006/metadata/properties" xmlns:ns3="c8b79e1c-c7dc-4b92-aead-857d5424d0a2" targetNamespace="http://schemas.microsoft.com/office/2006/metadata/properties" ma:root="true" ma:fieldsID="3e3ad1fa465d6a46144530bad1108c0b" ns3:_="">
    <xsd:import namespace="c8b79e1c-c7dc-4b92-aead-857d5424d0a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79e1c-c7dc-4b92-aead-857d5424d0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D0098E-7AF2-475D-8E50-0F47EDBCCC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013DB8-004C-489D-B344-D4D1B277ADB5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c8b79e1c-c7dc-4b92-aead-857d5424d0a2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965F2DE-6881-4F49-B326-5B809A7FCE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79e1c-c7dc-4b92-aead-857d5424d0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202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Google Sans</vt:lpstr>
      <vt:lpstr>Tema do Office</vt:lpstr>
      <vt:lpstr>Célula e Cidade</vt:lpstr>
      <vt:lpstr>Objetivo</vt:lpstr>
      <vt:lpstr>O que é uma organela celular?</vt:lpstr>
      <vt:lpstr>Mitocôndria </vt:lpstr>
      <vt:lpstr>Apresentação do PowerPoint</vt:lpstr>
      <vt:lpstr>Núcleo- Controla as atividades e armazena  o material genético </vt:lpstr>
      <vt:lpstr>Prefeitura</vt:lpstr>
      <vt:lpstr>Retículo Endoplasmático- sintetiza e transporta macromoleculas, segregando-as  </vt:lpstr>
      <vt:lpstr>Fábricas</vt:lpstr>
      <vt:lpstr>Complexo Golgiense</vt:lpstr>
      <vt:lpstr>Reciclagem</vt:lpstr>
      <vt:lpstr>Lisossomos</vt:lpstr>
      <vt:lpstr>Apresentação do PowerPoint</vt:lpstr>
      <vt:lpstr>Membrana Plasmática</vt:lpstr>
      <vt:lpstr>Fronteira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Célula e Cidade</dc:title>
  <dc:creator>ANA JULIA TENORIO DE JESUS</dc:creator>
  <cp:lastModifiedBy>Ana Júlia Tenório de Jesus</cp:lastModifiedBy>
  <cp:revision>5</cp:revision>
  <dcterms:created xsi:type="dcterms:W3CDTF">2023-03-16T20:25:35Z</dcterms:created>
  <dcterms:modified xsi:type="dcterms:W3CDTF">2023-04-16T12:31:14Z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0x010100ADC94AC5FCAB6C4293AED335AFCBA3AA</vt:lpwstr>
  </property>
</Properties>
</file>