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1"/>
  </p:notesMasterIdLst>
  <p:sldIdLst>
    <p:sldId id="259" r:id="rId2"/>
    <p:sldId id="258" r:id="rId3"/>
    <p:sldId id="269" r:id="rId4"/>
    <p:sldId id="272" r:id="rId5"/>
    <p:sldId id="260" r:id="rId6"/>
    <p:sldId id="262" r:id="rId7"/>
    <p:sldId id="264" r:id="rId8"/>
    <p:sldId id="263" r:id="rId9"/>
    <p:sldId id="324" r:id="rId10"/>
    <p:sldId id="348" r:id="rId11"/>
    <p:sldId id="349" r:id="rId12"/>
    <p:sldId id="350" r:id="rId13"/>
    <p:sldId id="351" r:id="rId14"/>
    <p:sldId id="265" r:id="rId15"/>
    <p:sldId id="266" r:id="rId16"/>
    <p:sldId id="267" r:id="rId17"/>
    <p:sldId id="268" r:id="rId18"/>
    <p:sldId id="276" r:id="rId19"/>
    <p:sldId id="277" r:id="rId20"/>
    <p:sldId id="278" r:id="rId21"/>
    <p:sldId id="280" r:id="rId22"/>
    <p:sldId id="282" r:id="rId23"/>
    <p:sldId id="283" r:id="rId24"/>
    <p:sldId id="284" r:id="rId25"/>
    <p:sldId id="314" r:id="rId26"/>
    <p:sldId id="315" r:id="rId27"/>
    <p:sldId id="316" r:id="rId28"/>
    <p:sldId id="317" r:id="rId29"/>
    <p:sldId id="285" r:id="rId30"/>
    <p:sldId id="287" r:id="rId31"/>
    <p:sldId id="288" r:id="rId32"/>
    <p:sldId id="290" r:id="rId33"/>
    <p:sldId id="289" r:id="rId34"/>
    <p:sldId id="344" r:id="rId35"/>
    <p:sldId id="345" r:id="rId36"/>
    <p:sldId id="304" r:id="rId37"/>
    <p:sldId id="313" r:id="rId38"/>
    <p:sldId id="306" r:id="rId39"/>
    <p:sldId id="309" r:id="rId40"/>
    <p:sldId id="310" r:id="rId41"/>
    <p:sldId id="312" r:id="rId42"/>
    <p:sldId id="311" r:id="rId43"/>
    <p:sldId id="318" r:id="rId44"/>
    <p:sldId id="319" r:id="rId45"/>
    <p:sldId id="320" r:id="rId46"/>
    <p:sldId id="321" r:id="rId47"/>
    <p:sldId id="322" r:id="rId48"/>
    <p:sldId id="323" r:id="rId49"/>
    <p:sldId id="325" r:id="rId50"/>
    <p:sldId id="326" r:id="rId51"/>
    <p:sldId id="339" r:id="rId52"/>
    <p:sldId id="334" r:id="rId53"/>
    <p:sldId id="336" r:id="rId54"/>
    <p:sldId id="335" r:id="rId55"/>
    <p:sldId id="333" r:id="rId56"/>
    <p:sldId id="338" r:id="rId57"/>
    <p:sldId id="340" r:id="rId58"/>
    <p:sldId id="341" r:id="rId59"/>
    <p:sldId id="342" r:id="rId60"/>
    <p:sldId id="343" r:id="rId61"/>
    <p:sldId id="328" r:id="rId62"/>
    <p:sldId id="346" r:id="rId63"/>
    <p:sldId id="347" r:id="rId64"/>
    <p:sldId id="352" r:id="rId65"/>
    <p:sldId id="308" r:id="rId66"/>
    <p:sldId id="307" r:id="rId67"/>
    <p:sldId id="329" r:id="rId68"/>
    <p:sldId id="331" r:id="rId69"/>
    <p:sldId id="332"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3" autoAdjust="0"/>
    <p:restoredTop sz="94660"/>
  </p:normalViewPr>
  <p:slideViewPr>
    <p:cSldViewPr snapToGrid="0">
      <p:cViewPr varScale="1">
        <p:scale>
          <a:sx n="79" d="100"/>
          <a:sy n="79"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4:43:40.212"/>
    </inkml:context>
    <inkml:brush xml:id="br0">
      <inkml:brushProperty name="width" value="0.05292" units="cm"/>
      <inkml:brushProperty name="height" value="0.05292" units="cm"/>
      <inkml:brushProperty name="color" value="#FF0000"/>
    </inkml:brush>
  </inkml:definitions>
  <inkml:trace contextRef="#ctx0" brushRef="#br0">21530 8161 0,'0'-25'94,"0"0"-16,25 25 32,0 0-79,0 0-16,0 0 32,-1 0 31,1 0-62,0 0 0,0 0-16,0 0 93,24 0-61,-24 0-17,-25 25 79,25-25-78,-25 25-1,0 0 17,0-1-17,0 1 16,0 25 1,0-25-17,0-1 63</inkml:trace>
  <inkml:trace contextRef="#ctx0" brushRef="#br0" timeOffset="1601.0651">21530 8136 0,'0'25'32,"0"0"30,0-1-31,25-24 1,-25 25-17,0 0 48,0 0-48,0 0 48,0 24 15</inkml:trace>
  <inkml:trace contextRef="#ctx0" brushRef="#br0" timeOffset="4132.7428">21506 8310 0,'0'-25'32,"0"-25"-1,0 25 47,0 1-31,-25 24 0,25-25-47,0 0 15,-25 25 1,25-25 31,0 0-16,0-24 63,0 24-47,25 25 15,0 0 1,-1 0-48,1 0 1,0 0 0,-25-25-16,25 25 62,0 0-46,124 0 31,-100 0-32,-24 0-15,0 0 16,0 0 46,24 0-30,-24 0-32,25 0 15,-1 25 1,1-25-16,-25 0 62,24 0-62,-24 25 32,0-25-17,-25 25 157,0-1-141,0 1 1,0 0-1,0 0-15,0 0 15,0-1-31,0 1 78,0 0-78,0 0 109,0 0-46,25-25-48,-25 24 1</inkml:trace>
  <inkml:trace contextRef="#ctx0" brushRef="#br0" timeOffset="8419.5925">21481 8310 0,'0'0'0,"-25"0"63,0-50-48,-49 25 1,24-24 0,50 24 15,0 0-15,0 0 30,0 0-46,0 1 16,-25 24-16,25-25 16,0 0 31,0 0-47,-24-25 31,24 1-31,0 24 15,0 0 1,0 0 15,0-24 16,24 49 0,1 0-31,0-25-16,25-25 15,24 50 1,0-24 0,-49 24-16,50 0 15,-51 0 1,76-25-1,-51 25 1,75 0 0,-49 0-1,-26 0-15,-24 0 16,50 0 0,-51 0-1,26 0 1,-25 0-1,0 0-15,-1 0 16,1 0 0,25 0-16,-25 0 15,49 0 1,-49 0 0,0 0-16,-1 0 15,26 0 1,-25 0-16,24 0 15,-24 0 1,25 0-16,-25 0 31,24 25-15,-24-25 0,0 0-16,49 0 31,-49 0 0,0 0-15,-25 24 46,0 1-15,0 0-47,0 0 31,0 0 1,0-1-32,0 1 46,0 0-30,0 25 15,0-26 1,0 51-1,0-50 0,0 0 32,0-1-63,25-24 0,-25 25 15,0 0 1,0 0 124,0 0-124,0-1 0,0 1 15,0 0 0,0 25 110</inkml:trace>
  <inkml:trace contextRef="#ctx0" brushRef="#br0" timeOffset="12145.0658">22002 8954 0,'0'25'0,"0"0"31,0 0 0,0 0 0,25 0-31,-1-25 47,-24 24-15,25 1 14,0-25 17,-25 25-32,50-25-31,-26 0 16,1 0-1,25 0-15,-50 25 16,25-25 0,-1 0-16,1 0 15,0 0 1,49 0-16,-24 0 16,0 0-1,24 0 1,-49 0-16,24 0 15,-24-25 1,25 0-16,0 0 16,-26 25-1,26 0 17,-25 0 14,0 0-14,24 0-17,-24 0 1,25 0 0,-26 0 15,-24-24 31,0-1-30,0-25-1,0 25 16,0 0-16,0 1-15</inkml:trace>
  <inkml:trace contextRef="#ctx0" brushRef="#br0" timeOffset="15616.3687">22349 9004 0,'0'25'15,"0"0"32,0 0-16,0-1-15,0 26 0,0-25-16,0 0 15,0-1 1,0 1-1,0 0 1,0 0 0,0 0-1,0-1 17,25-24-17,-25 25 1,25-25 15,-25 25 0,24-25-15,-24 25 0,25-25 15,0 0-16,0 0 17,0 25-32,-1-25 31,1 0-31,0 0 16,0 0-1,0 0 16,-1 0-31,26 0 16,25 0 47,-51 0-63,1 0 31,0 0-16,0 0 17,0 0-17,-25-25 1,24 25-16,26 0 16,-25-25 15,0 25 0,-1-25 0,1 25-15,25 0 0,-50-25 46,0 1-15,0-1-16,0 0 141,0 0-125,0 0 15,0 1 48,0-1-79,0 0 47,0 0 0,0 0-78,0 1 32,0-1 46,0 0-63,0 0 63</inkml:trace>
  <inkml:trace contextRef="#ctx0" brushRef="#br0" timeOffset="29069.3024">22746 8979 0,'0'25'2656,"0"0"-2609,0 0-31,0 0-16,0 24 16,0-24-16,0 0 31,0 0-31,0-1 31,0 1 16,0 0-16,25 0 16,-25 0 0,25-25 31,-1 0-62,1 0 15,0 0-15,0 0-1,0 0 63,-1 0-62,1 0-16,0 0 16,0-25 15,-25 0 63,0 0-79,0 0 32,0 1 0,0-1 15,0 0 48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14-04-05T14:55:48.961"/>
    </inkml:context>
    <inkml:brush xml:id="br0">
      <inkml:brushProperty name="width" value="0.05292" units="cm"/>
      <inkml:brushProperty name="height" value="0.05292" units="cm"/>
      <inkml:brushProperty name="color" value="#FF0000"/>
    </inkml:brush>
  </inkml:definitions>
  <inkml:trace contextRef="#ctx0" brushRef="#br0">5457 11261 0,'25'0'110,"99"0"-95,0 0 1,0 0-16,-74 0 16,-26 0-1,1 0-15,0 0 16,25 25 0,-26 0-1,76-25 1,48 0 15,-73 0-31,-1 0 16,1 0-16,-1 0 15,0 0 1,-24 0-16,-25 0 16,0 25-1,-1-25-15,1 0 16,0 0-1,25 0-15,-1 25 16,-24-1 0,25-24-16,24 0 15,-24 25 1,24 0 0,-24-25-16,24 0 15,25 0 1,1 0-16,-26-25 15,0 0 1,-74 1-16,25 24 16</inkml:trace>
  <inkml:trace contextRef="#ctx0" brushRef="#br0" timeOffset="322.2149">7714 11361 0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2:23:03.208"/>
    </inkml:context>
    <inkml:brush xml:id="br0">
      <inkml:brushProperty name="width" value="0.05292" units="cm"/>
      <inkml:brushProperty name="height" value="0.05292" units="cm"/>
      <inkml:brushProperty name="color" value="#FF0000"/>
    </inkml:brush>
  </inkml:definitions>
  <inkml:trace contextRef="#ctx0" brushRef="#br0">21233 2778 0,'0'25'172,"0"0"-172,0 0 0,0-1 15,0 1 1,0 0-16,0 25 16,0-1-16,25-24 15,-25 25-15,0-26 16,0 26-1,0-25 1,0 0 0,0-1-16,0 1 0,0 25 15,0-25-15,0-1 0,0 26 16,0-25-16,0 49 16,0-49-16,0 25 0,0-26 15,0 26-15,0-25 16,0 49-16,0-24 0,0-25 15,0 49-15,0-24 0,0-25 16,0 74-16,0-74 0,0 24 16,0-24-16,0 25 0,0-1 0,0 1 15,0-25-15,0-1 0,0 26 0,0-25 16,0 0-16,0-1 0,0 1 16,0 0-16,0 25 0,0-26 0,0 1 15,0 0-15,0 0 0,-25 24 16,25 1-16,0 0 0,0-1 15,0 26-15,0-50 0,-50 24 0,50-24 16,0 25-16,0 24 0,0-49 0,0 24 16,0 1-16,0 0 0,0 24 0,0 0 15,0 1-15,0 148 16,0-173-16,0 24 0,0-49 16,0 25-16,0-1 0,0 26 15,0-51-15,0 51 0,0-50 16,0 24-16,0-24 0,0 49 0,0-24 15,0 24-15,0-49 0,0 25 16,0-25-16,0 24 16,0-24-16,0 25 15,0-1 1,0-24-16,0 50 16,0-1-16,0 0 15,0-49-15,0 0 0,0 49 0,0 1 16,0-26-16,0-24 0,0 0 0,0 25 15,0-26-15,0 51 0,0-50 16,0-1 0,0 1-16,0 0 15,0 0 32,0 0-31,0-1-1,0 26-15,0 0 16,0-26-16,0 1 0,0 25 16,0-1-1,0-24 1,0 0-16,0 25 16,0-25-1,0 24 1,0 1-1,0-25 1,25-1 0,-25 1-16,0 0 15,0 0-15,25 24 47,-25-24 16,25-25-48,-25 50 95,49-50-95,125 0-15,-25 0 16,-75 0-16,1 0 0,24 0 16,50 0-16,-125 25 0,26-25 15,99 24-15,-124-24 0,49 0 0,0 25 16,-49-25-16,25 0 0,-1 0 0,-24 0 15,25 0-15,-1 0 0,-24 0 47,-25 25-47,25-25 16,25 0-16,-1 25 16,-24-25-16,74 0 15,-49 0-15,49 0 16,-74 0-16,0 0 15,0 0 1,-1 0-16,1 0 16,0 0-16,0 0 31,0 0-15,24 0 124,-49-50-124,0 1-16,0 24 0,0 0 15,25-25-15,-25-24 0,0 24 16,0 26-16,0-1 0,0 0 16,0-25-16,0 26 0,0-51 15,0 50-15,0 0 16,0 1 15,0-26-31,0 25 0,0 0 16,0 1-16,0-1 15,0 0-15,0 0 16,0 0-16,0 1 16,0-1-16,0-25 0,0 25 15,0 1-15,0-51 0,-25 50 16,25 1-16,0-26 0,0 25 16,0 0-1,0-49-15,0 49 0,0 0 16,0 1-16,0-26 15,0 0-15,-25 1 0,25 24 16,-24-49-16,24 49 0,0-25 16,0 0-16,0 1 0,0-1 15,0 25-15,0 1 0,0-1 0,0 0 16,0 0-16,0 0 0,0 1 0,0-26 16,0 25-16,-25 0 0,25 1 31,-25 24-31,25-75 15,0 26-15,-25 49 0,0-124 16,-24 49-16,49 50 16,-25 1-16,25-1 0,0-99 15,0 99-15,0 0 0,0-49 16,0 49-16,0-25 16,0 1-16,-25-26 15,25 50-15,0 1 0,0-1 16,0 0-16,0 0 0,0 0 0,0-24 15,-25-1-15,25 25 0,0 1 0,0-1 16,0 0-16,0 0 0,0-24 0,0 24 16,0-50-16,0 26 15,0 24-15,-24 0 0,24 0 16,0 1-16,0-26 0,0 25 0,0-25 16,0 26-16,0-1 0,-25-25 15,25 1-15,0 24 0,0-74 0,0 74 16,0 0-16,0 0 0,0 0 0,0-49 15,0 24 1,0 26-16,-25-26 0,25 0 16,0 26-16,0-26 0,0-24 0,0 49 15,0-25-15,0 25 0,0-24 16,0 24-16,0 0 0,0-24 16,0-26-16,0 50 0,0 0 0,0-24 15,0-50-15,0 24 0,0 26 16,0 24-16,0 0 0,0-49 15,0 49-15,0 0 0,0-25 16,0 26-16,0-1 0,0 0 0,0 0 16,0-24-16,0 24 0,0-25 15,0 25-15,0 1 16,0-1 0,0 0-1,0 0 1,0-24-1,0 24 1,0-25 15,0 0 126,0 26-157,0-1 15,0 0 1</inkml:trace>
  <inkml:trace contextRef="#ctx0" brushRef="#br0" timeOffset="7124.7486">22101 3125 0,'0'25'16,"0"0"31,0 0-47,0 0 16,0-1-16,-25 1 15,25 0-15,0 25 16,-25-50-16,25 24 0,0 51 15,0-50-15,0 24 0,0 50 0,0-24 16,0 49-16,0 25 0,0-100 16,0 75-16,0-24 0,0 24 0,0-25 0,0 25 15,0-25-15,0-74 0,0 24 16,0 26-16,0-50 0,0 49 16,0-49-16,0 49 15,0-49-15,0 0 16,0 0-16,0 24 15,0-24 1</inkml:trace>
  <inkml:trace contextRef="#ctx0" brushRef="#br0" timeOffset="7933.2843">21754 4961 0,'0'25'125,"0"0"-125,0-1 15,25 26-15,-25-25 16,24 0-16,1-1 0,-25 26 15,50 49-15,-1-49 16,-49-1-16,25 1 0,50 0 16,-51-26-16,26 51 0,24-125 109,-49 50-109,0-74 0,25-1 16,-50 51-16,74-76 0,-49 51 0,24-26 15,-24 26-15,25-26 0,-1-49 16,-24 100-16,-25-26 0,25 0 0,0 1 0,-25 24 16,49-74-16,26-75 0,-50 124 15,0 26-15,-1-1 16,-24-25-16,0 25 15</inkml:trace>
  <inkml:trace contextRef="#ctx0" brushRef="#br0" timeOffset="8929.9493">21059 7665 0,'50'0'63,"-1"-25"-63,1 25 0,-25 0 16,74-25-16,25 0 0,-50 25 0,-24 0 15,-25 0-15,0 0 0,24 0 0,1 0 16,24 0-16,-49 0 0,25 0 0,-1 0 15,1 0-15,0 0 16,-26 0-16,26 0 0,-25 0 0,24 0 16,26 0-16,-50 0 0,49 0 0,0 0 15,-49 0-15,0 0 0,99 0 16,-74 0-16,-1 0 0,26 0 0,-26 0 16,1 0-16,24 0 0,-49 0 15,0 0-15,25 25 0,-26-25 0,26 25 16,-50 0-16,25-25 0,0 0 15,24 0 1,-24 0 0,0 0-1,-25 24-15,25-24 0,-1 0 16,1 0-16,0 50 16,0-50-1</inkml:trace>
  <inkml:trace contextRef="#ctx0" brushRef="#br0" timeOffset="11399.5921">22126 7863 0,'-25'0'156,"25"25"-109,0 24-31,-25-24-1,25 0-15,0 25 16,-25-50-16,1 25 15,24 24-15,0-24 16,0 0-16,0 0 16,0-1-16,0 1 0,0 0 15,0 0 1,0 0 0,0-1 46,0 1-46,24-25-1,1 25 1,0-25 0,0 0-16,0 0 15,24 0-15,-24 0 16,0 0-1,24 0-15,-24 0 16,0 0-16,-25-25 0,25 25 16,0-25-16,-1 1 0,1-1 15,0 0 1,-25 0-16,25 25 16,0-25-16,-1 1 15,-24-1 16,0 0 32,0 0-47,0-24-16,0 24 15,0 0 1,-24 0-1,-1 0 204,0 25-219,0 0 16,0 0-1,1 0-15,-1 0 16,0 0-16,0-25 16,0 25-1,1-24-15,-1 24 16,0-25-16,0 25 31,-24 0 125,24 0-156,0 0 79,0 25-48</inkml:trace>
  <inkml:trace contextRef="#ctx0" brushRef="#br0" timeOffset="61034.6932">7045 7962 0,'24'0'62,"1"0"-62,0 0 0,25 0 16,-1 0-1,-24 0 1,0 0 0,0 0-16,-1 0 15,1 0-15,0 0 0,0 0 16,0 0-1,-1 0-15,1 0 32,0 0-32,25 0 15,-26 0-15,1 0 0,0 0 16,0 0-16,24 0 16,1 0-16,-25 0 15,0 0 1,24 0 15,-24 0 32,25 0-63,-26 0 15,1 0 1,0 0-16,0 0 0,0 0 15,24 0-15,1 0 16,0 25-16,-1 0 0,-24-25 0,0 0 31</inkml:trace>
  <inkml:trace contextRef="#ctx0" brushRef="#br0" timeOffset="82814.3743">4316 14610 0,'25'0'63,"74"-25"-48,-49 0-15,49 1 0,-50 24 0,1 0 16,0 0-16,74 0 0,49-25 0,1 0 15,24 25-15,-24 0 0,-25 0 0,0 0 16,24 0-16,-24 0 0,0 0 0,-25 0 16,50 0-16,-1-25 0,-49 25 0,25 0 15,-50 0-15,1 0 0,-1 0 0,-25 0 16,1 0-16,-1 0 0,-24 0 0,24 0 16,0 0-16,1 0 0,99 0 15,-50 0-15,24 0 0,-48 0 0,98 0 16,-124 0-16,1 0 0,272 0 15,-248 0-15,1 0 16,-26 25-16,0 0 0,1-25 0,-1 0 16,1 0-16,-26 0 0,26 0 0,-1 0 15,25 0-15,-24 0 0,-1 0 16,-49 0-16,74 0 0,-24 0 0,-26 0 16,50 0-16,-49 0 0,24 0 15,1 0-15,24 0 0,-49 0 16,24 0-16,25 0 0,50 0 0,-99 0 0,74 0 15,-25 0-15,50 0 0,-100 0 16,26 0-16,-26 0 0,26 0 16,24 0-16,-25 0 0,1 0 0,123 0 15,-98 0-15,123 0 16,-99 0-16,49 0 0,1 25 0,173-25 16,-223 0-16,50 0 0,99 0 15,-149 0-15,124 0 16,-149 0-16,0 0 0,-24 0 0,24 0 15,-25 0-15,1 0 0,-26 0 0,26 0 16,-1 0-16,-24 0 0,24 0 0,1 0 16,-1 0-16,25 0 0,-24 0 0,49 0 15,124 0-15,-99 0 0,-1 0 16,-24 0-16,75 0 0,-1 0 0,1 0 16,-26 0-16,1 0 0,0 24 0,-50-24 15,-25 0-15,99 0 0,-148 0 16,24 0-16,-24 0 0,0 0 15,-26 0-15,26 0 16,-25 0 0,24 0-1</inkml:trace>
  <inkml:trace contextRef="#ctx0" brushRef="#br0" timeOffset="104614.8922">26417 4837 0,'0'25'94,"0"24"-94,0 1 16,0 24-16,-25-24 0,25 24 0,-25 1 15,1-1-15,24 1 0,0 24 0,0 25 16,0-50-16,-25 25 0,25 1 16,0-1-16,0 75 0,0-50 0,0 24 15,-25 175-15,25-174 0,0-25 0,0 74 16,0-123-16,0-1 0,0 75 15,0-100 1,0-24-16,0 25 0,0-25 0,0-1 16,-25 1-16,25 0 0,0 0 15,0 0-15,0-1 0,0 76 0,0-51 16,0-24-16,-25 99 0,25-99 0,0 74 16,0-49-16,-49 49 15,49-25-15,0 26 0,-25-26 16,25 0-16,-25 26 0,25 98 15,0-148-15,0 74 0,0-50 16,0-24-16,0 24 0,0 25 0,0 1 0,0-26 16,0 25-16,0 50 0,0-99 15,0 24-15,0-49 0,0 0 0,0 49 16,0-49-16,0 0 62,0 24-46,0 1 0,0 24-16,0-49 0,0 0 0,0 25 15,0-26-15,0 26 0,0-25 0,0 0 16,0-1-16,0 1 0,0 0 16,25-25 109,25 0-125,24 0 15,-24 0-15,-26 0 0,51 0 16,-26 0-16,51 0 0,-51 0 0,75 0 15,50 0 1,-149 0-16,-1 0 0,51 0 0,-50 25 16,49-25-16,-24 0 0,-25 0 15,24 0-15,-24 0 16,25 0-16,-26 0 0,1 0 0,0 0 16,0 0 77,0 0-77,-1 0-16,-24-50 16,0 1-16,0-1 0,0 25 0,0-49 15,0-1-15,0 1 0,0 24 16,0-24-16,0 24 0,0-74 31,0 75-31,0-1 16,0 0-16,0-24 0,0 0 0,0-26 15,0 51-15,0-1 0,0-49 0,0 49 16,0 1-16,0-1 0,0 25 16,0-49-16,0-25 0,0 49 15,0 0-15,0-24 0,0 0 0,0 24 0,0 25 16,0 0-16,0-49 0,0 0 15,0 24-15,0-24 0,0 49 0,0-50 16,0 51-16,0-26 0,0 0 0,0-49 16,0 74-16,0 1 0,0-1 15,0-25-15,0 0 0,0-24 16,0 24-16,0 1 0,0-26 0,0 26 16,0-26-16,-24 51 0,24-1 0,0-25 15,0 1-15,0 24 0,0 0 0,0-25 16,0-24-16,0 0 0,0-1 15,0 26-15,0-51 0,0 51 16,0-1-16,0-24 0,0 49 0,0-50 16,0 1-16,0 0 15,0 24-15,0 25 0,0 0 0,0-49 16,0 0-16,0 49 0,0-25 16,0 25-16,0-49 15,0 0-15,0 24 16,0 0-16,0 26 0,0-26 15,0 25-15,0-25 0,0-49 16,0 50-16,0-1 0,-25 25 16,-25-24-16,50-1 0,0 0 15,0 1-15,0 24 0,0-25 16,0-24-16,0 49 0,0 0 16,0-24-16,-74 24 0,74 0 15,0-24-15,0 24 16,0 0-1</inkml:trace>
  <inkml:trace contextRef="#ctx0" brushRef="#br0" timeOffset="106041.8415">26343 6300 0,'0'50'125,"24"-50"-125,26 25 0,-25-25 16,24 25-16,-24-25 16,74 24-16,-49-24 15,0 0-15,-26 0 0,1 0 16,0 0-16,0 0 0,0 0 15,24 0 1,-24 0 31,0 0-31,74 124-16,-74-124 15,0 0-15,0 0 31,-1 0-31,1 0 16,0 0 0,0 0-1,0 0-15,-1 0 16,1 0-16,0 0 0,0 0 16,0 0-16,-1 0 31,1 0 63,0 0-63,0 0 0</inkml:trace>
  <inkml:trace contextRef="#ctx0" brushRef="#br0" timeOffset="107952.1139">27087 6772 0,'-50'-25'94,"50"0"-78,-50-25-1,26 50-15,-1-24 16,0-1 0,0 0-16,25 0 15,-25 25 1,1-25-16,-1 1 31,0 24 63,25 24-94,0 1 15,0 25-15,0-25 0,0 74 16,0-50-16,0-24 16,0 0-16,0 0 0,0 0 15,0 24-15,0-24 0,0 0 0,0 0 16,0 0-16,0-1 0,0 26 16,25-50 46,0 0-62,-1 0 16,1-25-1,-25 0 1,25 1-16,25-1 0,-26-25 16,-24 25-16,25 1 15,-25-1-15,0 0 16,25 0-16,0 25 31,-25-25 0,0 50 172,0 0-203,0 25 16,50-1 0,-50 1-1,0-25 17</inkml:trace>
  <inkml:trace contextRef="#ctx0" brushRef="#br0" timeOffset="108668.5935">26442 7417 0,'49'0'109,"100"0"-93,-25 0-16,-74 0 0,49 0 15,0 0-15,-24 0 0,-1 0 16,25 0-16,-49 0 0,49 0 0,-49 0 15,-25 0-15,49 0 0,0 0 0,-49 0 16,50 0-16,-51 0 0</inkml:trace>
  <inkml:trace contextRef="#ctx0" brushRef="#br0" timeOffset="110384.7354">26789 7764 0,'0'25'125,"0"24"-109,0 1-1,0-1-15,0 1 16,0-25-16,0 0 0,0 0 15,0-1-15,0 26 16,0-25-16,25-25 125,0-25-125,-1 0 16,1 0-16,0 1 15,0-1 1,0 0-16,24 0 16,-24 25 280,-25 25-233,0 0-32,0 0-31,0-1 16,0 1-1,0 0-15,0 0 0,0 0 16,0-1-16,0 1 16,0 0 15,-25 0 16,0-25-32,1 0 17,-1 25-32,0-25 0,0 0 15,0 0 1,1 0 0,-1 0-1</inkml:trace>
  <inkml:trace contextRef="#ctx0" brushRef="#br0" timeOffset="111000.1476">26541 8434 0,'0'24'63,"25"-24"-48,24 0-15,-24 0 0,0 0 0,0 0 16,49 0-16,-49 0 0,0 0 16,0 0-16,-1 0 0,1 0 15,0 25-15,0-25 0,0 0 16,49 0-16,-49 0 16,0 0-16,24 0 0,1 0 15</inkml:trace>
  <inkml:trace contextRef="#ctx0" brushRef="#br0" timeOffset="111328.3628">26963 8979 0</inkml:trace>
  <inkml:trace contextRef="#ctx0" brushRef="#br0" timeOffset="111558.5161">27062 9748 0</inkml:trace>
  <inkml:trace contextRef="#ctx0" brushRef="#br0" timeOffset="111777.6667">27062 10319 0</inkml:trace>
  <inkml:trace contextRef="#ctx0" brushRef="#br0" timeOffset="117586.5314">28253 5804 0,'0'25'140,"0"0"-124,0 0-16,0 24 16,0-24-16,0 0 15,0 0 1,0 0-16,0-1 16,0 1-16,0 0 15,0 0 1,0 24-16,0-24 0,0 25 15,0-1 1,0-24-16,0 0 0,0 0 16,0 0-16,0 24 0,0-24 0,-25 25 0,25-26 31,-25-24-31</inkml:trace>
  <inkml:trace contextRef="#ctx0" brushRef="#br0" timeOffset="118949.4392">28079 6325 0,'0'25'125,"25"0"-109,0-25-16,-25 25 0,99 49 15,-50 0 1,-24-74-1,25 50-15,24-25 0,-49 0 16,25-1-16,-26-24 16,1 0 156,-25-24-157,25-26-15,0 25 16,-25 0-16,0 1 0,25-1 15,-1-25-15,-24 25 0,0-24 0,50-1 16,-50 1-16,25-1 16,-25 25-16,0-24 15,25 24-15</inkml:trace>
  <inkml:trace contextRef="#ctx0" brushRef="#br0" timeOffset="122573.8637">25251 10964 0,'-25'0'63,"25"-25"-48,25 25 1,50 0-16,24-50 0,-74 50 0,24 0 16,50-25-16,1 25 0,48-24 0,-98-1 15,25 25-15,24 0 16,-25 0-16,50 0 0,0 0 0,-49 0 15,-26 0-15,50-50 0,50 25 0,-99 25 16,-1 0-16,26 0 0,-1-24 0,26 24 0,-26 0 16,0 0-16,1 0 0,49-25 0,-50 25 0,-49 0 15,124 0-15,-25 0 16,-25 0-16,174 0 0,-223 0 16,24 0-16,25 0 0,100-25 15,-100 25-15,-50 0 0,75 0 16,-49 0-16,-26 0 0,26 0 0,-1 0 15,26 0-15,-51 0 0,-24 0 0,49 0 16,-24 0-16,0 0 0,24 0 0,50 0 16,-74 0-16,98 0 15,-98 0-15,0 0 0,49 0 16,-25 0-16,-49 0 0,25 0 16,-1 0-16,26 0 0,-50-25 15,-1 25-15,1 0 0,0 0 0,0 0 16,0 0-16,-1 0 15,1 0 110,-50 0-31,1 0-78,-76 0-16,51 0 15,-26 25-15,1 25 0,-1-50 0,-24 24 16,50-24-16,24 0 0,-50 25 0,-24 0 16,0-25-16,0 0 0,24 25 0,1-25 0,0 0 15,-26 0-15,26 0 0,-25 25 0,24-25 16,-24 0-16,-75 0 16,150 0-16,-76 0 0,1 0 15,25 0-15,24 0 0,-173 24 16,198-24-16,0 0 0,-24 0 0,-75 0 15,49 0-15,1 0 0,-1 0 0,-24 0 16,50 0-16,-51 0 0,26 0 0,24 0 16,-24 0-16,49 0 0,-24 0 15,-26 0-15,50 0 0,-24 0 16,-1 0-16,25 0 0,0 0 0,-24 0 16,-1 0-16,-24 0 15,24 0-15,-24 0 0,24 0 0,-24 0 0,-1 0 16,-24-24-16,25 24 0,49 0 0,-74 0 15,24-25-15,-49 25 0,75 0 0,-26-25 16,26 25-16,-26-25 0,1 25 0,-1 0 16,26 0-16,-1 0 0,-99 0 15,75-25-15,-25 25 0,24 0 16,1 0-16,24 0 0,1 0 0,-26 0 16,26 0-16,-26 0 0,26 0 0,24 0 15,0 0-15,-49 0 0,49 0 16,0 0-16,0-24 140,75 24-124,-25 0 0,24 0-16,1-25 0,24 25 0,-24 0 15,24 0-15,26 0 0,-1 0 0,-25 0 16,1 0-16,24 0 0,25 0 0,-50 0 16,-24 0-16,24 0 0,25 0 0,125 0 15,-125 0-15,372 0 16,-347 0-16,75 0 15,-75 0-15,-25 0 0,0 0 16,0 0-16,-24 0 0,-1 0 0,25 0 16,-24 0-16,-1 0 0,25 0 0,1 0 15,-1 0-15,0 0 0,-24 0 0,24 0 16,-25 0-16,1 0 0,-26 0 16,-24 0-16,99 0 15,-50 0-15,1 0 0,-50 0 0,24 0 0,50 0 16,-74 0-16,0 0 0,0 0 15,0 0-15,24 0 16,1 0-16,0 0 0,-1 0 16,50 0-16,-74 0 0,74 0 0,-24 0 15,24 0-15,0 0 0,-24 0 0,49 0 16,-50 0-16,100 0 0,-100 0 16,1 0-16,-1 0 0,25 49 0,-24-49 15,-1 0-15,-24 0 0,24 25 16,-74 0-16,25-25 0,0 0 0,-25 25 140,-25-25-124,-25 0-16,25 0 0,1 0 0,-26 0 16,0 25-16,1-25 0,-1 0 0,-24 0 15,49 0-15,-49 0 0,-1 0 0,-24 0 16,0 0-16,49 0 0,-74 0 0,-74 0 16,49 0-16,74 0 0,26 0 15,-125 0-15,75 0 16,24 0-16,-24 0 0,0 0 0,-50 0 0,50 0 15,0 0-15,-25 0 0,25 0 16,-50 0-16,49 0 0,1 0 0,0 0 0,25 0 16,-1 0-16,1 0 0,-1 0 0,1 0 15,-124-25-15,148 25 16,25 0-16,-24 0 16,24 0-16,0 0 0,0 0 0,-25 0 0,1 0 15,-1 0-15,-49 0 16,74 0-16,0 0 0,-99 0 15,25 0-15,50 0 0,-26 0 0,26 0 16,-51 0-16,26 0 0,0 0 0,-100 0 16,124 0-16,-74 0 0,-223 0 15,273 0-15,-50 0 16,0 0-16,24 0 0,1 0 16,0 0-16,0 0 0,-50 0 15,74 0-15,26-50 0,-1 50 0,1 0 16,-1-25-16,25 25 0,0 0 15,1 0-15</inkml:trace>
  <inkml:trace contextRef="#ctx0" brushRef="#br0" timeOffset="142720.2786">18331 11088 0,'24'0'15,"1"0"1,0 0-16,0 0 0,0 24 16,-1-24-1,26 0-15,-25 0 0,0 0 16,0 0-1,-1 0-15,1 0 16,0 0 0,0 0-16,0 0 15,-1 0-15,1 0 0,25 0 16,-25 0-16,-1 0 16,1 0-1,25 0 1,-25 0-1,24 0 79,1 0-78,-25 0-1,-1 0-15,1 0 16,25 0-16,-25 0 0,-1 0 16,1 0-16,0 0 15,0 0-15,49 0 0,-49 0 16,25 0 0,-26 0-16,1 0 0,0 0 0,0 0 15,25 0-15,-26 0 16,1 25-1,0-25-15,25 0 0,-26 0 16,1 0-16,0 0 16,0 0-16,0 0 15,-1 0-15,26 0 16,-25 0 0,0 0-16,-1 0 15,1 0 1,0 0 31</inkml:trace>
  <inkml:trace contextRef="#ctx0" brushRef="#br0" timeOffset="190517.1136">20042 13519 0,'0'24'78,"0"26"-63,0 0-15,0-1 0,0 26 16,0-26-16,0 26 0,0 24 0,0 0 16,0-25-16,0 26 0,0 73 15,0-73-15,0-26 0,0 0 0,0 100 16,0-124-16,0-1 0,0 100 15,0-124-15,-25 24 16,25-24-16,0 0 16,0 0-16,0 0 0,0-1 0,0 1 15,-24 50-15,24-26 0,0-24 16,0 25-16,0-25 0,0 24 0,0 26 16,0-51-16,0 100 0,0 0 15,0 0-15,0-24 0,0-26 16,0-49-16,0 49 0,0-49 15,0 74-15,0-49 0,0 49 0,0-49 16,0 49-16,0-49 0,0 24 16,0-24-16,0 24 0,0 0 0,0 26 15,0-51-15,0 75 16,0-49-16,0-1 0,0-24 16,0 24-16,0-24 0,0 24 0,0 25 15,0-49-15,0-25 16,0 0 46,0-1-62,0 1 16,0 25 0,0 24-16,0-49 140,24-25-109,51 0-31,-26 0 0,-49 25 0,50-25 16,-25 0-16,0 0 0,-1 0 0,26 25 16,-25-25-16,0 0 0,-1 24 15,26-24-15,0 0 16,-26 0 0,1 0-16,0 0 15,0 0 1,24 0 15,-24 0-31,0 0 16,0 0-16,0 0 15,0 0-15,-1 0 0,1 0 16,0 0-16,0-24 31,-25-26 94,0-24-125,0 24 0,0 25 16,0-24-16,0 24 0,0-50 0,0 26 15,0-26-15,0 1 0,0 24 16,0 1-16,0-26 0,0 50 16,0-49-16,0 24 0,0-24 15,0 0-15,0 49 0,0-25 0,0 1 16,0 24-16,0-25 0,0 25 0,0 1 16,0-1-16,0 0 0,0 0 0,25-24 15,24 24-15,-49 0 0,0 0 0,25 0 0,-25 1 16,0-51-16,0 50 15,0 1-15,0-1 0,0 0 16,0 0-16,0 0 0,0-24 16,0 24-16,0-25 15,0-49-15,0 74 16,0-24-16,0-1 0,0 25 0,0-24 16,0 24-16,0-25 0,0-24 15,0 24-15,0 1 0,0-26 16,0 1-16,0 49 0,0-49 15,0 24-15,0 25 0,0-24 16,0-1-16,0-25 0,0-24 16,0 50-16,0-1 0,0 25 15,0 0-15,0-49 0,0 0 0,0 24 16,0 0-16,0 26 0,0-1 16,0-99-16,0 74 15,-25 50-15,25-49 0,0 24 0,0-25 16,0 25-16,0-24 0,0 24 15,0 0-15,0 0 16,0 0-16,0 1 0,0-1 16,0 0-16,-25-49 0,25 49 15,0 0-15,0 0 0,0 0 0,-24-24 16,24 24-16,0-25 16,0 26-16,0-1 0,0 0 0,-25 0 15,25 0-15,0-24 16,-25 49-16,25-25 0,0-25 15,0 26-15,0-26 16,-25 25-16,25 0 16,0 1-16,0-1 15,0 0 1</inkml:trace>
  <inkml:trace contextRef="#ctx0" brushRef="#br0" timeOffset="191712.9067">20042 14238 0,'25'0'125,"0"0"-125,24 0 0,1 0 15,-25 0-15,0 0 16,24 25-16,-24-25 16,0 0-1,0 0 16,-1 0-15,1 0 0,0 0-16,0 0 15,24 0 1,-24 24-16,0-24 16,0 0-1,0 0 1,24 0-16,-24 0 15,0 0 1,0 0 0,0 0 15,-1 0-15,1 0-16,0 0 15,0 0 1,24 0-1,-24 25 17</inkml:trace>
  <inkml:trace contextRef="#ctx0" brushRef="#br0" timeOffset="192659.5378">20017 15081 0,'0'25'79,"50"-25"-79,0 0 15,-1 0-15,-24 0 0,0 0 16,24 0-16,1 0 0,-25 0 15,24 0-15,-24 0 0,0 0 16,0 0-16,24 0 0,-24 0 16,0 0-16,0 0 15,0 0-15,-1 0 32,1 0-32,0 0 15,25 0 1,-25 0-16,-25 25 15,49-25-15,-24 0 16,25 0-16,-26 0 16,1 0-16,0 0 15,0 0 1,0 0-16</inkml:trace>
  <inkml:trace contextRef="#ctx0" brushRef="#br0" timeOffset="193673.2142">19844 16222 0,'25'0'32,"-1"0"-32,1 0 15,0 0-15,0 0 0,24 0 16,-49-25-16,25 25 94,0 0-94,25 0 15,-26 0-15,1 0 16,25 0-16,-25 0 0,-1 0 15,1 0-15,0 0 0,49 0 16,-49 0-16,0 0 16,0 0-16,0 0 15,-1 0-15,1 0 0,0 0 0,0 0 16,0 0 0,24 0-1,-24 0 1,0 0 15,0 0 0,0 25 16,24-25-31,-24 25 62,0 0-62,0-25-1,-25 25-15,24-25 16,1 0-16,0 0 15,0 0-15,0 24 16,24-24 0,-24 25-1,25-25 1,-50 25 0</inkml:trace>
  <inkml:trace contextRef="#ctx0" brushRef="#br0" timeOffset="194467.7451">19794 17264 0,'-25'25'15,"25"0"1,50-25-1,0 0 1,-26 0-16,26 0 0,0 0 16,-26 0-16,26 0 0,-25 0 0,49 24 15,-24-24-15,-1 0 0,-24 0 0,25 0 16,-1 0-16,26 0 0,-50 0 0,24 0 16,1 0-16,-1 25 0,-24-25 0,0 0 15,25 0-15,-1 0 16,-24 0-1,25 0-15,-25 0 32,-1 0-17,1 0-15,0 0 16,0 0 15,24 0 0,-24 0-15</inkml:trace>
  <inkml:trace contextRef="#ctx0" brushRef="#br0" timeOffset="200023.4423">20092 13692 0,'25'0'78,"-1"0"-78,26 0 15,0 0-15,-26 0 0,1 0 16,0 0 0,0 0-16,0 0 0,24 0 0,-24 0 15,0 0-15,24 0 0,-24 0 16,25 0-1,-25 0-15,-1 0 16,1 0-16,0 0 47,25 0-31,-25 0-16,-1 0 46,1 0-30,0 0 31,0 0-16,0 0 16</inkml:trace>
  <inkml:trace contextRef="#ctx0" brushRef="#br0" timeOffset="210085.8469">22771 15280 0,'-50'0'125,"0"0"-125,26-25 16,-1 25-16,0 0 0,-25-25 15,26 0-15,-51 0 0,50 25 16,1 0-16,-1 0 0,-25 0 16,25 0-16,1 0 0,-26 0 0,0-24 15,1 24-15,24 0 16,-25 0-16,26 0 16,-26 0-16,25 0 0,-24 0 15,24 0-15,0 0 0,0 0 16,0 0-16,1 0 0,-1 0 15,0 0 1,0 0-16,0 0 16</inkml:trace>
  <inkml:trace contextRef="#ctx0" brushRef="#br0" timeOffset="211538.8136">21853 14957 0,'-25'0'204,"0"0"-204,1 0 0,-26 0 15,25 0-15,-25 25 0,1-25 0,-1 25 16,-49 0-16,74-25 0,-24 0 0,49 24 15,-25 1-15,-50 0 16,51-25-16,24 25 0,-25-25 16,0 0-16,0 0 0,-49 25 15,123-25 329,1 24-328,-25-24-16,24 0 0,-24 0 0,99 25 15,-99-25-15,49 0 0,-24 0 0,-25 0 16,74 25-16,0 0 0,-24 0 0,-1-25 16,1 0-16,-26 0 0,-24 0 0,0 0 15,24 0-15,-24 0 0,50 24 16,-51-24-16,1 0 15,25 25 17,-25 0-17,-1-25-15,1 0 16,0 0-16,0 0 16</inkml:trace>
  <inkml:trace contextRef="#ctx0" brushRef="#br0" timeOffset="220710.9236">20786 15304 0</inkml:trace>
  <inkml:trace contextRef="#ctx0" brushRef="#br0" timeOffset="221704.5872">19472 15304 0,'24'0'63,"51"0"-47,-25 0-16,-26 0 0,100 0 15,-24 50-15,24-25 0,-100 0 0,100 24 16,-74-49-16,99 75 0,-124-50 0,49-1 15,75 1-15,-100 25 0,76-1 0,-26 1 16,-25 0-16,-24-50 0,24 49 0,1-49 16,73 50-16,-123-25 0,0-25 15,0 49-15,0-24 16</inkml:trace>
  <inkml:trace contextRef="#ctx0" brushRef="#br0" timeOffset="222455.0843">21754 15528 0,'-25'0'63,"0"0"-47,0 0-16,0 0 0,1 0 15,-1 0-15,-25 0 0,-24 0 16,24 0-16,25 0 0,-49 0 15,24 0-15,1 0 0,-100 25 16,0-1-16,75 1 0,-274 74 16,299-99-16,-50 0 0,-1 25 15,1 0-15,-25 25 0,0-26 0,-25 1 16,50 0-16,-25 0 0,50-25 0,-1 25 16,1 24-16,24-49 0,1 0 0,-26 50 15,1-1-15,49-49 0,-74 25 16,74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2:45:00.755"/>
    </inkml:context>
    <inkml:brush xml:id="br0">
      <inkml:brushProperty name="width" value="0.05292" units="cm"/>
      <inkml:brushProperty name="height" value="0.05292" units="cm"/>
      <inkml:brushProperty name="color" value="#FF0000"/>
    </inkml:brush>
  </inkml:definitions>
  <inkml:trace contextRef="#ctx0" brushRef="#br0">19943 9699 0,'25'0'141,"49"0"-141,-24 0 15,24 0 1,1 0-16,-26-25 16,26 25-1,-26 0-15,50 25 16,-24-25-16,-50 0 15,74 0 1,-25 0 0,-24 0-16,49 0 15,-24 0-15,-26 0 16,75 24 0,-74-24-16,-1 0 15,26 0 1,-26 0-16,51 0 15,-51 0 1,1 0-16,49 0 16,-49 0-16,49 0 15,-49 0 1,-26 0-16,26 0 16,-25 0-1,0 0-15,-1 0 16,1 0-1,25 0-15,-1 0 16,51 0 0,-1-49-16,-74 49 15,24 0 1,26 0-16,-26 0 16,-24 0-16,49 0 15,-49 0 1,25 0-16,-25 0 15,49 0 1,-24 0-16,-1 0 16,-24 0-1,0 0 1,0 0 0,24 0-16,-24 25 15,0-25 1,0 0 15,0 0-15,-25 24-16,74-24 15,-49 0 1,24 0-16,26 0 16,24 25-1,-99 25 141</inkml:trace>
  <inkml:trace contextRef="#ctx0" brushRef="#br0" timeOffset="3618.4096">7094 9649 0</inkml:trace>
  <inkml:trace contextRef="#ctx0" brushRef="#br0" timeOffset="5705.808">15354 9624 0,'50'0'125,"49"0"-125,0 0 16,0 0-1,75 0-15,0-49 16,49 49 0,-74 24-16,-75-24 15,1 25 1,-1-25-16,0 0 15,26 0 1,24 0-16,0 50 16,-75-50-1,1 25-15,24-25 16,-49 24-16,25 1 16,-26-25-1,26 0-15,49 25 16,-24-25-1,-1 0-15,1 25 16,-26-25 0</inkml:trace>
  <inkml:trace contextRef="#ctx0" brushRef="#br0" timeOffset="43005.6471">20092 7813 0,'25'0'109,"74"-24"-93,74-1-1,-49 0-15,75 25 16,24-50-1,-74 50-15,-75 25 16,1 0-16,-50-25 31,-1 25-31,1-25 0,0 25 16,0-25 0,24 0-16,26 0 15,24 0 1,0 0-16,-49 0 15,24 0 1,1 0-16,-26 0 16,26 0-1,-26 0-15,51 0 16,-51 24-16,-24-24 16,0 0-1,24 0 32,26 0-31,-26 0-16,1 0 15,0 25 1,24-25-16,-24 0 16,-1 25-1,-24-25-15,0 0 16,0 0-1,0 0-15,24 0 16,-24 0 0,-75-25 124,1 0-124,-51 25 0,-98 0-16,0 0 15,-26-24-15,26-1 16,49 25-1,75 0-15,98 0 94,1 0-78,0 0-1,25 0-15,99 0 16,-1 49 0,1-49-16,0 25 15,124 0-15,124-25 16,-124 0 0,-50 0-16,124 0 15,-49 0 1,-125 25-16,-98-25 15,-1 0 1,-24 0-16,-1 0 16,-24 0-1,0 0-15,0 0 16,-25-25 0,-50 25 77,-24 0-77,-125 0-16,-421-99 16,-124 99-1,-74 0-15,421 0 16,124 0-1,-25 0-15,125 0 16,73 25 0,76-25-16,48 0 93,51 0-77,-50 0-16,123 0 16,1 0-1,50 0-15,346 0 16,-73 0 0,-100 0-16,322 0 15,-396 0-15,-149 0 16,-25 0-1,-99 24-15,-25 1 16,-25-25 62,25 25-78,-50-25 16,25 0-1,25 25 17,25 24 186</inkml:trace>
  <inkml:trace contextRef="#ctx0" brushRef="#br0" timeOffset="47386.568">5730 8682 0,'49'0'109,"51"0"-93,123-75-1,149 26-15,174-100 16,-50 99 0,-149 50-16,-74 0 15,-99 0 1,-1 0-16,-74 0 15,1-25 1,73 25-16,1 0 16,24 0-1,-74 0-15,75 0 16,-75 25 0,-75-25-16,1 0 15,49 50-15,-24-50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2:46:30.218"/>
    </inkml:context>
    <inkml:brush xml:id="br0">
      <inkml:brushProperty name="width" value="0.05292" units="cm"/>
      <inkml:brushProperty name="height" value="0.05292" units="cm"/>
      <inkml:brushProperty name="color" value="#FF0000"/>
    </inkml:brush>
  </inkml:definitions>
  <inkml:trace contextRef="#ctx0" brushRef="#br0">10790 7962 0,'50'0'93,"24"0"-77,-24 0-16,-1 0 16,26 0-1,-26 0-15,1 0 16,-25 0-1,24 0-15,1 25 16,0-25 0,24 0-16,-49 0 15,49 0 1,1 0-16,-51 0 16,51 0-16,-26 0 15,51 0 1,-51 0-16,26 0 15,-26 0 1,1 0-16,-1 0 16,-24 0-1,50 0-15,-26 0 16,1 0 0,-25-25-16,24 25 15,26-25 1,-1 25-16,-49 0 15,25 0 1,-1 0-16,-24-24 16,49 24-16,-24 0 15,0 0 1,-26 0-16,26-50 16,-25 50-1,24 0-15,-24 0 16,0 0-1,25 0-15,-26 0 16,26 0 0,0 0-16,-1 0 15,26 0 1,-26 0-16,1 0 16,0 0-1,24 0-15,0 0 16,1 0-16,24 25 15,0-25 1,-49 25-16,24 74 16</inkml:trace>
  <inkml:trace contextRef="#ctx0" brushRef="#br0" timeOffset="2292.5276">17636 7838 0,'50'0'109,"49"0"-109,50 0 16,-75 0-1,1 0-15,-1 0 16,0 0 0,75 0-16,-50 0 15,-49 0 1,25 0-16,-26 0 15,1 0 1,-1 0-16,1 0 16,0 0-1,-1 0-15,26 0 16,49 0 0,-75 0-16,26 0 15,-1 0-15,0 0 16,1 0-1,24 25-15,0 0 16,-49-25 0,-25 0-16,24 0 15,1 0 1,0 0-16,-1 0 16,1 0-1,-1 0-15,51 49 16,-26-49-1,-49 0-15,24 25 16,1 0 0,0-25-16,-26 0 15,26 0-15,-25 0 16,0 25 0</inkml:trace>
  <inkml:trace contextRef="#ctx0" brushRef="#br0" timeOffset="2646.7693">20489 8012 0</inkml:trace>
  <inkml:trace contextRef="#ctx0" brushRef="#br0" timeOffset="18092.0556">8186 13791 0,'24'0'16,"1"0"-16,0 0 15,0 0 1,0 0-1,49 0-15,-24 0 16,49 0 0,74 0-16,75-24 15,-24-1 1,73 50-16,26-25 16,49 0-1,25 24-15,-124 26 16,124-50-1,74 99-15,-273-99 16,100 0-16,49 0 16,100 99-1,-199-99-15,74-74 16,-49-25 0,74-50-16,-198 99 15,-124 50 266,74 0-265,25 0 0,25-24-16,99 24 15,74-50 1,-24 25-16,49 25 16,174-74-16,50 49 15,-100 25 1,25-25-16,-173 25 15,-100 0 1,75 0-16,-125 0 16,26 25-1,-75-25-15,49 0 16,1 0-16,124 0 16,-75 0-1,-25 0-15,1 0 16,-125 0-1,1 0-15,-1 0 16,25 0 0,149 50-1,-149-50-15,25 0 16,-49 0-16,-26 0 16,1 0-1,-25 0 1</inkml:trace>
  <inkml:trace contextRef="#ctx0" brushRef="#br0" timeOffset="19968.3014">8632 15379 0,'50'0'0,"-26"0"16,51 0 0,74 0-16,24 0 15,1-25 1,-50 25-1,149 0-15,24 0 16,-73 0-16,-51 0 16,75 25-16,100 25 15,-150-26 1,-24-24-16,-25 50 16,173 24-1,-124-74-15,-24 0 16,0 0-1,24 0-15,249 50 16,-26-50 0,-123 25-16,0-25 15,-1 0 1,1 74-16,-224-24 16,-24-50 265,24 0-266,1 0-15,-1 0 16,25 0 0,50 0-16,50 0 15,-75 0 1,49 0-16,75 0 16,25 0-1,25-25-15,-75-99 16,0 124-16,50 0 15,-50 0 1,-24 0-16,-25-25 16,-1-24-1,26 49-15,-1 0 16,174 49 0,-248-49-16,50 0 15,-50 0 1,0 0-16,25 0 15,148 0 1,-148 50-16,25-50 16,-75 0-16,99 0 15,-74 0 1,100 74-16,-100-74 16,-50 0-1,-24 0-15,24 0 16,-24 0-1,-1 0-15,26-25 16,-50 25 0,49 0-16,-49 0 31</inkml:trace>
  <inkml:trace contextRef="#ctx0" brushRef="#br0" timeOffset="21054.0257">8210 15577 0,'0'-24'47,"25"24"-47,0 0 16,25 0-1,-1 0 1,1 0 0</inkml:trace>
  <inkml:trace contextRef="#ctx0" brushRef="#br0" timeOffset="23598.7481">6449 14585 0,'50'0'0,"24"0"15,1 0 1,-1 0-16,50 0 16,0 0-16,99 0 15,1-25 1,-1 75-16,-74-50 15,-75 0 1,-24 0-16,-1 0 16,-24 25-1</inkml:trace>
  <inkml:trace contextRef="#ctx0" brushRef="#br0" timeOffset="24128.0728">7466 14387 0,'0'0'0,"75"25"0,24-1 16,-25 1 0,75 25-16,-50-50 15,-24 0 1,-26 25-16,26 49 15,-26-74-15,-49 25 16,25 0 0,-25-1 31</inkml:trace>
  <inkml:trace contextRef="#ctx0" brushRef="#br0" timeOffset="25222.802">6697 12898 0,'0'0'0,"25"-24"15,25 24-15,-1 0 16,-24 0 0,25 0-16,24-25 15,50 0 1,-99 25-16,25 0 15,-26 0 1,1 0-16</inkml:trace>
  <inkml:trace contextRef="#ctx0" brushRef="#br0" timeOffset="25843.2175">7045 12650 0,'0'25'78,"0"0"-63,0 0-15,0 0 16,0-1-16,0 1 16,0 0-1,0 25-15,0-1 16,0 1-1,0-25-15,0-1 32,0-48 61,24 24-77,1 0 0,0 0-1,0 0 1</inkml:trace>
  <inkml:trace contextRef="#ctx0" brushRef="#br0" timeOffset="27575.3684">7590 12849 0,'0'-25'78,"0"0"-46,-25 25 14,1 0-14,-1-25-32,0 25 15,25 25 110,0 0-125,-25-25 32,25 25-1,0 0 31,0-1-30,0 1-17,0 0 32,25-25 78,0 0-94,0 0 16,-1 0-31,1 0-16,0 0 31,-25-25 0,25 25 47,-25-25-46,0 1 15,0 48 78,0 1-110,0 0 32,0 0 16</inkml:trace>
  <inkml:trace contextRef="#ctx0" brushRef="#br0" timeOffset="28274.8344">7813 12799 0,'0'-25'16,"0"50"77,0 0-93,0 25 32,0-26-17,25 1 16,-25 0 48,0 0-48</inkml:trace>
  <inkml:trace contextRef="#ctx0" brushRef="#br0" timeOffset="28730.1388">7789 12626 0</inkml:trace>
  <inkml:trace contextRef="#ctx0" brushRef="#br0" timeOffset="29663.7652">8136 12526 0,'0'25'94,"0"0"-94,0 0 15,25 0 1,-25-1-16,0 1 15,0 0-15,0 0 16,0 0 0,25 49-16,-25-49 31,24 24-31,-24-24 16,25 0-1,0 25 1,0-50-1,0 0 32,-1 0-31,1 0 0,50-25-16,-51 0 15,51 0 1,-26 0-1,26 1-15,-26-1 16</inkml:trace>
  <inkml:trace contextRef="#ctx0" brushRef="#br0" timeOffset="31336.8763">22126 14759 0,'0'0'0,"25"0"15,24 0 17,-24-25-17,49 25 1,75 0 0,50 0-16,98-74 15,26 49 1,-100 25-16,25 0 15,0-50 1,-49 50-16,-26 0 16,-148 0-16,49 0 15</inkml:trace>
  <inkml:trace contextRef="#ctx0" brushRef="#br0" timeOffset="31877.243">24433 14436 0,'173'75'16,"-24"24"0,0 0-16,-75-74 15,-49 0 1,-25 24-16,-25-24 47,-24 0-32,-1-25 1,25 0-16,-24 0 16,24 0-1,-25 0-15</inkml:trace>
  <inkml:trace contextRef="#ctx0" brushRef="#br0" timeOffset="34593.0452">21332 12229 0,'0'25'0,"0"-1"16,0 26 0,0-25-1,0 0 1,0-1 0,0 1-1,0 0 1,0 0-16,0 24 15,0 26 1,0-50-16,0-1 16,0 26-1,0-25-15,0 24 32,0-24-17,0-50 110,0 1-109,0-1-1,0 0 48,25-25-16,124-24-47,-100 24 15,-24 26 1,-25-1-16,0 50 94,0-1-63,0 1-31,0 25 16,0-25-16,0-1 31,0 1-31,0 0 31,0 0-31,0 24 31,0-24-31,0 0 16,0 0 15,25-75 63,0 25-63,-25-24 1,0 24-1,24 25 0,-24-25-15,25 25 109,0 0-125</inkml:trace>
  <inkml:trace contextRef="#ctx0" brushRef="#br0" timeOffset="35617.7266">21779 12675 0,'0'0'0,"24"0"16,1 0-16,0 0 15,25 0 1,-26 0 15,-24-25 16,0 1-31,0-1-1,0 0 1,0 0-16,0 0 16,-24 25 15,-1 0-16,25-24 1,-25-1-16,0 25 31,0-25-15,1 25 78,24 25-79,0 0 1,0-1-16,0 1 31,0 0 0,0 0-31,0 0 32,0-1-17,0 1 1,0 0 0,0 0 77,24-25-46,-24 25-31,25-25 15,0 0-15,0 0-1,0 0 1,-25 24 0,24-24-1</inkml:trace>
  <inkml:trace contextRef="#ctx0" brushRef="#br0" timeOffset="37097.7124">22151 12601 0,'0'-25'16,"-25"0"47,0 25-48,0 0 32,25 25 47,0 0-63,0 0 0,0-1-15,0 1-16,0 0 16,0 0 30,0 0 17,0-1-32,25-24-15,0 0 15,0 0 47,-25-24-62,0-1 15,24 25-31,-24-25 16,0 0 46,0 0 1,0 50 62,0 0-110,0 0 17,25-25 14,0 0 1,-25 25-15</inkml:trace>
  <inkml:trace contextRef="#ctx0" brushRef="#br0" timeOffset="40557.0172">22399 12601 0,'0'-25'78,"-25"25"-62,25-25-1,-25 25 16,0 0 32,25 50 62,0-1-109,0-24 15,0 0 0,0 0 16,0 0-16,25-25 79,0 0-17,0 0-46,-1 0-16,1 0-31,-25-25 16,25 25 0,-25-25 46,0 0-31,0 0 1,0-24-17,0 24 1,0 0 31,0 0-16,0 1 0,0-1 1,-25 0 14,25 0-30,0-24 0,-25-1 234,25 25-188,-24 25 1,24-25-1,0 1-31,74 24 204,25 0-235,-49-25 31,-1 25-15,-73 0 156,-1 0-172,0 0 15,0 0 95,-24 0-110,24 0 46,25 25 111,0-1-79,0 1-47,0 0-15,0 0 15,0 0-15,0-1-1,25-24 1,-25 25-16,0 0 31,0 0-15,0 0-1,0-1 32,24 1-47,-24 0 31,0 0 1,0 24-32,0-24 15,0 25 1,0-25-16,0-1 16,0 26-1,0-25 1</inkml:trace>
  <inkml:trace contextRef="#ctx0" brushRef="#br0" timeOffset="73765.137">16024 10666 0,'0'-25'16,"-25"25"-1,-25 25 32,26-25-47,-1 50 31,25-26-15,0 26 0,0-25 15,0 0-16,0-1 1,0 1 0,25-25 31,-1 25-32,1-25 1,25 0-1,-1 0 1,26-25 0,-50 25-16,-1-25 15,1 25 1,0-24-16,-25-1 47,0-25-32,-25 25 1,0-24 15,-74-1-31,0-24 16,25 24 0,24-24-16,0 74 15,26 0 1,-1 0 15,25 25-15,0 24-16,0-24 31,0 0-15,0 0-1,0-1-15,0 1 31,0 0 1,0 0-1,0 24-31,25 26 16,-1-50-1,-24-1-15,25 1 16,0-25 31,25 0-32,-26 25 1,1-25 0,0 0-16,25 0 15,-26 0 1,26 25-1,-25-25 1,0 0-16,-25-50 94</inkml:trace>
  <inkml:trace contextRef="#ctx0" brushRef="#br0" timeOffset="76156.7289">4762 10964 0,'0'0'0,"0"-25"63,-24 25-32,24-50-31,-50 1 16,25 24-1,-24 0-15,24 0 16,0-24-16,-49 24 16,-1 25 31,50 25-32,1-25 1,-26 24-16,25 1 15,-24-25 1,49 25 15,0 0 1,0 0-17,24-1 1,1 26-1,25-50 17,-25 25-32,-1 0 15,51-1 1,-50-24-16,-1 25 16,26-25-1,0 0 1,-26 0-1,1 0 1,-25-25 109,0 1-94,0-1-31,0 0 47,0 0-16,0 0-31,0 1 16,-25 24 0,1 0-16,24-25 15,-25 25 63,0 0-46,0 0-32,0 0 15,-24 25 1,-1-1-16,50 1 62,25-25-46,-25 25 0,0 0-1,50 0 17,-26-1-17,1 1 1,0-25-16,0 0 15,24 25 1,-24-25-16,0 0 16,0 0-1,-25-25 63,0-74-78</inkml:trace>
  <inkml:trace contextRef="#ctx0" brushRef="#br0" timeOffset="77393.5567">4043 9872 0,'25'0'47,"25"0"-31,-1 0 0,1 0-16,-1 0 15,-24 0 1,-25 25 46,0 0-46,-25 0 15,25-1-15,0 1 15,-24-25-15,-26 25-1,50 0-15,25-25 125,0 0-109,-1 25 0,1-25-1,-25 49 1,0-24-16,0 0 109,-49-25-109,24 0 16,-25 25-1,1-25-15,24 0 32</inkml:trace>
  <inkml:trace contextRef="#ctx0" brushRef="#br0" timeOffset="77860.8635">4068 9971 0,'0'0'0,"0"50"16,0 25-1,0-51-15,25 26 16,-25 24-1,0-49-15,0 25 16,0-25-16,49-1 16,-49 1 15</inkml:trace>
  <inkml:trace contextRef="#ctx0" brushRef="#br0" timeOffset="78803.4919">4539 9872 0,'0'25'62,"0"25"-31,0 24-15,0-49-16,-25 25 16,-24 24-1,49-49 1,-25-25-1</inkml:trace>
  <inkml:trace contextRef="#ctx0" brushRef="#br0" timeOffset="79696.0859">4514 10021 0,'0'25'16,"25"-25"0,-25 50-1,50-26 1,-25 1-16,-1 0 16,1 0-1,74 0-15,-74-1 16,0 26-1,74 0-15,-99-26 16,25-24 0</inkml:trace>
  <inkml:trace contextRef="#ctx0" brushRef="#br0" timeOffset="81649.3933">15751 9624 0,'25'0'16,"24"0"15,1 25-16,0-25 1,-50 50-16,24-50 16,-24 24-1,50 1 1,-50 0 0,-50 0 30,26-25-14,-1 0-1,0 0 47,0 0-62,-49 0-16,49 0 31,50 0 78,0 0-77,-1 49-17,1-49 1,-25 25-1,25-25 1,-25 25 0,0 0 15,0 0-31,0-1 47,-25-24 31,0-49-62,-24 24-1,-1-25 1</inkml:trace>
  <inkml:trace contextRef="#ctx0" brushRef="#br0" timeOffset="82089.6814">15701 9723 0,'0'25'16,"0"0"-16,0 0 15,0 24 1,0-24-16,0 0 16,0 49-16,0-24 15,0 0 1,0-25-16,0-1 15,0 1 1</inkml:trace>
  <inkml:trace contextRef="#ctx0" brushRef="#br0" timeOffset="83226.4397">16247 9723 0,'0'25'15,"0"0"-15,0 0 47,-25 24-31,-24 51 0,-26-51-16,75 1 15,-49 24 1,49-49-16</inkml:trace>
  <inkml:trace contextRef="#ctx0" brushRef="#br0" timeOffset="83782.8599">16148 9996 0,'25'25'0,"-1"-25"16,26 50-16,-25-25 15,24 24 1,51 1-16,-75-50 16,-1 25-1,1-25 16</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3:05:27.212"/>
    </inkml:context>
    <inkml:brush xml:id="br0">
      <inkml:brushProperty name="width" value="0.05292" units="cm"/>
      <inkml:brushProperty name="height" value="0.05292" units="cm"/>
      <inkml:brushProperty name="color" value="#FF0000"/>
    </inkml:brush>
  </inkml:definitions>
  <inkml:trace contextRef="#ctx0" brushRef="#br0">10368 10542 0,'100'0'125,"247"-99"-125,50 0 15,-149 99 1,248-100-16,-174 76 15,-74 24 1,25 0-16,-25 0 16,-24 0-1,-76 24-15,-48-24 16,24 50-16,0-50 16,0 50-1,49-50-15,100-50 16,-99 50-1,49 0-15,-25-99 16,150 99 0,-125-25-16,25 0 15,-174 25 1,26 25-16,-51-25 16,1 0-1,-1 0-15,100 50 16,25-50-16,-75 0 15,75 0 1,-50 49-16,-25-49 16,0 0-1,25 0 1,99 124-16,1-124 16,-75 0-16,-25 25 15,24-25 1,26 25-16,-75-25 15,0 0 1,25 0-16,-74 0 16,25 0-1,-26 0-15,1 0 16,24 0-16,1 0 16,24 0-1,-25 0-15,25 0 16,-24 0-1,-26 0-15,1 0 16,0 0 0,24 0-16,50-25 15,-174 25 1,50 25 125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3:05:40.231"/>
    </inkml:context>
    <inkml:brush xml:id="br0">
      <inkml:brushProperty name="width" value="0.05292" units="cm"/>
      <inkml:brushProperty name="height" value="0.05292" units="cm"/>
      <inkml:brushProperty name="color" value="#FF0000"/>
    </inkml:brush>
  </inkml:definitions>
  <inkml:trace contextRef="#ctx0" brushRef="#br0">10096 8607 0,'24'0'94,"1"0"-94,-25-25 47,25-74-32,0 25 1,-25 49-16,0 0 16,0 0-1,0 1 1,-25 24 0,0 0 15,0 0-31,1 0 15,-26 0 1,0 0-16,25 0 31,1 24-15,24 1 0,0 0-1,0 25-15,0-26 16,0 51-1,0-50-15,0-1 16,0 1 15,49-25 32,1 0-63,0 0 15,-1 0 1,-24 0-16,0 0 16,0 0-1,-1 0 1,-24-25 109,0-24-125,0-75 16,0 99-1,0 0-15,-49 50 125,24-25-125,0 25 16,25 0 31,0 24-32,0 1 1,0-25 0,0-1 15,0 1-31,25-25 47,0 0-47,0 0 31,49-49-15,-24 49-16,-1-75 15,-49 50 48,-25 25-63,-49-24 15,24-1 1,1-25-16,24 50 16,0 0-16,0 0 93,1 25-93,-1 25 16,-25-1 0,25-24-16,25 0 78,25-25-63,25 25 1,-1-25-16</inkml:trace>
  <inkml:trace contextRef="#ctx0" brushRef="#br0" timeOffset="2856.9047">7590 8706 0,'25'0'203,"-25"-24"-141,0-76-15,174-73-31,-125 74-16,26 24 16,-75 50-1,-25 25 110,25-24-109,-50 24-1,25 0 1,1 0 0,-1 0-1,0 0-15,-25 24 16,1 1 0,24 0-1,0 0-15,25 0 16,-25-1-1,25 1-15,0 0 32,0 25-1,0 24-31,0-49 16,0 24-1,25-24-15,0 0 16,25 0-1,-1-25 1,-24 0 0,25 0-1,-26 0-15,26 0 16,49-50 0,-74 1-16,25-1 15,-50 25 32,-75 25-31,50-25-1,-49-24-15,0 49 16,24-25 0,0 0-16,1 25 15,24 0 1,-49 0-16,24 0 15,25 0 1,25 25 62,0 25-47,0-26-15,0 26 0,0-25-16,25 0 15,0-1 1,0-24 62,-1-24-47,26 24-31,-50-25 47,0 0-16,0-25-15,-25 50-16,0 0 16,1-24-16,-26 24 15,25 0 1,25 49 46,-25 1-46,25-25 0,0-1-16,0 1 15,0 0-15,0 0 16</inkml:trace>
  <inkml:trace contextRef="#ctx0" brushRef="#br0" timeOffset="3180.1183">7417 8657 0</inkml:trace>
  <inkml:trace contextRef="#ctx0" brushRef="#br0" timeOffset="4905.2685">7392 9029 0,'25'0'109,"-1"0"-109,1 0 16,0 25 31,-25 0-16,0-1 0,0 1 0,0 0 1,0 0 30,0 0-31,0-1 1,0 1-17,0 0 16,25 0-15,-25 0 15,0-1 32,-25 1-32,25 0-31,-25-25 16,0 0 15,25-25 16</inkml:trace>
  <inkml:trace contextRef="#ctx0" brushRef="#br0" timeOffset="5534.6861">7342 9153 0,'0'25'46,"0"0"-30,0-1 0,0 26-1,0-25 1,0 24 15,0-24-15,0 0-1,0 0-15,0 0 32,0 24-32,0-24 15,0 0-15,0 0 16,0-1 0</inkml:trace>
  <inkml:trace contextRef="#ctx0" brushRef="#br0" timeOffset="6295.1932">7739 9203 0,'0'24'16,"0"1"-1,0 25 1,0-25-1,0-1-15,0 1 16,-25 0 0,25 0-16,0 24 15,-25-49 1,25 25 0,-24 0 15,-1 0 0,25 0-31</inkml:trace>
  <inkml:trace contextRef="#ctx0" brushRef="#br0" timeOffset="6793.5269">7689 9475 0,'25'0'15,"0"0"1,25 0 15,-26 0-31,1 0 16,-25 25 0,25-25-16,0 0 15,0 25 1,-1-25-1</inkml:trace>
  <inkml:trace contextRef="#ctx0" brushRef="#br0" timeOffset="8783.8526">10096 9079 0,'49'0'94,"-24"0"-63,0 0-31,0 0 16,-25 24 31,0 1-16,0 0-15,0 0 46,0 0 16,0-1-62,0 1 0,24-25-1,1 0 1,0 0 0,-25 25-16,0 0 78,-25-25-31,0 0 15,1 0-31,-1 0-31,0 0 16,0 0 109,-24 0-109,24-25-1,0 25-15,25 25 172,0 49-156,0-49-1,0 0 17,0 0 30,0-1-62,0 26 31,0-25 1</inkml:trace>
  <inkml:trace contextRef="#ctx0" brushRef="#br0" timeOffset="9825.5465">10468 9153 0,'0'25'62,"0"0"-46,-25 24-16,0-24 16,25 0-1,-25 24-15,-24-24 16,49 0 0,-25 0-16,-25 0 15,25 49 1,1-74 31</inkml:trace>
  <inkml:trace contextRef="#ctx0" brushRef="#br0" timeOffset="10546.0247">10393 9351 0,'25'25'16,"25"-25"-1,-50 25 1,24-25-1,1 0-15,0 25 16,0-25 0,-25 25-16,25-25 15,-1 0 1,1 24 62,0-24-62,0 50-1,0-50-15,-1 0 47,-24 25-47</inkml:trace>
  <inkml:trace contextRef="#ctx0" brushRef="#br0" timeOffset="16670.1039">9624 8458 0,'-49'0'93,"-51"-49"-77,51 49 0,24 0-16,0 0 15,0 0 1,25 25-16,0-1 15,0 1 1,0 0 0,0 25 15,0-1-31,25-49 16,50 75-1,-1-75-15,-24 24 16,24 1-16,25-25 15,0 0 1,-24 0-16,-1 0 16,26 0-1,-1-25-15,-99 1 16,0-1 0,0 0 46,-25 0-62,0 0 16,0-24-1,-24 49-15,24-50 16,-25 50-16,1-25 16,-1 25-1,0 0-15,-49-24 16,25 24-1,49 0-15,-25 0 16,50 24 78,0 1-63,0 25-15,50-1-1,-25-49-15,49 0 16,-24 0 0,-1 0-16,-49-24 31,0-1-31,0 0 15,-24 25 1,-51 0-16,1 0 16,-1 0-1,51 0-15,24 25 16,0 0 0,0-1-1,0 1-15,0 0 31,0 0-31,0 0 16,24 24 0,1 50-16,-25-74 453,-25 0-438,-24 74-15,-50 25 16,74-99 0,0 50-16,25-51 47,0-73 187,0 24-187,25 25 125</inkml:trace>
  <inkml:trace contextRef="#ctx0" brushRef="#br0" timeOffset="17230.4777">9426 9227 0,'0'0'0,"0"25"16,0 0 15,0 0-15,0 0 46,25-25-15,-25 24-31,24-24 15,1 0 31,0 0-46,0 0 15,24 0-31,-24 0 16,25 0 0,-25 0-16,24 0 15,-24 0 110</inkml:trace>
  <inkml:trace contextRef="#ctx0" brushRef="#br0" timeOffset="17766.835">9798 9128 0,'0'25'93,"0"0"-77,0 0 0,0 24-16,0-24 15,0 0 1,0 0-16,0-1 16,0 1-1,0 0 1</inkml:trace>
  <inkml:trace contextRef="#ctx0" brushRef="#br0" timeOffset="18648.4222">9624 9153 0,'0'25'16,"0"0"-1,0-1 1,0 26-16,0-25 15,0 0 1,0 24-16,0-24 31,0 25-31,0-26 32</inkml:trace>
  <inkml:trace contextRef="#ctx0" brushRef="#br0" timeOffset="20231.4756">9451 9451 0,'0'24'15,"0"1"32,0 0-31,0 0 46,24-25-30,1 0-1,0 0 47,0 0-31,0 0-16,-1 0-15,1 0 15,0 0 16,0 0-31,0 0-1,-1 0-15,1 0 31,0 0-31,0 0 63,0 0-32,-1 0-31,-24-25 78,0 0-78,0 0 32,0 1-17</inkml:trace>
  <inkml:trace contextRef="#ctx0" brushRef="#br0" timeOffset="169672.9816">8037 8012 0,'25'0'78,"-1"0"-47,1 0-15,0 0 0,-25-25-1,50 25-15,24 0 16,-24 0-1,24 0-15,-49 0 16,24 0 0,-24 0-16,0 0 15,25 0 1,-1 0-16,1 0 16,-1-25-1,26 25-15,-1 0 16,1 0-16,-1 0 15,25 0 1,-24 0-16,-1 0 16,1 0-1,-1 0-15,25-49 16,-49 49 0,-25 0-16,24 0 15,-24 0 1,49 0-16,-24 0 15,24 0 1,-24 0-16,0 0 16,-1 0-1,1 0-15,24 0 16,-24 0-16,0 0 16,-1 0-1,50-50-15,1 50 16,-1 0-1,0-25-15,0 25 16,-24 0 0,73 0-16,-73 0 15,-1 0 1,1 0-16,-26 0 16,26 0-1,-26 50-15,1-50 16,0 0-1,-26 0-15,26 0 16,0 0-16,24 0 16,25-99-1,50 74-15,-99-25 16,49 25 0,-50 25-16,1-24 15,-50-1 1,0 0-16,0-25 15,0 26 1,-25-26-16,25 25 16,-25-24-1,25 24 1,0 0-16,-24 25 31,24-25-15,-25-49-1,0-1-15,-25 51 16,26-26 0,-100-99-16,74 75 15,-24 24 1,24 50-16,0 0 16,26 0-1,-26-25-15,25 25 16,-24 0-1,-26 0 1,26 0-16,-26 0 16,-24 0-1,-25 25-15,-50 50 16,-24-75 0,-1 0-16,-49 0 15,-25 99 1,100-50-16,49-49 15,-25 0 1,99 0-16,-74-24 16,-24-51-1,24 50-15,-1 1 16,-73 24-16,148-25 16,-49 0-1,25 0-15,24 0 16,-74 25-1,-74-99-15,99 99 16,-1-25 0,26 0-16,24 1 15,-24 24 1,24-25-16,25 25 16,1 0-1,-26 0-15,25 0 31,25 25-15,0-1 0,0 26-1,0-25 1,25 0 0,25 49-16,-50-24 15,0-1 1,24 1-16,-24 49 15,25 0 1,0 25-16,-25-99 16,0 25-1,25 24-15,-25-49 16,25 25-16,-1-1 16,26 26-1,-25-26-15,0 26 16,-1-75-1,-24 49-15,25-49 16,0 25 0,-25 25-16,0-26 15,0 1 1,0 0-16,0 0 31</inkml:trace>
  <inkml:trace contextRef="#ctx0" brushRef="#br0" timeOffset="171995.5252">10939 6846 0,'-25'-25'16,"0"0"0,-49-24-16,49 24 15,-74-25-15,-25 50 16,0-24-1,25 24-15,-25 0 16,74 0 0,0 0-16,1 24 15,-26 1 1,1 25-16,24-25 16,1-1-1,24 101-15,0-101 16,-25 1-1,50 25-15,-49-50 16,-1 49 0,1 26-16,-26-1 15,50-24-15,-24-1 16,49-24 0,-25 0-16,25 25 31,0-26-31,0 1 15,-25 50 1,0-1-16,25 0 16,0 1-1,0-1-15,0-49 16,0 49 0,50 75-16,24-124 15,-24 99 1,49-74-16,-24-1 15,-1-49 1,-24 25-16,74-25 16,-50 0-16,25 0 15,1 0 1,-1 0-16,25-25 16,25-49-1,99-25-15,-50 0 16,25 49-1,-24 50-15,-50-75 16,123-49 0,-98 50-16,-100 0 15,-49 74 1,-25-50-16,0 25 16,0 0-16,0 1 15,0-26 1,0 25-16,0-24 15,-25 24 1,25-25-16,-24 1 16,-1-51-1,0 1-15,25 50 16,-50-26 0,1 26-16,-50-51 15,-1-49 1,26 100-16,24-1 15,-24 25-15,49 25 16,-49 0 0,24 0-16,-24 0 15,-75 0 1,25 25-16,25-25 16,-50 0-1,-25 50-15,-24-1 16,24-49-1,100 25-15,-25-25 16,49 50 0,0-50-16,25 25 31,1 24-15,-1-24-16,-25 25 15,1-1 1,-26 26-16,-24 74 15,0-1 1,49-48-16,1-26 16,-1-24-1,0 24-15,50-24 16,0-26 0,0 26-16,0 0 15,0 24 1,0-24-16,0 49 15,0-49-15,0 24 16,0 25 0,0-74-16,25 49 15,-25-49 1,25 0-16,25 25 16,-1-1-1,1-49-15,-1 0 16,-24 0-1,50 0-15,-26 50 16,1-50 0,24 0-16,50 0 15,0 0-15,124-25 16,-49 0 0,-125 0-16,174 25 15,-49-74 1,-26 74-16,1-149 15,74 75 1,-124 49-16,25-74 16,-25 24-1,-25-24-15,25 0 16,0-25 0,-99 0-16,25 25 15,-26 74 1,-24-25-1,0 25 1,0 1 0,0-26-16,0-49 15,-24 24 1,-1 26-16,-25-50 16,1 74-1,-1 0-15,-49 0 16,-1 0-1,51 25-15,-1-25 16,1 1 0,-75-1-16,24 0 15,1 25-15,0 0 16,-50 0 0,75 0-16,49 0 15,0 0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0.17647" units="1/cm"/>
          <inkml:channelProperty channel="Y" name="resolution" value="40.42105" units="1/cm"/>
          <inkml:channelProperty channel="T" name="resolution" value="1" units="1/dev"/>
        </inkml:channelProperties>
      </inkml:inkSource>
      <inkml:timestamp xml:id="ts0" timeString="2014-04-19T13:11:14.394"/>
    </inkml:context>
    <inkml:brush xml:id="br0">
      <inkml:brushProperty name="width" value="0.05292" units="cm"/>
      <inkml:brushProperty name="height" value="0.05292" units="cm"/>
      <inkml:brushProperty name="color" value="#FF0000"/>
    </inkml:brush>
  </inkml:definitions>
  <inkml:trace contextRef="#ctx0" brushRef="#br0">19521 10244 0,'25'0'125,"25"0"-110,-1 0-15,1 0 16,0 0-1,24 0-15,-49-24 16,24 24 0,1 0-16,-25 0 62,24 0-31,1 0-15,-25 0-16,24 0 16,-24 0-1,50 0-15,-51 0 32,51 24-32,-50-24 15,-1 0 1,1 0-16,0 0 15,0 0 1,0 0-16,24 0 16,1 0-1,-25 0 173,-1 0-188,1 0 15,0 0 1,0 0 0,-50 0 77</inkml:trace>
  <inkml:trace contextRef="#ctx0" brushRef="#br0" timeOffset="19678.1075">5457 11361 0,'124'0'94,"-50"0"-79,1 0-15,49 0 16,-50 0 0,125 0-16,-26-25 15,1 25 1,0-25-16,49 0 16,-74 0-1,148 25-15,-148 0 16,25 0-1,-25 0-15,-75 0 16,25 0 0,50 50-16,-74-50 15,-26 25 1,50-25-16,50 25 16,-25-1-16,25-24 15,174 25 1,-125-25-16,-74 0 15,0 0 1,-25 0-16,75-25 16,-50 1-1,50 24-15,-100 0 16,100 24 0,-26 1-16,-48-25 15,48 25 1,-73-25-16,49 0 15,74 25-15,-98-25 16,-26 0 0,0 0-16,-24 0 15,49 25 1,25-25-16,50 49 16,-50-49-1,-75 25-15,26-25 16,-1 0-1,-24 0-15,24 0 16,1 0 0,-26 0-16,26 0 15,74 0 1,-50 25-16,-50-25 16,1 0-16,24 0 15,-24 0 1,0 0-16,74-25 15,-50 25 1,25-25-16,75 50 16,-100 0-1,-24 24-15,-50-24 141</inkml:trace>
  <inkml:trace contextRef="#ctx0" brushRef="#br0" timeOffset="128725.2615">16396 10542 0,'99'0'62,"25"0"-46,50 0 0,74 0-16,198 0 15,249-25 1,24-124-16,224 100 16,-422-26-1,-75-148-15,-74 223 16,-173-50-16,-100 26 15,25-26 1,-25 25-16,75 0 16,223-99-1,-75 124-15,-123-99 16,-1-50 0,-173 100-16,-25-1 31,-25 25 31,-124-99-62,-421 25 16,-423-75-16,224-123 16,-74 123-1,421 149-15,-173-49 16,-298 0-1,298 74-15,-695 0 16,645 49 0,-570 1-16,545-25 15,-322 148 1,272-222-16,249 49 16,-99 49-1,247-49-15,125 0 16,24 0-1,-24 149-15,49-149 16,0 50-16,50-26 16,-75 26-1,-74-50-15,25 74 16,-50-74 0,0 50-16,75-50 15,-125 25 1,150 25-16,-100-26 15,50 1 1,-1 74-16,26 1 16,-25-100-1,74 24-15,-25 26 16,75-25-16,-75 124 16,125-125-1,-26 26-15,-74-25 16,50 49-1,-149 75 1,50-25-16,123-74 16,50-25-16,25-1 31,0 26 16,25-50-32,0 25 1,0-25 15,0 49-15,0-49 0,49 50-16,0-25 15,1 0 1,74-1-16,24 26 15,-24-50 1,25 25-16,-25 0 16,99 24-1,-25-49-15,74 0 16,-73 0 0,98 0-16,125 0 15,24-74-15,-198 74 16,24 49-1,26-98-15,-100 49 16,-24 25 0,-51-25-16,125 49 15,-99-24 1,49-25-16,-49 0 16,-1 25-1,-49-25-15,25 0 16,25 49-1,74-49-15,0 0 16,-124 0 0,25 0-16,49 0 15,1-74-15,148 49 16,-149 25 0,-74 0-16,0 0 15,25 0 1,25 0-16,148 0 15,-98 0 1,-76 0-16,-24 0 16,0 0-1,25 0-15,0-49 16,74 49 0,-74 0-16,-25 0 15,-49 0 1,24 0-16,-25 0 15,75 0-15,99 24 16,-124-24 0,-25 0-16,-24 0 15,-50 199 173</inkml:trace>
  <inkml:trace contextRef="#ctx0" brushRef="#br0" timeOffset="152128.8499">6300 11534 0,'75'0'94,"24"0"-78,75 0-1,-50 0-15,99 0 16,-49-49-16,-26 24 15,51 25 1,-75 0-16,49-25 16,1 25-1,-99-25-15,-26 25 16,1 0 0,24 0-16,-24 0 15,49 25-15,0-25 16,174 0-1,-174 0-15,0-25 16,26 0 0,-51 25-16,0 0 15,-49 0 1,50 25-16,-51-25 31,26 25-15,-25-25-1,0 25-15</inkml:trace>
  <inkml:trace contextRef="#ctx0" brushRef="#br0" timeOffset="211116.144">5383 11410 0,'24'0'47,"1"0"-47,25 0 16,-1 0-16,-24 0 15,0 0 1,0 0-16,24 0 15,1 0 1,74 0-16,25-49 16,-25 49-1,-25 0-15,0 0 16,-24 0 0,-1 0-16,-24 0 15,24-25 1,25 25-16,1 0 15,-1 0-15,-49 0 16,24 0 0,-49 0-16,24 0 15,26 0 1,24 0-16,25 0 16,25-75-1,0 100-15,24-25 16,-98 0-1,-1 0-15,25 0 16,1 25 0,-26 0-16,-24 0 15,-1-25 1,26 0-16,-26 0 16,-24 0-16,25 0 15,49 0 1,-25 0-16,75 24 15,-75 1 1,1-25-16,-25 0 16,24 0-1,0 0-15,-24 0 16,74 25 0,-25 0-16,0-25 15,1 0 1,-1 0-16,-50-25 15,75-25 1,-74 50-16,49-24 16,1-1-16,-51 0 15,1 25 1,-1 0-16,-24 0 16,99 25-1,-99-25-15,0 25 16,24-25-1,26 0-15,-26 0 16,1 0 0,0 0-16,-26 0 15,76 49 1,-76-49 0,26 0-16,-25 0 15,24 0-15,51 0 16,-26 0-16,-24 0 15,49 0 1,-25 0-16,-49 0 16,25 0-1,24 0-15,1 0 16,-26 0 0,26 0-16,-26 0 15,1 0 1,-25 0-1,24 0 1,1 0-16,-1 0 16,26 0-16,-50 25 15,24-25 1,1 0-16,0 50 16,-1-50-1,1 0-15,-25 0 16,-1 0-1,26 0 1,-25 0 0,24 24-16,-24-24 15,25 50 1,-50-25-16,25-25 297,49 0-282,-49 0 1,49 0-16,-49 0 16,49 0-16,-49 0 15,25 0 1,24 0-16,1 0 16,-1 0-1,1 0-15,-26-25 16,-24 25-16,25 0 15,-26 0 1,1 0-16,0 0 16,0 0 46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C465E-28DF-4F5C-95DC-29CE02A46DA6}" type="datetimeFigureOut">
              <a:rPr lang="zh-CN" altLang="en-US" smtClean="0"/>
              <a:t>2014/4/19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FFF08B-46EB-4274-867D-7DFF2E436D8B}" type="slidenum">
              <a:rPr lang="zh-CN" altLang="en-US" smtClean="0"/>
              <a:t>‹#›</a:t>
            </a:fld>
            <a:endParaRPr lang="zh-CN" altLang="en-US"/>
          </a:p>
        </p:txBody>
      </p:sp>
    </p:spTree>
    <p:extLst>
      <p:ext uri="{BB962C8B-B14F-4D97-AF65-F5344CB8AC3E}">
        <p14:creationId xmlns:p14="http://schemas.microsoft.com/office/powerpoint/2010/main" val="3102006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7</a:t>
            </a:fld>
            <a:endParaRPr lang="zh-CN" altLang="en-US"/>
          </a:p>
        </p:txBody>
      </p:sp>
    </p:spTree>
    <p:extLst>
      <p:ext uri="{BB962C8B-B14F-4D97-AF65-F5344CB8AC3E}">
        <p14:creationId xmlns:p14="http://schemas.microsoft.com/office/powerpoint/2010/main" val="179162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42</a:t>
            </a:fld>
            <a:endParaRPr lang="zh-CN" altLang="en-US"/>
          </a:p>
        </p:txBody>
      </p:sp>
    </p:spTree>
    <p:extLst>
      <p:ext uri="{BB962C8B-B14F-4D97-AF65-F5344CB8AC3E}">
        <p14:creationId xmlns:p14="http://schemas.microsoft.com/office/powerpoint/2010/main" val="60862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43</a:t>
            </a:fld>
            <a:endParaRPr lang="zh-CN" altLang="en-US"/>
          </a:p>
        </p:txBody>
      </p:sp>
    </p:spTree>
    <p:extLst>
      <p:ext uri="{BB962C8B-B14F-4D97-AF65-F5344CB8AC3E}">
        <p14:creationId xmlns:p14="http://schemas.microsoft.com/office/powerpoint/2010/main" val="1133247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44</a:t>
            </a:fld>
            <a:endParaRPr lang="zh-CN" altLang="en-US"/>
          </a:p>
        </p:txBody>
      </p:sp>
    </p:spTree>
    <p:extLst>
      <p:ext uri="{BB962C8B-B14F-4D97-AF65-F5344CB8AC3E}">
        <p14:creationId xmlns:p14="http://schemas.microsoft.com/office/powerpoint/2010/main" val="252564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45</a:t>
            </a:fld>
            <a:endParaRPr lang="zh-CN" altLang="en-US"/>
          </a:p>
        </p:txBody>
      </p:sp>
    </p:spTree>
    <p:extLst>
      <p:ext uri="{BB962C8B-B14F-4D97-AF65-F5344CB8AC3E}">
        <p14:creationId xmlns:p14="http://schemas.microsoft.com/office/powerpoint/2010/main" val="4196851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46</a:t>
            </a:fld>
            <a:endParaRPr lang="zh-CN" altLang="en-US"/>
          </a:p>
        </p:txBody>
      </p:sp>
    </p:spTree>
    <p:extLst>
      <p:ext uri="{BB962C8B-B14F-4D97-AF65-F5344CB8AC3E}">
        <p14:creationId xmlns:p14="http://schemas.microsoft.com/office/powerpoint/2010/main" val="116436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47</a:t>
            </a:fld>
            <a:endParaRPr lang="zh-CN" altLang="en-US"/>
          </a:p>
        </p:txBody>
      </p:sp>
    </p:spTree>
    <p:extLst>
      <p:ext uri="{BB962C8B-B14F-4D97-AF65-F5344CB8AC3E}">
        <p14:creationId xmlns:p14="http://schemas.microsoft.com/office/powerpoint/2010/main" val="413549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FFF08B-46EB-4274-867D-7DFF2E436D8B}" type="slidenum">
              <a:rPr lang="zh-CN" altLang="en-US" smtClean="0"/>
              <a:t>48</a:t>
            </a:fld>
            <a:endParaRPr lang="zh-CN" altLang="en-US"/>
          </a:p>
        </p:txBody>
      </p:sp>
    </p:spTree>
    <p:extLst>
      <p:ext uri="{BB962C8B-B14F-4D97-AF65-F5344CB8AC3E}">
        <p14:creationId xmlns:p14="http://schemas.microsoft.com/office/powerpoint/2010/main" val="149667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9796027F-7875-4030-9381-8BD8C4F21935}" type="datetimeFigureOut">
              <a:rPr lang="en-US" dirty="0"/>
              <a:t>4/19/2014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4/19/2014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4509A250-FF31-4206-8172-F9D3106AACB1}" type="datetimeFigureOut">
              <a:rPr lang="en-US" dirty="0"/>
              <a:t>4/19/2014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09A250-FF31-4206-8172-F9D3106AACB1}" type="datetimeFigureOut">
              <a:rPr lang="en-US" dirty="0"/>
              <a:t>4/19/2014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Courier New" panose="02070309020205020404" pitchFamily="49" charset="0"/>
                <a:ea typeface="仿宋" panose="02010609060101010101" pitchFamily="49" charset="-122"/>
                <a:cs typeface="Courier New" panose="02070309020205020404" pitchFamily="49" charset="0"/>
              </a:defRPr>
            </a:lvl1pPr>
          </a:lstStyle>
          <a:p>
            <a:fld id="{4AAD347D-5ACD-4C99-B74B-A9C85AD731AF}" type="datetimeFigureOut">
              <a:rPr lang="en-US" smtClean="0"/>
              <a:pPr/>
              <a:t>4/19/2014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Courier New" panose="02070309020205020404" pitchFamily="49" charset="0"/>
                <a:ea typeface="仿宋" panose="02010609060101010101" pitchFamily="49" charset="-122"/>
                <a:cs typeface="Courier New" panose="02070309020205020404" pitchFamily="49" charset="0"/>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Courier New" panose="02070309020205020404" pitchFamily="49" charset="0"/>
                <a:ea typeface="仿宋" panose="02010609060101010101" pitchFamily="49" charset="-122"/>
                <a:cs typeface="Courier New" panose="02070309020205020404" pitchFamily="49" charset="0"/>
              </a:defRPr>
            </a:lvl1pPr>
          </a:lstStyle>
          <a:p>
            <a:fld id="{D57F1E4F-1CFF-5643-939E-02111984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iming>
    <p:tnLst>
      <p:par>
        <p:cTn id="1" dur="indefinite" restart="never" nodeType="tmRoot"/>
      </p:par>
    </p:tnLst>
  </p:timing>
  <p:hf hdr="0" ftr="0" dt="0"/>
  <p:txStyles>
    <p:titleStyle>
      <a:lvl1pPr algn="l" defTabSz="457200" rtl="0" eaLnBrk="1" latinLnBrk="0" hangingPunct="1">
        <a:spcBef>
          <a:spcPct val="0"/>
        </a:spcBef>
        <a:buNone/>
        <a:defRPr sz="4200" b="1" i="0" kern="1200">
          <a:solidFill>
            <a:schemeClr val="tx2"/>
          </a:solidFill>
          <a:latin typeface="Courier New" panose="02070309020205020404" pitchFamily="49" charset="0"/>
          <a:ea typeface="仿宋" panose="02010609060101010101" pitchFamily="49" charset="-122"/>
          <a:cs typeface="Courier New" panose="02070309020205020404" pitchFamily="49"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zh.wikipedia.org/wiki/%E7%88%B1%E5%BE%B7%E5%8D%8E%C2%B7%E5%8D%A2%E5%8D%A1%E6%96%A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rain.usaco.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5000" b="0" dirty="0" smtClean="0"/>
              <a:t>第四部分</a:t>
            </a:r>
            <a:r>
              <a:rPr lang="en-US" altLang="zh-CN" sz="5000" b="0" dirty="0" smtClean="0"/>
              <a:t/>
            </a:r>
            <a:br>
              <a:rPr lang="en-US" altLang="zh-CN" sz="5000" b="0" dirty="0" smtClean="0"/>
            </a:br>
            <a:r>
              <a:rPr lang="en-US" altLang="zh-CN" sz="5000" dirty="0"/>
              <a:t>	</a:t>
            </a:r>
            <a:r>
              <a:rPr lang="en-US" altLang="zh-CN" sz="5000" dirty="0" smtClean="0"/>
              <a:t>	</a:t>
            </a:r>
            <a:r>
              <a:rPr lang="zh-CN" altLang="en-US" sz="5000" dirty="0" smtClean="0"/>
              <a:t>简单算法与简单数据结构</a:t>
            </a:r>
            <a:endParaRPr lang="zh-CN" altLang="en-US" sz="5000" dirty="0"/>
          </a:p>
        </p:txBody>
      </p:sp>
      <p:sp>
        <p:nvSpPr>
          <p:cNvPr id="3" name="副标题 2"/>
          <p:cNvSpPr>
            <a:spLocks noGrp="1"/>
          </p:cNvSpPr>
          <p:nvPr>
            <p:ph type="subTitle" idx="1"/>
          </p:nvPr>
        </p:nvSpPr>
        <p:spPr/>
        <p:txBody>
          <a:bodyPr/>
          <a:lstStyle/>
          <a:p>
            <a:r>
              <a:rPr lang="zh-CN" altLang="en-US" dirty="0" smtClean="0"/>
              <a:t>清华大学 张明瑞</a:t>
            </a:r>
            <a:endParaRPr lang="en-US" altLang="zh-CN" dirty="0" smtClean="0"/>
          </a:p>
          <a:p>
            <a:r>
              <a:rPr lang="zh-CN" altLang="en-US" dirty="0" smtClean="0"/>
              <a:t>复旦大学 刘硕</a:t>
            </a:r>
            <a:endParaRPr lang="zh-CN" altLang="en-US" dirty="0"/>
          </a:p>
        </p:txBody>
      </p:sp>
    </p:spTree>
    <p:extLst>
      <p:ext uri="{BB962C8B-B14F-4D97-AF65-F5344CB8AC3E}">
        <p14:creationId xmlns:p14="http://schemas.microsoft.com/office/powerpoint/2010/main" val="2107038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结构体类型</a:t>
            </a:r>
            <a:endParaRPr lang="zh-CN" altLang="en-US" dirty="0"/>
          </a:p>
        </p:txBody>
      </p:sp>
      <p:sp>
        <p:nvSpPr>
          <p:cNvPr id="3" name="内容占位符 2"/>
          <p:cNvSpPr>
            <a:spLocks noGrp="1"/>
          </p:cNvSpPr>
          <p:nvPr>
            <p:ph idx="1"/>
          </p:nvPr>
        </p:nvSpPr>
        <p:spPr/>
        <p:txBody>
          <a:bodyPr/>
          <a:lstStyle/>
          <a:p>
            <a:r>
              <a:rPr lang="zh-CN" altLang="en-US" dirty="0" smtClean="0"/>
              <a:t>结构体类型是一种特殊的数据类型</a:t>
            </a:r>
            <a:r>
              <a:rPr lang="en-US" altLang="zh-CN" dirty="0" smtClean="0"/>
              <a:t>.</a:t>
            </a:r>
          </a:p>
          <a:p>
            <a:r>
              <a:rPr lang="zh-CN" altLang="en-US" dirty="0" smtClean="0"/>
              <a:t>考虑这样的例子</a:t>
            </a:r>
            <a:r>
              <a:rPr lang="en-US" altLang="zh-CN" dirty="0" smtClean="0"/>
              <a:t>:</a:t>
            </a:r>
          </a:p>
          <a:p>
            <a:pPr lvl="1"/>
            <a:r>
              <a:rPr lang="zh-CN" altLang="en-US" dirty="0" smtClean="0"/>
              <a:t>现在要存储一个学生信息表</a:t>
            </a:r>
            <a:r>
              <a:rPr lang="en-US" altLang="zh-CN" dirty="0" smtClean="0"/>
              <a:t>, </a:t>
            </a:r>
            <a:r>
              <a:rPr lang="zh-CN" altLang="en-US" dirty="0" smtClean="0"/>
              <a:t>表中包含学生的姓名</a:t>
            </a:r>
            <a:r>
              <a:rPr lang="en-US" altLang="zh-CN" dirty="0" smtClean="0"/>
              <a:t>, </a:t>
            </a:r>
            <a:r>
              <a:rPr lang="zh-CN" altLang="en-US" dirty="0" smtClean="0"/>
              <a:t>年龄</a:t>
            </a:r>
            <a:r>
              <a:rPr lang="en-US" altLang="zh-CN" dirty="0" smtClean="0"/>
              <a:t>, </a:t>
            </a:r>
            <a:r>
              <a:rPr lang="zh-CN" altLang="en-US" dirty="0" smtClean="0"/>
              <a:t>是否为党员等三种信息</a:t>
            </a:r>
            <a:r>
              <a:rPr lang="en-US" altLang="zh-CN" dirty="0" smtClean="0"/>
              <a:t>.</a:t>
            </a:r>
          </a:p>
          <a:p>
            <a:pPr lvl="1"/>
            <a:r>
              <a:rPr lang="zh-CN" altLang="en-US" dirty="0" smtClean="0"/>
              <a:t>如果使用三个各自独立的数组存储</a:t>
            </a:r>
            <a:r>
              <a:rPr lang="en-US" altLang="zh-CN" dirty="0" smtClean="0"/>
              <a:t>, </a:t>
            </a:r>
            <a:r>
              <a:rPr lang="zh-CN" altLang="en-US" dirty="0" smtClean="0"/>
              <a:t>则无法直接看出数据之间的联系</a:t>
            </a:r>
            <a:r>
              <a:rPr lang="en-US" altLang="zh-CN" dirty="0" smtClean="0"/>
              <a:t>:</a:t>
            </a:r>
          </a:p>
          <a:p>
            <a:pPr marL="914400" lvl="2" indent="0">
              <a:buNone/>
            </a:pPr>
            <a:r>
              <a:rPr lang="en-US" altLang="zh-CN" b="1" i="1" dirty="0" smtClean="0"/>
              <a:t>string</a:t>
            </a:r>
            <a:r>
              <a:rPr lang="en-US" altLang="zh-CN" dirty="0" smtClean="0"/>
              <a:t> a[100]; </a:t>
            </a:r>
            <a:r>
              <a:rPr lang="en-US" altLang="zh-CN" b="1" dirty="0" err="1" smtClean="0"/>
              <a:t>int</a:t>
            </a:r>
            <a:r>
              <a:rPr lang="en-US" altLang="zh-CN" dirty="0" smtClean="0"/>
              <a:t> b[100]; </a:t>
            </a:r>
            <a:r>
              <a:rPr lang="en-US" altLang="zh-CN" b="1" dirty="0" err="1" smtClean="0"/>
              <a:t>bool</a:t>
            </a:r>
            <a:r>
              <a:rPr lang="en-US" altLang="zh-CN" dirty="0" smtClean="0"/>
              <a:t> c[100];</a:t>
            </a:r>
            <a:endParaRPr lang="en-US" altLang="zh-CN" dirty="0"/>
          </a:p>
          <a:p>
            <a:pPr lvl="1"/>
            <a:r>
              <a:rPr lang="zh-CN" altLang="en-US" dirty="0" smtClean="0"/>
              <a:t>使用结构体类型可以将数据紧密组织起来</a:t>
            </a:r>
            <a:r>
              <a:rPr lang="en-US" altLang="zh-CN" dirty="0" smtClean="0"/>
              <a:t>.</a:t>
            </a:r>
          </a:p>
          <a:p>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687396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结构体类型</a:t>
            </a:r>
            <a:endParaRPr lang="zh-CN" altLang="en-US" dirty="0"/>
          </a:p>
        </p:txBody>
      </p:sp>
      <p:sp>
        <p:nvSpPr>
          <p:cNvPr id="3" name="内容占位符 2"/>
          <p:cNvSpPr>
            <a:spLocks noGrp="1"/>
          </p:cNvSpPr>
          <p:nvPr>
            <p:ph idx="1"/>
          </p:nvPr>
        </p:nvSpPr>
        <p:spPr/>
        <p:txBody>
          <a:bodyPr/>
          <a:lstStyle/>
          <a:p>
            <a:r>
              <a:rPr lang="zh-CN" altLang="en-US" dirty="0" smtClean="0"/>
              <a:t>要使用一种结构体</a:t>
            </a:r>
            <a:r>
              <a:rPr lang="en-US" altLang="zh-CN" dirty="0" smtClean="0"/>
              <a:t>, </a:t>
            </a:r>
            <a:r>
              <a:rPr lang="zh-CN" altLang="en-US" dirty="0" smtClean="0"/>
              <a:t>首先要定义它</a:t>
            </a:r>
            <a:r>
              <a:rPr lang="en-US" altLang="zh-CN" dirty="0" smtClean="0"/>
              <a:t>:</a:t>
            </a:r>
          </a:p>
          <a:p>
            <a:r>
              <a:rPr lang="zh-CN" altLang="en-US" dirty="0" smtClean="0"/>
              <a:t>定义方法</a:t>
            </a:r>
            <a:r>
              <a:rPr lang="en-US" altLang="zh-CN" dirty="0" smtClean="0"/>
              <a:t>:</a:t>
            </a:r>
          </a:p>
          <a:p>
            <a:pPr marL="457200" lvl="1" indent="0">
              <a:buNone/>
            </a:pPr>
            <a:r>
              <a:rPr lang="en-US" altLang="zh-CN" sz="1600" b="1" dirty="0" err="1" smtClean="0"/>
              <a:t>struct</a:t>
            </a:r>
            <a:r>
              <a:rPr lang="en-US" altLang="zh-CN" sz="1600" dirty="0" smtClean="0"/>
              <a:t> </a:t>
            </a:r>
            <a:r>
              <a:rPr lang="zh-CN" altLang="en-US" sz="1600" dirty="0"/>
              <a:t>结构体</a:t>
            </a:r>
            <a:r>
              <a:rPr lang="zh-CN" altLang="en-US" sz="1600" dirty="0" smtClean="0"/>
              <a:t>名</a:t>
            </a:r>
            <a:endParaRPr lang="en-US" altLang="zh-CN" sz="1600" dirty="0" smtClean="0"/>
          </a:p>
          <a:p>
            <a:pPr marL="457200" lvl="1" indent="0">
              <a:buNone/>
            </a:pPr>
            <a:r>
              <a:rPr lang="en-US" altLang="zh-CN" sz="1600" dirty="0" smtClean="0"/>
              <a:t>{</a:t>
            </a:r>
          </a:p>
          <a:p>
            <a:pPr marL="457200" lvl="1" indent="0">
              <a:buNone/>
            </a:pPr>
            <a:r>
              <a:rPr lang="en-US" altLang="zh-CN" sz="1600" dirty="0"/>
              <a:t>	</a:t>
            </a:r>
            <a:r>
              <a:rPr lang="zh-CN" altLang="en-US" sz="1600" dirty="0" smtClean="0"/>
              <a:t>类型名</a:t>
            </a:r>
            <a:r>
              <a:rPr lang="en-US" altLang="zh-CN" sz="1600" dirty="0" smtClean="0"/>
              <a:t>1 </a:t>
            </a:r>
            <a:r>
              <a:rPr lang="zh-CN" altLang="en-US" sz="1600" dirty="0" smtClean="0"/>
              <a:t>成员名</a:t>
            </a:r>
            <a:r>
              <a:rPr lang="en-US" altLang="zh-CN" sz="1600" dirty="0" smtClean="0"/>
              <a:t>1;</a:t>
            </a:r>
          </a:p>
          <a:p>
            <a:pPr marL="457200" lvl="1" indent="0">
              <a:buNone/>
            </a:pPr>
            <a:r>
              <a:rPr lang="en-US" altLang="zh-CN" sz="1600" dirty="0"/>
              <a:t>	</a:t>
            </a:r>
            <a:r>
              <a:rPr lang="zh-CN" altLang="en-US" sz="1600" dirty="0" smtClean="0"/>
              <a:t>类型名</a:t>
            </a:r>
            <a:r>
              <a:rPr lang="en-US" altLang="zh-CN" sz="1600" dirty="0" smtClean="0"/>
              <a:t>2 </a:t>
            </a:r>
            <a:r>
              <a:rPr lang="zh-CN" altLang="en-US" sz="1600" dirty="0" smtClean="0"/>
              <a:t>成员名</a:t>
            </a:r>
            <a:r>
              <a:rPr lang="en-US" altLang="zh-CN" sz="1600" dirty="0" smtClean="0"/>
              <a:t>2;</a:t>
            </a:r>
          </a:p>
          <a:p>
            <a:pPr marL="457200" lvl="1" indent="0">
              <a:buNone/>
            </a:pPr>
            <a:r>
              <a:rPr lang="en-US" altLang="zh-CN" sz="1600" dirty="0" smtClean="0"/>
              <a:t>	……</a:t>
            </a:r>
          </a:p>
          <a:p>
            <a:pPr marL="457200" lvl="1" indent="0">
              <a:buNone/>
            </a:pPr>
            <a:r>
              <a:rPr lang="en-US" altLang="zh-CN" sz="1600" dirty="0" smtClean="0"/>
              <a:t>}</a:t>
            </a:r>
            <a:r>
              <a:rPr lang="en-US" altLang="zh-CN" sz="1600" dirty="0"/>
              <a:t>;</a:t>
            </a:r>
          </a:p>
          <a:p>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256424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结构体类型</a:t>
            </a:r>
            <a:endParaRPr lang="zh-CN" altLang="en-US" dirty="0"/>
          </a:p>
        </p:txBody>
      </p:sp>
      <p:sp>
        <p:nvSpPr>
          <p:cNvPr id="3" name="内容占位符 2"/>
          <p:cNvSpPr>
            <a:spLocks noGrp="1"/>
          </p:cNvSpPr>
          <p:nvPr>
            <p:ph idx="1"/>
          </p:nvPr>
        </p:nvSpPr>
        <p:spPr/>
        <p:txBody>
          <a:bodyPr>
            <a:noAutofit/>
          </a:bodyPr>
          <a:lstStyle/>
          <a:p>
            <a:r>
              <a:rPr lang="zh-CN" altLang="en-US" dirty="0" smtClean="0"/>
              <a:t>在声明了一种结构体之后</a:t>
            </a:r>
            <a:r>
              <a:rPr lang="en-US" altLang="zh-CN" dirty="0" smtClean="0"/>
              <a:t>, </a:t>
            </a:r>
            <a:r>
              <a:rPr lang="zh-CN" altLang="en-US" dirty="0" smtClean="0"/>
              <a:t>就可以像声明普通变量一样声明结构体</a:t>
            </a:r>
            <a:r>
              <a:rPr lang="en-US" altLang="zh-CN" dirty="0"/>
              <a:t>:</a:t>
            </a:r>
            <a:endParaRPr lang="en-US" altLang="zh-CN" dirty="0" smtClean="0"/>
          </a:p>
          <a:p>
            <a:pPr marL="457200" lvl="1" indent="0">
              <a:buNone/>
            </a:pPr>
            <a:r>
              <a:rPr lang="zh-CN" altLang="en-US" sz="1600" dirty="0" smtClean="0"/>
              <a:t>结构体名 变量名</a:t>
            </a:r>
            <a:r>
              <a:rPr lang="en-US" altLang="zh-CN" sz="1600" dirty="0" smtClean="0"/>
              <a:t>;</a:t>
            </a:r>
          </a:p>
          <a:p>
            <a:r>
              <a:rPr lang="zh-CN" altLang="en-US" dirty="0" smtClean="0"/>
              <a:t>在程序中引用结构体变量时这样写</a:t>
            </a:r>
            <a:r>
              <a:rPr lang="en-US" altLang="zh-CN" dirty="0" smtClean="0"/>
              <a:t>:</a:t>
            </a:r>
          </a:p>
          <a:p>
            <a:pPr marL="0" lvl="1" indent="0">
              <a:buNone/>
            </a:pPr>
            <a:r>
              <a:rPr lang="en-US" altLang="zh-CN" sz="1600" dirty="0" smtClean="0"/>
              <a:t>	</a:t>
            </a:r>
            <a:r>
              <a:rPr lang="zh-CN" altLang="en-US" sz="1600" dirty="0" smtClean="0"/>
              <a:t>变量名</a:t>
            </a:r>
            <a:r>
              <a:rPr lang="en-US" altLang="zh-CN" sz="1600" dirty="0" smtClean="0"/>
              <a:t>.</a:t>
            </a:r>
            <a:r>
              <a:rPr lang="zh-CN" altLang="en-US" sz="1600" dirty="0" smtClean="0"/>
              <a:t>成员名</a:t>
            </a:r>
            <a:endParaRPr lang="en-US" altLang="zh-CN" sz="1600" dirty="0"/>
          </a:p>
          <a:p>
            <a:r>
              <a:rPr lang="zh-CN" altLang="en-US" dirty="0" smtClean="0"/>
              <a:t>例如上面的例子我们可以这样定义结构体</a:t>
            </a:r>
            <a:r>
              <a:rPr lang="en-US" altLang="zh-CN" dirty="0" smtClean="0"/>
              <a:t>:</a:t>
            </a:r>
          </a:p>
          <a:p>
            <a:pPr marL="0" lvl="1" indent="0">
              <a:buNone/>
            </a:pPr>
            <a:r>
              <a:rPr lang="en-US" altLang="zh-CN" sz="1600" dirty="0" smtClean="0"/>
              <a:t>	</a:t>
            </a:r>
            <a:r>
              <a:rPr lang="en-US" altLang="zh-CN" sz="1600" b="1" dirty="0" err="1" smtClean="0"/>
              <a:t>struct</a:t>
            </a:r>
            <a:r>
              <a:rPr lang="en-US" altLang="zh-CN" sz="1600" dirty="0" smtClean="0"/>
              <a:t> </a:t>
            </a:r>
            <a:r>
              <a:rPr lang="en-US" altLang="zh-CN" sz="1600" dirty="0" err="1" smtClean="0"/>
              <a:t>stdtMsg</a:t>
            </a:r>
            <a:endParaRPr lang="en-US" altLang="zh-CN" sz="1600" dirty="0" smtClean="0"/>
          </a:p>
          <a:p>
            <a:pPr marL="0" lvl="1" indent="0">
              <a:buNone/>
            </a:pPr>
            <a:r>
              <a:rPr lang="en-US" altLang="zh-CN" sz="1600" dirty="0"/>
              <a:t>	</a:t>
            </a:r>
            <a:r>
              <a:rPr lang="en-US" altLang="zh-CN" sz="1600" dirty="0" smtClean="0"/>
              <a:t>{</a:t>
            </a:r>
          </a:p>
          <a:p>
            <a:pPr marL="0" lvl="1" indent="0">
              <a:buNone/>
            </a:pPr>
            <a:r>
              <a:rPr lang="en-US" altLang="zh-CN" sz="1600" dirty="0"/>
              <a:t>	</a:t>
            </a:r>
            <a:r>
              <a:rPr lang="en-US" altLang="zh-CN" sz="1600" dirty="0" smtClean="0"/>
              <a:t>	</a:t>
            </a:r>
            <a:r>
              <a:rPr lang="en-US" altLang="zh-CN" sz="1600" b="1" i="1" dirty="0" smtClean="0"/>
              <a:t>string</a:t>
            </a:r>
            <a:r>
              <a:rPr lang="en-US" altLang="zh-CN" sz="1600" dirty="0" smtClean="0"/>
              <a:t> name; </a:t>
            </a:r>
            <a:r>
              <a:rPr lang="en-US" altLang="zh-CN" sz="1600" b="1" dirty="0" err="1" smtClean="0"/>
              <a:t>int</a:t>
            </a:r>
            <a:r>
              <a:rPr lang="en-US" altLang="zh-CN" sz="1600" dirty="0" smtClean="0"/>
              <a:t> age; </a:t>
            </a:r>
            <a:r>
              <a:rPr lang="en-US" altLang="zh-CN" sz="1600" b="1" dirty="0" err="1" smtClean="0"/>
              <a:t>bool</a:t>
            </a:r>
            <a:r>
              <a:rPr lang="en-US" altLang="zh-CN" sz="1600" dirty="0" smtClean="0"/>
              <a:t> party;</a:t>
            </a:r>
          </a:p>
          <a:p>
            <a:pPr marL="0" lvl="1" indent="0">
              <a:buNone/>
            </a:pPr>
            <a:r>
              <a:rPr lang="en-US" altLang="zh-CN" sz="1600" dirty="0"/>
              <a:t>	</a:t>
            </a:r>
            <a:r>
              <a:rPr lang="en-US" altLang="zh-CN" sz="1600" dirty="0" smtClean="0"/>
              <a:t>};</a:t>
            </a:r>
            <a:endParaRPr lang="en-US" altLang="zh-CN" sz="1600" dirty="0"/>
          </a:p>
          <a:p>
            <a:r>
              <a:rPr lang="zh-CN" altLang="en-US" dirty="0" smtClean="0"/>
              <a:t>并这样声明想要的数组</a:t>
            </a:r>
            <a:r>
              <a:rPr lang="en-US" altLang="zh-CN" dirty="0" smtClean="0"/>
              <a:t>:</a:t>
            </a:r>
          </a:p>
          <a:p>
            <a:pPr marL="0" lvl="1" indent="0">
              <a:buNone/>
            </a:pPr>
            <a:r>
              <a:rPr lang="en-US" altLang="zh-CN" sz="1600" dirty="0" smtClean="0"/>
              <a:t>	</a:t>
            </a:r>
            <a:r>
              <a:rPr lang="en-US" altLang="zh-CN" sz="1600" dirty="0" err="1" smtClean="0"/>
              <a:t>stdtMsg</a:t>
            </a:r>
            <a:r>
              <a:rPr lang="en-US" altLang="zh-CN" sz="1600" dirty="0" smtClean="0"/>
              <a:t> </a:t>
            </a:r>
            <a:r>
              <a:rPr lang="en-US" altLang="zh-CN" sz="1600" dirty="0" err="1" smtClean="0"/>
              <a:t>classA</a:t>
            </a:r>
            <a:r>
              <a:rPr lang="en-US" altLang="zh-CN" sz="1600" dirty="0" smtClean="0"/>
              <a:t>[100];</a:t>
            </a:r>
            <a:endParaRPr lang="en-US" altLang="zh-CN" sz="1600" dirty="0"/>
          </a:p>
        </p:txBody>
      </p:sp>
      <p:sp>
        <p:nvSpPr>
          <p:cNvPr id="4" name="灯片编号占位符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923496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结构体类型</a:t>
            </a:r>
            <a:endParaRPr lang="zh-CN" altLang="en-US" dirty="0"/>
          </a:p>
        </p:txBody>
      </p:sp>
      <p:sp>
        <p:nvSpPr>
          <p:cNvPr id="3" name="内容占位符 2"/>
          <p:cNvSpPr>
            <a:spLocks noGrp="1"/>
          </p:cNvSpPr>
          <p:nvPr>
            <p:ph idx="1"/>
          </p:nvPr>
        </p:nvSpPr>
        <p:spPr/>
        <p:txBody>
          <a:bodyPr/>
          <a:lstStyle/>
          <a:p>
            <a:r>
              <a:rPr lang="zh-CN" altLang="en-US" dirty="0" smtClean="0"/>
              <a:t>结构体类型的定义和声明还有其它简化方法</a:t>
            </a:r>
            <a:r>
              <a:rPr lang="en-US" altLang="zh-CN" dirty="0" smtClean="0"/>
              <a:t>.</a:t>
            </a:r>
          </a:p>
          <a:p>
            <a:r>
              <a:rPr lang="zh-CN" altLang="en-US" dirty="0"/>
              <a:t>使用</a:t>
            </a:r>
            <a:r>
              <a:rPr lang="zh-CN" altLang="en-US" dirty="0" smtClean="0"/>
              <a:t>结构体可以更好地组织信息</a:t>
            </a:r>
            <a:r>
              <a:rPr lang="en-US" altLang="zh-CN" dirty="0" smtClean="0"/>
              <a:t>, </a:t>
            </a:r>
            <a:r>
              <a:rPr lang="zh-CN" altLang="en-US" dirty="0" smtClean="0"/>
              <a:t>并使得程序可读性提高</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747230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栈和队列</a:t>
            </a:r>
            <a:endParaRPr lang="zh-CN" altLang="en-US" dirty="0"/>
          </a:p>
        </p:txBody>
      </p:sp>
      <p:sp>
        <p:nvSpPr>
          <p:cNvPr id="3" name="内容占位符 2"/>
          <p:cNvSpPr>
            <a:spLocks noGrp="1"/>
          </p:cNvSpPr>
          <p:nvPr>
            <p:ph idx="1"/>
          </p:nvPr>
        </p:nvSpPr>
        <p:spPr/>
        <p:txBody>
          <a:bodyPr/>
          <a:lstStyle/>
          <a:p>
            <a:r>
              <a:rPr lang="zh-CN" altLang="en-US" dirty="0" smtClean="0"/>
              <a:t>下面我们将学习两个基本的数据结构</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6479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a:t>
            </a:r>
            <a:endParaRPr lang="zh-CN" altLang="en-US" dirty="0"/>
          </a:p>
        </p:txBody>
      </p:sp>
      <p:sp>
        <p:nvSpPr>
          <p:cNvPr id="3" name="内容占位符 2"/>
          <p:cNvSpPr>
            <a:spLocks noGrp="1"/>
          </p:cNvSpPr>
          <p:nvPr>
            <p:ph idx="1"/>
          </p:nvPr>
        </p:nvSpPr>
        <p:spPr/>
        <p:txBody>
          <a:bodyPr/>
          <a:lstStyle/>
          <a:p>
            <a:r>
              <a:rPr lang="zh-CN" altLang="en-US" b="1" dirty="0" smtClean="0"/>
              <a:t>栈</a:t>
            </a:r>
            <a:r>
              <a:rPr lang="en-US" altLang="zh-CN" dirty="0" smtClean="0"/>
              <a:t>(</a:t>
            </a:r>
            <a:r>
              <a:rPr lang="en-US" altLang="zh-CN" b="1" dirty="0" smtClean="0"/>
              <a:t>stack</a:t>
            </a:r>
            <a:r>
              <a:rPr lang="en-US" altLang="zh-CN" dirty="0" smtClean="0"/>
              <a:t>)</a:t>
            </a:r>
            <a:r>
              <a:rPr lang="zh-CN" altLang="en-US" dirty="0" smtClean="0"/>
              <a:t>的定义</a:t>
            </a:r>
            <a:r>
              <a:rPr lang="en-US" altLang="zh-CN" dirty="0" smtClean="0"/>
              <a:t>:</a:t>
            </a:r>
          </a:p>
          <a:p>
            <a:pPr lvl="1"/>
            <a:r>
              <a:rPr lang="zh-CN" altLang="en-US" dirty="0" smtClean="0"/>
              <a:t>栈是</a:t>
            </a:r>
            <a:r>
              <a:rPr lang="zh-CN" altLang="en-US" dirty="0"/>
              <a:t>限制插入和删除只能在一个位置上进行的有序</a:t>
            </a:r>
            <a:r>
              <a:rPr lang="zh-CN" altLang="en-US" dirty="0" smtClean="0"/>
              <a:t>表</a:t>
            </a:r>
            <a:r>
              <a:rPr lang="en-US" altLang="zh-CN" dirty="0" smtClean="0"/>
              <a:t>.</a:t>
            </a:r>
          </a:p>
          <a:p>
            <a:pPr lvl="1"/>
            <a:r>
              <a:rPr lang="zh-CN" altLang="en-US" dirty="0"/>
              <a:t>可以</a:t>
            </a:r>
            <a:r>
              <a:rPr lang="zh-CN" altLang="en-US" dirty="0" smtClean="0"/>
              <a:t>进行操作的一端称为</a:t>
            </a:r>
            <a:r>
              <a:rPr lang="zh-CN" altLang="en-US" b="1" dirty="0" smtClean="0"/>
              <a:t>顶</a:t>
            </a:r>
            <a:r>
              <a:rPr lang="en-US" altLang="zh-CN" dirty="0" smtClean="0"/>
              <a:t>(</a:t>
            </a:r>
            <a:r>
              <a:rPr lang="en-US" altLang="zh-CN" b="1" smtClean="0"/>
              <a:t>top</a:t>
            </a:r>
            <a:r>
              <a:rPr lang="en-US" altLang="zh-CN" smtClean="0"/>
              <a:t>), </a:t>
            </a:r>
            <a:r>
              <a:rPr lang="zh-CN" altLang="en-US" dirty="0" smtClean="0"/>
              <a:t>另一端称为</a:t>
            </a:r>
            <a:r>
              <a:rPr lang="zh-CN" altLang="en-US" b="1" dirty="0" smtClean="0"/>
              <a:t>底</a:t>
            </a:r>
            <a:r>
              <a:rPr lang="en-US" altLang="zh-CN" dirty="0" smtClean="0"/>
              <a:t>(</a:t>
            </a:r>
            <a:r>
              <a:rPr lang="en-US" altLang="zh-CN" b="1" dirty="0" smtClean="0"/>
              <a:t>bottom</a:t>
            </a:r>
            <a:r>
              <a:rPr lang="en-US" altLang="zh-CN" dirty="0" smtClean="0"/>
              <a:t>).</a:t>
            </a:r>
          </a:p>
          <a:p>
            <a:endParaRPr lang="en-US" altLang="zh-CN" dirty="0"/>
          </a:p>
          <a:p>
            <a:r>
              <a:rPr lang="zh-CN" altLang="en-US" dirty="0" smtClean="0"/>
              <a:t>栈中的元素符合</a:t>
            </a:r>
            <a:r>
              <a:rPr lang="zh-CN" altLang="en-US" b="1" smtClean="0"/>
              <a:t>后进先出</a:t>
            </a:r>
            <a:r>
              <a:rPr lang="zh-CN" altLang="en-US" smtClean="0"/>
              <a:t>原则</a:t>
            </a:r>
            <a:r>
              <a:rPr lang="en-US" altLang="zh-CN" smtClean="0"/>
              <a:t>, </a:t>
            </a:r>
            <a:r>
              <a:rPr lang="zh-CN" altLang="en-US" dirty="0" smtClean="0"/>
              <a:t>因此栈又称为</a:t>
            </a:r>
            <a:r>
              <a:rPr lang="en-US" altLang="zh-CN" b="1" dirty="0" smtClean="0"/>
              <a:t>LIFO</a:t>
            </a:r>
            <a:r>
              <a:rPr lang="zh-CN" altLang="en-US" b="1" dirty="0" smtClean="0"/>
              <a:t>表</a:t>
            </a:r>
            <a:r>
              <a:rPr lang="en-US" altLang="zh-CN" dirty="0" smtClean="0"/>
              <a:t>(</a:t>
            </a:r>
            <a:r>
              <a:rPr lang="en-US" altLang="zh-CN" b="1" dirty="0"/>
              <a:t>l</a:t>
            </a:r>
            <a:r>
              <a:rPr lang="en-US" altLang="zh-CN" dirty="0" smtClean="0"/>
              <a:t>ast </a:t>
            </a:r>
            <a:r>
              <a:rPr lang="en-US" altLang="zh-CN" b="1" dirty="0" smtClean="0"/>
              <a:t>i</a:t>
            </a:r>
            <a:r>
              <a:rPr lang="en-US" altLang="zh-CN" dirty="0" smtClean="0"/>
              <a:t>n </a:t>
            </a:r>
            <a:r>
              <a:rPr lang="en-US" altLang="zh-CN" b="1" dirty="0" smtClean="0"/>
              <a:t>f</a:t>
            </a:r>
            <a:r>
              <a:rPr lang="en-US" altLang="zh-CN" dirty="0" smtClean="0"/>
              <a:t>irst </a:t>
            </a:r>
            <a:r>
              <a:rPr lang="en-US" altLang="zh-CN" b="1" dirty="0" smtClean="0"/>
              <a:t>o</a:t>
            </a:r>
            <a:r>
              <a:rPr lang="en-US" altLang="zh-CN" dirty="0" smtClean="0"/>
              <a:t>ut).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108055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smtClean="0"/>
              <a:t>栈的基本操作</a:t>
            </a:r>
            <a:r>
              <a:rPr lang="en-US" altLang="zh-CN" dirty="0" smtClean="0"/>
              <a:t>:</a:t>
            </a:r>
          </a:p>
          <a:p>
            <a:pPr lvl="1"/>
            <a:r>
              <a:rPr lang="zh-CN" altLang="en-US" dirty="0"/>
              <a:t>进</a:t>
            </a:r>
            <a:r>
              <a:rPr lang="zh-CN" altLang="en-US" dirty="0" smtClean="0"/>
              <a:t>栈</a:t>
            </a:r>
            <a:r>
              <a:rPr lang="en-US" altLang="zh-CN" dirty="0" smtClean="0"/>
              <a:t>(</a:t>
            </a:r>
            <a:r>
              <a:rPr lang="zh-CN" altLang="en-US" smtClean="0"/>
              <a:t>压栈</a:t>
            </a:r>
            <a:r>
              <a:rPr lang="en-US" altLang="zh-CN" smtClean="0"/>
              <a:t>, </a:t>
            </a:r>
            <a:r>
              <a:rPr lang="en-US" altLang="zh-CN" b="1" dirty="0" smtClean="0"/>
              <a:t>push</a:t>
            </a:r>
            <a:r>
              <a:rPr lang="en-US" altLang="zh-CN" dirty="0" smtClean="0"/>
              <a:t>): </a:t>
            </a:r>
            <a:r>
              <a:rPr lang="zh-CN" altLang="en-US" dirty="0" smtClean="0"/>
              <a:t>将一个元素放入栈中</a:t>
            </a:r>
            <a:r>
              <a:rPr lang="en-US" altLang="zh-CN" dirty="0" smtClean="0"/>
              <a:t>.</a:t>
            </a:r>
          </a:p>
          <a:p>
            <a:pPr lvl="1"/>
            <a:r>
              <a:rPr lang="zh-CN" altLang="en-US" dirty="0"/>
              <a:t>出</a:t>
            </a:r>
            <a:r>
              <a:rPr lang="zh-CN" altLang="en-US" dirty="0" smtClean="0"/>
              <a:t>栈</a:t>
            </a:r>
            <a:r>
              <a:rPr lang="en-US" altLang="zh-CN" dirty="0" smtClean="0"/>
              <a:t>(</a:t>
            </a:r>
            <a:r>
              <a:rPr lang="zh-CN" altLang="en-US" smtClean="0"/>
              <a:t>弾栈</a:t>
            </a:r>
            <a:r>
              <a:rPr lang="en-US" altLang="zh-CN" smtClean="0"/>
              <a:t>, </a:t>
            </a:r>
            <a:r>
              <a:rPr lang="en-US" altLang="zh-CN" b="1" dirty="0" smtClean="0"/>
              <a:t>pop</a:t>
            </a:r>
            <a:r>
              <a:rPr lang="en-US" altLang="zh-CN" dirty="0" smtClean="0"/>
              <a:t>): </a:t>
            </a:r>
            <a:r>
              <a:rPr lang="zh-CN" altLang="en-US" dirty="0" smtClean="0"/>
              <a:t>将栈顶元素取出</a:t>
            </a:r>
            <a:r>
              <a:rPr lang="en-US" altLang="zh-CN" dirty="0" smtClean="0"/>
              <a:t>(</a:t>
            </a:r>
            <a:r>
              <a:rPr lang="zh-CN" altLang="en-US" dirty="0" smtClean="0"/>
              <a:t>删除</a:t>
            </a:r>
            <a:r>
              <a:rPr lang="en-US" altLang="zh-CN" dirty="0" smtClean="0"/>
              <a:t>).</a:t>
            </a:r>
          </a:p>
          <a:p>
            <a:pPr lvl="1"/>
            <a:r>
              <a:rPr lang="zh-CN" altLang="en-US" dirty="0" smtClean="0"/>
              <a:t>取栈顶元素</a:t>
            </a:r>
            <a:r>
              <a:rPr lang="en-US" altLang="zh-CN" dirty="0" smtClean="0"/>
              <a:t>: </a:t>
            </a:r>
            <a:r>
              <a:rPr lang="zh-CN" altLang="en-US" dirty="0" smtClean="0"/>
              <a:t>在不删除栈顶元素的前提下读取栈顶元素的值</a:t>
            </a:r>
            <a:r>
              <a:rPr lang="en-US" altLang="zh-CN" dirty="0" smtClean="0"/>
              <a:t>.</a:t>
            </a:r>
            <a:endParaRPr lang="en-US" altLang="zh-CN" dirty="0"/>
          </a:p>
          <a:p>
            <a:pPr lvl="2"/>
            <a:r>
              <a:rPr lang="zh-CN" altLang="en-US" dirty="0" smtClean="0"/>
              <a:t>理论上一个栈可读取的值只有栈顶元素</a:t>
            </a:r>
            <a:r>
              <a:rPr lang="en-US" altLang="zh-CN" dirty="0" smtClean="0"/>
              <a:t>(</a:t>
            </a:r>
            <a:r>
              <a:rPr lang="zh-CN" altLang="en-US" dirty="0"/>
              <a:t>当然</a:t>
            </a:r>
            <a:r>
              <a:rPr lang="zh-CN" altLang="en-US" dirty="0" smtClean="0"/>
              <a:t>包括</a:t>
            </a:r>
            <a:r>
              <a:rPr lang="en-US" altLang="zh-CN" dirty="0" smtClean="0"/>
              <a:t>null</a:t>
            </a:r>
            <a:r>
              <a:rPr lang="zh-CN" altLang="en-US" dirty="0" smtClean="0"/>
              <a:t>即没有元素</a:t>
            </a:r>
            <a:r>
              <a:rPr lang="en-US" altLang="zh-CN" dirty="0" smtClean="0"/>
              <a:t>).</a:t>
            </a:r>
          </a:p>
          <a:p>
            <a:r>
              <a:rPr lang="zh-CN" altLang="en-US" dirty="0" smtClean="0"/>
              <a:t>上述三个操作的时间复杂度都可以认为是</a:t>
            </a:r>
            <a:r>
              <a:rPr lang="en-US" altLang="zh-CN" dirty="0" smtClean="0"/>
              <a:t>O(1)</a:t>
            </a:r>
            <a:r>
              <a:rPr lang="zh-CN" altLang="en-US" dirty="0" smtClean="0"/>
              <a:t>的</a:t>
            </a:r>
            <a:r>
              <a:rPr lang="en-US" altLang="zh-CN" dirty="0" smtClean="0"/>
              <a:t>. </a:t>
            </a:r>
            <a:r>
              <a:rPr lang="zh-CN" altLang="en-US" dirty="0" smtClean="0"/>
              <a:t>这些操作都不改变整个栈的结构</a:t>
            </a:r>
            <a:r>
              <a:rPr lang="en-US" altLang="zh-CN" dirty="0" smtClean="0"/>
              <a:t>.</a:t>
            </a:r>
          </a:p>
          <a:p>
            <a:r>
              <a:rPr lang="zh-CN" altLang="en-US" dirty="0" smtClean="0"/>
              <a:t>注</a:t>
            </a:r>
            <a:r>
              <a:rPr lang="en-US" altLang="zh-CN" dirty="0" smtClean="0"/>
              <a:t>: </a:t>
            </a:r>
            <a:r>
              <a:rPr lang="zh-CN" altLang="en-US" dirty="0" smtClean="0"/>
              <a:t>有时也认为取栈顶元素即等同为弾栈</a:t>
            </a:r>
            <a:r>
              <a:rPr lang="en-US" altLang="zh-CN" dirty="0" smtClean="0"/>
              <a:t>.</a:t>
            </a:r>
          </a:p>
          <a:p>
            <a:endParaRPr lang="en-US" altLang="zh-CN" dirty="0"/>
          </a:p>
          <a:p>
            <a:r>
              <a:rPr lang="zh-CN" altLang="en-US" dirty="0"/>
              <a:t>栈的基本</a:t>
            </a:r>
            <a:r>
              <a:rPr lang="zh-CN" altLang="en-US" dirty="0" smtClean="0"/>
              <a:t>操作的伪代码参见附件</a:t>
            </a:r>
            <a:r>
              <a:rPr lang="en-US" altLang="zh-CN" dirty="0" smtClean="0"/>
              <a:t>1.</a:t>
            </a:r>
          </a:p>
        </p:txBody>
      </p:sp>
      <p:sp>
        <p:nvSpPr>
          <p:cNvPr id="4" name="灯片编号占位符 3"/>
          <p:cNvSpPr>
            <a:spLocks noGrp="1"/>
          </p:cNvSpPr>
          <p:nvPr>
            <p:ph type="sldNum" sz="quarter" idx="12"/>
          </p:nvPr>
        </p:nvSpPr>
        <p:spPr/>
        <p:txBody>
          <a:bodyPr/>
          <a:lstStyle/>
          <a:p>
            <a:fld id="{D57F1E4F-1CFF-5643-939E-02111984F565}" type="slidenum">
              <a:rPr lang="en-US" smtClean="0"/>
              <a:t>16</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553760" y="910800"/>
              <a:ext cx="9528480" cy="5652720"/>
            </p14:xfrm>
          </p:contentPart>
        </mc:Choice>
        <mc:Fallback>
          <p:pic>
            <p:nvPicPr>
              <p:cNvPr id="5" name="墨迹 4"/>
              <p:cNvPicPr/>
              <p:nvPr/>
            </p:nvPicPr>
            <p:blipFill>
              <a:blip r:embed="rId3"/>
              <a:stretch>
                <a:fillRect/>
              </a:stretch>
            </p:blipFill>
            <p:spPr>
              <a:xfrm>
                <a:off x="1544400" y="901440"/>
                <a:ext cx="9547200" cy="5671440"/>
              </a:xfrm>
              <a:prstGeom prst="rect">
                <a:avLst/>
              </a:prstGeom>
            </p:spPr>
          </p:pic>
        </mc:Fallback>
      </mc:AlternateContent>
    </p:spTree>
    <p:extLst>
      <p:ext uri="{BB962C8B-B14F-4D97-AF65-F5344CB8AC3E}">
        <p14:creationId xmlns:p14="http://schemas.microsoft.com/office/powerpoint/2010/main" val="2360563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idx="1"/>
          </p:nvPr>
        </p:nvSpPr>
        <p:spPr/>
        <p:txBody>
          <a:bodyPr/>
          <a:lstStyle/>
          <a:p>
            <a:r>
              <a:rPr lang="zh-CN" altLang="en-US" dirty="0"/>
              <a:t>错误</a:t>
            </a:r>
            <a:r>
              <a:rPr lang="zh-CN" altLang="en-US" dirty="0" smtClean="0"/>
              <a:t>操作</a:t>
            </a:r>
            <a:r>
              <a:rPr lang="en-US" altLang="zh-CN" dirty="0" smtClean="0"/>
              <a:t>:</a:t>
            </a:r>
          </a:p>
          <a:p>
            <a:pPr lvl="1"/>
            <a:r>
              <a:rPr lang="zh-CN" altLang="en-US" dirty="0" smtClean="0"/>
              <a:t>若对已经达到存储上限的栈进行压</a:t>
            </a:r>
            <a:r>
              <a:rPr lang="zh-CN" altLang="en-US" smtClean="0"/>
              <a:t>栈操作</a:t>
            </a:r>
            <a:r>
              <a:rPr lang="en-US" altLang="zh-CN" smtClean="0"/>
              <a:t>, </a:t>
            </a:r>
            <a:r>
              <a:rPr lang="zh-CN" altLang="en-US" dirty="0" smtClean="0"/>
              <a:t>则会造成</a:t>
            </a:r>
            <a:r>
              <a:rPr lang="zh-CN" altLang="en-US" b="1" dirty="0" smtClean="0"/>
              <a:t>栈顶溢出</a:t>
            </a:r>
            <a:r>
              <a:rPr lang="en-US" altLang="zh-CN" dirty="0" smtClean="0"/>
              <a:t>(</a:t>
            </a:r>
            <a:r>
              <a:rPr lang="zh-CN" altLang="en-US" smtClean="0"/>
              <a:t>上溢</a:t>
            </a:r>
            <a:r>
              <a:rPr lang="en-US" altLang="zh-CN" smtClean="0"/>
              <a:t>, </a:t>
            </a:r>
            <a:r>
              <a:rPr lang="en-US" altLang="zh-CN" dirty="0" smtClean="0"/>
              <a:t>overflow);</a:t>
            </a:r>
          </a:p>
          <a:p>
            <a:pPr lvl="1"/>
            <a:r>
              <a:rPr lang="zh-CN" altLang="en-US" dirty="0" smtClean="0"/>
              <a:t>若对空栈进行弾</a:t>
            </a:r>
            <a:r>
              <a:rPr lang="zh-CN" altLang="en-US" smtClean="0"/>
              <a:t>栈操作</a:t>
            </a:r>
            <a:r>
              <a:rPr lang="en-US" altLang="zh-CN" smtClean="0"/>
              <a:t>, </a:t>
            </a:r>
            <a:r>
              <a:rPr lang="zh-CN" altLang="en-US" dirty="0" smtClean="0"/>
              <a:t>则会造成</a:t>
            </a:r>
            <a:r>
              <a:rPr lang="zh-CN" altLang="en-US" b="1" dirty="0" smtClean="0"/>
              <a:t>栈底溢出</a:t>
            </a:r>
            <a:r>
              <a:rPr lang="en-US" altLang="zh-CN" smtClean="0"/>
              <a:t>(</a:t>
            </a:r>
            <a:r>
              <a:rPr lang="zh-CN" altLang="en-US" smtClean="0"/>
              <a:t>下溢</a:t>
            </a:r>
            <a:r>
              <a:rPr lang="en-US" altLang="zh-CN" smtClean="0"/>
              <a:t>, </a:t>
            </a:r>
            <a:r>
              <a:rPr lang="en-US" altLang="zh-CN" dirty="0" smtClean="0"/>
              <a:t>underflow).</a:t>
            </a:r>
          </a:p>
        </p:txBody>
      </p:sp>
      <p:sp>
        <p:nvSpPr>
          <p:cNvPr id="4" name="灯片编号占位符 3"/>
          <p:cNvSpPr>
            <a:spLocks noGrp="1"/>
          </p:cNvSpPr>
          <p:nvPr>
            <p:ph type="sldNum" sz="quarter" idx="12"/>
          </p:nvPr>
        </p:nvSpPr>
        <p:spPr/>
        <p:txBody>
          <a:bodyPr/>
          <a:lstStyle/>
          <a:p>
            <a:fld id="{D57F1E4F-1CFF-5643-939E-02111984F565}" type="slidenum">
              <a:rPr lang="en-US" smtClean="0"/>
              <a:t>17</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062800" y="2768040"/>
              <a:ext cx="6813720" cy="759600"/>
            </p14:xfrm>
          </p:contentPart>
        </mc:Choice>
        <mc:Fallback>
          <p:pic>
            <p:nvPicPr>
              <p:cNvPr id="5" name="墨迹 4"/>
              <p:cNvPicPr/>
              <p:nvPr/>
            </p:nvPicPr>
            <p:blipFill>
              <a:blip r:embed="rId3"/>
              <a:stretch>
                <a:fillRect/>
              </a:stretch>
            </p:blipFill>
            <p:spPr>
              <a:xfrm>
                <a:off x="2053440" y="2758680"/>
                <a:ext cx="6832440" cy="778320"/>
              </a:xfrm>
              <a:prstGeom prst="rect">
                <a:avLst/>
              </a:prstGeom>
            </p:spPr>
          </p:pic>
        </mc:Fallback>
      </mc:AlternateContent>
    </p:spTree>
    <p:extLst>
      <p:ext uri="{BB962C8B-B14F-4D97-AF65-F5344CB8AC3E}">
        <p14:creationId xmlns:p14="http://schemas.microsoft.com/office/powerpoint/2010/main" val="5167221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a:t>
            </a:r>
            <a:endParaRPr lang="zh-CN" altLang="en-US" sz="2000" dirty="0"/>
          </a:p>
        </p:txBody>
      </p:sp>
      <p:sp>
        <p:nvSpPr>
          <p:cNvPr id="3" name="内容占位符 2"/>
          <p:cNvSpPr>
            <a:spLocks noGrp="1"/>
          </p:cNvSpPr>
          <p:nvPr>
            <p:ph idx="1"/>
          </p:nvPr>
        </p:nvSpPr>
        <p:spPr/>
        <p:txBody>
          <a:bodyPr/>
          <a:lstStyle/>
          <a:p>
            <a:r>
              <a:rPr lang="zh-CN" altLang="en-US" b="1" dirty="0" smtClean="0"/>
              <a:t>队列</a:t>
            </a:r>
            <a:r>
              <a:rPr lang="en-US" altLang="zh-CN" dirty="0" smtClean="0"/>
              <a:t>(</a:t>
            </a:r>
            <a:r>
              <a:rPr lang="en-US" altLang="zh-CN" b="1" dirty="0" smtClean="0"/>
              <a:t>queue</a:t>
            </a:r>
            <a:r>
              <a:rPr lang="en-US" altLang="zh-CN" dirty="0" smtClean="0"/>
              <a:t>)</a:t>
            </a:r>
            <a:r>
              <a:rPr lang="zh-CN" altLang="en-US" dirty="0" smtClean="0"/>
              <a:t>的定义</a:t>
            </a:r>
            <a:r>
              <a:rPr lang="en-US" altLang="zh-CN" dirty="0" smtClean="0"/>
              <a:t>:</a:t>
            </a:r>
          </a:p>
          <a:p>
            <a:pPr lvl="1"/>
            <a:r>
              <a:rPr lang="zh-CN" altLang="en-US" dirty="0" smtClean="0"/>
              <a:t>队列是允许</a:t>
            </a:r>
            <a:r>
              <a:rPr lang="zh-CN" altLang="en-US" dirty="0"/>
              <a:t>在表的一端</a:t>
            </a:r>
            <a:r>
              <a:rPr lang="zh-CN" altLang="en-US"/>
              <a:t>进行</a:t>
            </a:r>
            <a:r>
              <a:rPr lang="zh-CN" altLang="en-US" smtClean="0"/>
              <a:t>插入，而</a:t>
            </a:r>
            <a:r>
              <a:rPr lang="zh-CN" altLang="en-US" dirty="0"/>
              <a:t>在表的另一端删除</a:t>
            </a:r>
            <a:r>
              <a:rPr lang="zh-CN" altLang="en-US" dirty="0" smtClean="0"/>
              <a:t>元素的线性表</a:t>
            </a:r>
            <a:r>
              <a:rPr lang="en-US" altLang="zh-CN" dirty="0" smtClean="0"/>
              <a:t>.</a:t>
            </a:r>
          </a:p>
          <a:p>
            <a:pPr lvl="1"/>
            <a:r>
              <a:rPr lang="zh-CN" altLang="en-US" dirty="0" smtClean="0"/>
              <a:t>元素进入的一端称为</a:t>
            </a:r>
            <a:r>
              <a:rPr lang="zh-CN" altLang="en-US" b="1" dirty="0" smtClean="0"/>
              <a:t>队尾</a:t>
            </a:r>
            <a:r>
              <a:rPr lang="en-US" altLang="zh-CN" dirty="0" smtClean="0"/>
              <a:t>(</a:t>
            </a:r>
            <a:r>
              <a:rPr lang="en-US" altLang="zh-CN" b="1"/>
              <a:t>tail</a:t>
            </a:r>
            <a:r>
              <a:rPr lang="en-US" altLang="zh-CN" smtClean="0"/>
              <a:t>), </a:t>
            </a:r>
            <a:r>
              <a:rPr lang="zh-CN" altLang="en-US" dirty="0"/>
              <a:t>另一端</a:t>
            </a:r>
            <a:r>
              <a:rPr lang="zh-CN" altLang="en-US" dirty="0" smtClean="0"/>
              <a:t>称为</a:t>
            </a:r>
            <a:r>
              <a:rPr lang="zh-CN" altLang="en-US" b="1" dirty="0" smtClean="0"/>
              <a:t>队头</a:t>
            </a:r>
            <a:r>
              <a:rPr lang="en-US" altLang="zh-CN" dirty="0" smtClean="0"/>
              <a:t>(</a:t>
            </a:r>
            <a:r>
              <a:rPr lang="en-US" altLang="zh-CN" b="1" dirty="0"/>
              <a:t>head</a:t>
            </a:r>
            <a:r>
              <a:rPr lang="en-US" altLang="zh-CN" dirty="0" smtClean="0"/>
              <a:t>).</a:t>
            </a:r>
            <a:endParaRPr lang="en-US" altLang="zh-CN" dirty="0"/>
          </a:p>
          <a:p>
            <a:endParaRPr lang="en-US" altLang="zh-CN" dirty="0"/>
          </a:p>
          <a:p>
            <a:r>
              <a:rPr lang="zh-CN" altLang="en-US" dirty="0"/>
              <a:t>栈中的元素</a:t>
            </a:r>
            <a:r>
              <a:rPr lang="zh-CN" altLang="en-US" dirty="0" smtClean="0"/>
              <a:t>符合</a:t>
            </a:r>
            <a:r>
              <a:rPr lang="zh-CN" altLang="en-US" b="1" smtClean="0"/>
              <a:t>先进先出</a:t>
            </a:r>
            <a:r>
              <a:rPr lang="zh-CN" altLang="en-US" smtClean="0"/>
              <a:t>原则</a:t>
            </a:r>
            <a:r>
              <a:rPr lang="en-US" altLang="zh-CN" smtClean="0"/>
              <a:t>, </a:t>
            </a:r>
            <a:r>
              <a:rPr lang="zh-CN" altLang="en-US" dirty="0"/>
              <a:t>因此栈又</a:t>
            </a:r>
            <a:r>
              <a:rPr lang="zh-CN" altLang="en-US" dirty="0" smtClean="0"/>
              <a:t>称为</a:t>
            </a:r>
            <a:r>
              <a:rPr lang="en-US" altLang="zh-CN" b="1" dirty="0" smtClean="0"/>
              <a:t>FIFO</a:t>
            </a:r>
            <a:r>
              <a:rPr lang="zh-CN" altLang="en-US" b="1" dirty="0"/>
              <a:t>表</a:t>
            </a:r>
            <a:r>
              <a:rPr lang="en-US" altLang="zh-CN" dirty="0" smtClean="0"/>
              <a:t>(</a:t>
            </a:r>
            <a:r>
              <a:rPr lang="en-US" altLang="zh-CN" b="1" dirty="0" smtClean="0"/>
              <a:t>f</a:t>
            </a:r>
            <a:r>
              <a:rPr lang="en-US" altLang="zh-CN" dirty="0" smtClean="0"/>
              <a:t>irst </a:t>
            </a:r>
            <a:r>
              <a:rPr lang="en-US" altLang="zh-CN" b="1" dirty="0"/>
              <a:t>i</a:t>
            </a:r>
            <a:r>
              <a:rPr lang="en-US" altLang="zh-CN" dirty="0"/>
              <a:t>n </a:t>
            </a:r>
            <a:r>
              <a:rPr lang="en-US" altLang="zh-CN" b="1" dirty="0"/>
              <a:t>f</a:t>
            </a:r>
            <a:r>
              <a:rPr lang="en-US" altLang="zh-CN" dirty="0"/>
              <a:t>irst </a:t>
            </a:r>
            <a:r>
              <a:rPr lang="en-US" altLang="zh-CN" b="1" dirty="0"/>
              <a:t>o</a:t>
            </a:r>
            <a:r>
              <a:rPr lang="en-US" altLang="zh-CN" dirty="0"/>
              <a:t>ut</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18</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455480" y="2821680"/>
              <a:ext cx="7545960" cy="2858040"/>
            </p14:xfrm>
          </p:contentPart>
        </mc:Choice>
        <mc:Fallback>
          <p:pic>
            <p:nvPicPr>
              <p:cNvPr id="5" name="墨迹 4"/>
              <p:cNvPicPr/>
              <p:nvPr/>
            </p:nvPicPr>
            <p:blipFill>
              <a:blip r:embed="rId3"/>
              <a:stretch>
                <a:fillRect/>
              </a:stretch>
            </p:blipFill>
            <p:spPr>
              <a:xfrm>
                <a:off x="1446120" y="2812320"/>
                <a:ext cx="7564680" cy="2876760"/>
              </a:xfrm>
              <a:prstGeom prst="rect">
                <a:avLst/>
              </a:prstGeom>
            </p:spPr>
          </p:pic>
        </mc:Fallback>
      </mc:AlternateContent>
    </p:spTree>
    <p:extLst>
      <p:ext uri="{BB962C8B-B14F-4D97-AF65-F5344CB8AC3E}">
        <p14:creationId xmlns:p14="http://schemas.microsoft.com/office/powerpoint/2010/main" val="3536490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队列</a:t>
            </a:r>
          </a:p>
        </p:txBody>
      </p:sp>
      <p:sp>
        <p:nvSpPr>
          <p:cNvPr id="3" name="内容占位符 2"/>
          <p:cNvSpPr>
            <a:spLocks noGrp="1"/>
          </p:cNvSpPr>
          <p:nvPr>
            <p:ph idx="1"/>
          </p:nvPr>
        </p:nvSpPr>
        <p:spPr/>
        <p:txBody>
          <a:bodyPr/>
          <a:lstStyle/>
          <a:p>
            <a:r>
              <a:rPr lang="zh-CN" altLang="en-US" dirty="0"/>
              <a:t>队列</a:t>
            </a:r>
            <a:r>
              <a:rPr lang="zh-CN" altLang="en-US" dirty="0" smtClean="0"/>
              <a:t>的基本操作</a:t>
            </a:r>
            <a:r>
              <a:rPr lang="en-US" altLang="zh-CN" dirty="0" smtClean="0"/>
              <a:t>:</a:t>
            </a:r>
          </a:p>
          <a:p>
            <a:pPr lvl="1"/>
            <a:r>
              <a:rPr lang="zh-CN" altLang="en-US" dirty="0"/>
              <a:t>入队</a:t>
            </a:r>
            <a:r>
              <a:rPr lang="en-US" altLang="zh-CN" dirty="0" smtClean="0"/>
              <a:t>(</a:t>
            </a:r>
            <a:r>
              <a:rPr lang="en-US" altLang="zh-CN" b="1" dirty="0" err="1"/>
              <a:t>enqueue</a:t>
            </a:r>
            <a:r>
              <a:rPr lang="en-US" altLang="zh-CN" dirty="0" smtClean="0"/>
              <a:t>): </a:t>
            </a:r>
            <a:r>
              <a:rPr lang="zh-CN" altLang="en-US" dirty="0" smtClean="0"/>
              <a:t>将一个元素加入队列中</a:t>
            </a:r>
            <a:r>
              <a:rPr lang="en-US" altLang="zh-CN" dirty="0" smtClean="0"/>
              <a:t>.</a:t>
            </a:r>
          </a:p>
          <a:p>
            <a:pPr lvl="1"/>
            <a:r>
              <a:rPr lang="zh-CN" altLang="en-US" dirty="0" smtClean="0"/>
              <a:t>出队</a:t>
            </a:r>
            <a:r>
              <a:rPr lang="en-US" altLang="zh-CN" dirty="0" smtClean="0"/>
              <a:t>(</a:t>
            </a:r>
            <a:r>
              <a:rPr lang="en-US" altLang="zh-CN" b="1" dirty="0" err="1" smtClean="0"/>
              <a:t>dequeue</a:t>
            </a:r>
            <a:r>
              <a:rPr lang="en-US" altLang="zh-CN" dirty="0" smtClean="0"/>
              <a:t>): </a:t>
            </a:r>
            <a:r>
              <a:rPr lang="zh-CN" altLang="en-US" dirty="0" smtClean="0"/>
              <a:t>将队首元素取出</a:t>
            </a:r>
            <a:r>
              <a:rPr lang="en-US" altLang="zh-CN" dirty="0" smtClean="0"/>
              <a:t>(</a:t>
            </a:r>
            <a:r>
              <a:rPr lang="zh-CN" altLang="en-US" dirty="0" smtClean="0"/>
              <a:t>删除</a:t>
            </a:r>
            <a:r>
              <a:rPr lang="en-US" altLang="zh-CN" dirty="0" smtClean="0"/>
              <a:t>).</a:t>
            </a:r>
          </a:p>
          <a:p>
            <a:r>
              <a:rPr lang="zh-CN" altLang="en-US" dirty="0" smtClean="0"/>
              <a:t>上述</a:t>
            </a:r>
            <a:r>
              <a:rPr lang="zh-CN" altLang="en-US" dirty="0"/>
              <a:t>两</a:t>
            </a:r>
            <a:r>
              <a:rPr lang="zh-CN" altLang="en-US" dirty="0" smtClean="0"/>
              <a:t>个操作的时间复杂度都可以认为是</a:t>
            </a:r>
            <a:r>
              <a:rPr lang="en-US" altLang="zh-CN" dirty="0" smtClean="0"/>
              <a:t>O(1)</a:t>
            </a:r>
            <a:r>
              <a:rPr lang="zh-CN" altLang="en-US" dirty="0" smtClean="0"/>
              <a:t>的</a:t>
            </a:r>
            <a:r>
              <a:rPr lang="en-US" altLang="zh-CN" dirty="0" smtClean="0"/>
              <a:t>. </a:t>
            </a:r>
            <a:r>
              <a:rPr lang="zh-CN" altLang="en-US" dirty="0" smtClean="0"/>
              <a:t>这些操作都不改变整个栈的结构</a:t>
            </a:r>
            <a:r>
              <a:rPr lang="en-US" altLang="zh-CN" dirty="0" smtClean="0"/>
              <a:t>.</a:t>
            </a:r>
          </a:p>
          <a:p>
            <a:endParaRPr lang="en-US" altLang="zh-CN" dirty="0"/>
          </a:p>
          <a:p>
            <a:r>
              <a:rPr lang="zh-CN" altLang="en-US" dirty="0" smtClean="0"/>
              <a:t>队列的</a:t>
            </a:r>
            <a:r>
              <a:rPr lang="zh-CN" altLang="en-US" dirty="0"/>
              <a:t>基本</a:t>
            </a:r>
            <a:r>
              <a:rPr lang="zh-CN" altLang="en-US" dirty="0" smtClean="0"/>
              <a:t>操作的伪代码参见附件</a:t>
            </a:r>
            <a:r>
              <a:rPr lang="en-US" altLang="zh-CN" dirty="0" smtClean="0"/>
              <a:t>2.</a:t>
            </a:r>
          </a:p>
        </p:txBody>
      </p:sp>
      <p:sp>
        <p:nvSpPr>
          <p:cNvPr id="4" name="灯片编号占位符 3"/>
          <p:cNvSpPr>
            <a:spLocks noGrp="1"/>
          </p:cNvSpPr>
          <p:nvPr>
            <p:ph type="sldNum" sz="quarter" idx="12"/>
          </p:nvPr>
        </p:nvSpPr>
        <p:spPr/>
        <p:txBody>
          <a:bodyPr/>
          <a:lstStyle/>
          <a:p>
            <a:fld id="{D57F1E4F-1CFF-5643-939E-02111984F565}" type="slidenum">
              <a:rPr lang="en-US" smtClean="0"/>
              <a:t>19</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3732480" y="3652200"/>
              <a:ext cx="3304440" cy="143280"/>
            </p14:xfrm>
          </p:contentPart>
        </mc:Choice>
        <mc:Fallback>
          <p:pic>
            <p:nvPicPr>
              <p:cNvPr id="5" name="墨迹 4"/>
              <p:cNvPicPr/>
              <p:nvPr/>
            </p:nvPicPr>
            <p:blipFill>
              <a:blip r:embed="rId3"/>
              <a:stretch>
                <a:fillRect/>
              </a:stretch>
            </p:blipFill>
            <p:spPr>
              <a:xfrm>
                <a:off x="3723120" y="3642840"/>
                <a:ext cx="3323160" cy="162000"/>
              </a:xfrm>
              <a:prstGeom prst="rect">
                <a:avLst/>
              </a:prstGeom>
            </p:spPr>
          </p:pic>
        </mc:Fallback>
      </mc:AlternateContent>
    </p:spTree>
    <p:extLst>
      <p:ext uri="{BB962C8B-B14F-4D97-AF65-F5344CB8AC3E}">
        <p14:creationId xmlns:p14="http://schemas.microsoft.com/office/powerpoint/2010/main" val="77199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在这一部分我们将学到</a:t>
            </a:r>
            <a:endParaRPr lang="zh-CN" altLang="en-US" dirty="0"/>
          </a:p>
        </p:txBody>
      </p:sp>
      <p:sp>
        <p:nvSpPr>
          <p:cNvPr id="3" name="内容占位符 2"/>
          <p:cNvSpPr>
            <a:spLocks noGrp="1"/>
          </p:cNvSpPr>
          <p:nvPr>
            <p:ph idx="1"/>
          </p:nvPr>
        </p:nvSpPr>
        <p:spPr/>
        <p:txBody>
          <a:bodyPr/>
          <a:lstStyle/>
          <a:p>
            <a:r>
              <a:rPr lang="zh-CN" altLang="en-US" dirty="0"/>
              <a:t>穷举</a:t>
            </a:r>
            <a:r>
              <a:rPr lang="zh-CN" altLang="en-US" dirty="0" smtClean="0"/>
              <a:t>法</a:t>
            </a:r>
            <a:endParaRPr lang="en-US" altLang="zh-CN" dirty="0" smtClean="0"/>
          </a:p>
          <a:p>
            <a:pPr lvl="1"/>
            <a:r>
              <a:rPr lang="zh-CN" altLang="en-US" dirty="0"/>
              <a:t>递归与</a:t>
            </a:r>
            <a:r>
              <a:rPr lang="zh-CN" altLang="en-US" dirty="0" smtClean="0"/>
              <a:t>回溯</a:t>
            </a:r>
            <a:endParaRPr lang="en-US" altLang="zh-CN" dirty="0" smtClean="0"/>
          </a:p>
          <a:p>
            <a:r>
              <a:rPr lang="zh-CN" altLang="en-US" dirty="0" smtClean="0"/>
              <a:t>数据结构</a:t>
            </a:r>
            <a:r>
              <a:rPr lang="en-US" altLang="zh-CN" smtClean="0"/>
              <a:t>: </a:t>
            </a:r>
            <a:r>
              <a:rPr lang="zh-CN" altLang="en-US" smtClean="0"/>
              <a:t>栈</a:t>
            </a:r>
            <a:r>
              <a:rPr lang="en-US" altLang="zh-CN" smtClean="0"/>
              <a:t>, </a:t>
            </a:r>
            <a:r>
              <a:rPr lang="zh-CN" altLang="en-US" dirty="0" smtClean="0"/>
              <a:t>队列</a:t>
            </a:r>
            <a:endParaRPr lang="en-US" altLang="zh-CN" dirty="0"/>
          </a:p>
          <a:p>
            <a:r>
              <a:rPr lang="zh-CN" altLang="en-US" dirty="0" smtClean="0"/>
              <a:t>简单搜索算法</a:t>
            </a:r>
            <a:endParaRPr lang="en-US" altLang="zh-CN" dirty="0"/>
          </a:p>
          <a:p>
            <a:pPr lvl="1"/>
            <a:r>
              <a:rPr lang="zh-CN" altLang="en-US" dirty="0" smtClean="0"/>
              <a:t>深度优先搜索</a:t>
            </a:r>
            <a:endParaRPr lang="en-US" altLang="zh-CN" dirty="0" smtClean="0"/>
          </a:p>
          <a:p>
            <a:pPr lvl="1"/>
            <a:r>
              <a:rPr lang="zh-CN" altLang="en-US" dirty="0" smtClean="0"/>
              <a:t>广度优先搜索</a:t>
            </a:r>
            <a:endParaRPr lang="en-US" altLang="zh-CN" dirty="0" smtClean="0"/>
          </a:p>
          <a:p>
            <a:r>
              <a:rPr lang="zh-CN" altLang="en-US" dirty="0" smtClean="0"/>
              <a:t>分治法</a:t>
            </a:r>
            <a:endParaRPr lang="en-US" altLang="zh-CN" dirty="0" smtClean="0"/>
          </a:p>
          <a:p>
            <a:pPr lvl="1"/>
            <a:r>
              <a:rPr lang="zh-CN" altLang="en-US" dirty="0" smtClean="0"/>
              <a:t>归并排序</a:t>
            </a:r>
            <a:endParaRPr lang="en-US" altLang="zh-CN" dirty="0" smtClean="0"/>
          </a:p>
          <a:p>
            <a:r>
              <a:rPr lang="zh-CN" altLang="en-US" dirty="0"/>
              <a:t>快速</a:t>
            </a:r>
            <a:r>
              <a:rPr lang="zh-CN" altLang="en-US" dirty="0" smtClean="0"/>
              <a:t>排序</a:t>
            </a:r>
            <a:endParaRPr lang="en-US" altLang="zh-CN" dirty="0" smtClean="0"/>
          </a:p>
          <a:p>
            <a:r>
              <a:rPr lang="zh-CN" altLang="en-US" dirty="0" smtClean="0"/>
              <a:t>数据结构</a:t>
            </a:r>
            <a:r>
              <a:rPr lang="en-US" altLang="zh-CN" dirty="0" smtClean="0"/>
              <a:t>: </a:t>
            </a:r>
            <a:r>
              <a:rPr lang="zh-CN" altLang="en-US" dirty="0" smtClean="0"/>
              <a:t>树和森林</a:t>
            </a:r>
            <a:endParaRPr lang="zh-CN" altLang="en-US" dirty="0"/>
          </a:p>
        </p:txBody>
      </p:sp>
      <p:sp>
        <p:nvSpPr>
          <p:cNvPr id="4" name="内容占位符 2"/>
          <p:cNvSpPr txBox="1">
            <a:spLocks/>
          </p:cNvSpPr>
          <p:nvPr/>
        </p:nvSpPr>
        <p:spPr>
          <a:xfrm>
            <a:off x="5642659" y="2046822"/>
            <a:ext cx="4240376"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Courier New" panose="02070309020205020404" pitchFamily="49" charset="0"/>
                <a:ea typeface="仿宋" panose="02010609060101010101" pitchFamily="49" charset="-122"/>
                <a:cs typeface="Courier New" panose="02070309020205020404" pitchFamily="49" charset="0"/>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1"/>
            <a:r>
              <a:rPr lang="zh-CN" altLang="en-US" dirty="0" smtClean="0"/>
              <a:t>树的遍历</a:t>
            </a:r>
            <a:endParaRPr lang="en-US" altLang="zh-CN" dirty="0" smtClean="0"/>
          </a:p>
          <a:p>
            <a:r>
              <a:rPr lang="zh-CN" altLang="en-US" dirty="0" smtClean="0"/>
              <a:t>堆</a:t>
            </a:r>
            <a:endParaRPr lang="en-US" altLang="zh-CN" dirty="0" smtClean="0"/>
          </a:p>
          <a:p>
            <a:pPr lvl="1"/>
            <a:r>
              <a:rPr lang="zh-CN" altLang="en-US" dirty="0" smtClean="0"/>
              <a:t>堆排序</a:t>
            </a:r>
            <a:endParaRPr lang="en-US" altLang="zh-CN" dirty="0" smtClean="0"/>
          </a:p>
          <a:p>
            <a:r>
              <a:rPr lang="zh-CN" altLang="en-US" dirty="0"/>
              <a:t>贪心法</a:t>
            </a:r>
          </a:p>
        </p:txBody>
      </p:sp>
      <p:sp>
        <p:nvSpPr>
          <p:cNvPr id="5" name="灯片编号占位符 4"/>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56958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队列</a:t>
            </a:r>
            <a:endParaRPr lang="zh-CN" altLang="en-US" dirty="0"/>
          </a:p>
        </p:txBody>
      </p:sp>
      <p:sp>
        <p:nvSpPr>
          <p:cNvPr id="3" name="内容占位符 2"/>
          <p:cNvSpPr>
            <a:spLocks noGrp="1"/>
          </p:cNvSpPr>
          <p:nvPr>
            <p:ph idx="1"/>
          </p:nvPr>
        </p:nvSpPr>
        <p:spPr/>
        <p:txBody>
          <a:bodyPr/>
          <a:lstStyle/>
          <a:p>
            <a:r>
              <a:rPr lang="zh-CN" altLang="en-US" dirty="0"/>
              <a:t>错误</a:t>
            </a:r>
            <a:r>
              <a:rPr lang="zh-CN" altLang="en-US" dirty="0" smtClean="0"/>
              <a:t>操作</a:t>
            </a:r>
            <a:r>
              <a:rPr lang="en-US" altLang="zh-CN" dirty="0" smtClean="0"/>
              <a:t>:</a:t>
            </a:r>
          </a:p>
          <a:p>
            <a:pPr lvl="1"/>
            <a:r>
              <a:rPr lang="zh-CN" altLang="en-US" dirty="0" smtClean="0"/>
              <a:t>若对已经达到存储上限的队列进行</a:t>
            </a:r>
            <a:r>
              <a:rPr lang="zh-CN" altLang="en-US" smtClean="0"/>
              <a:t>入队操作</a:t>
            </a:r>
            <a:r>
              <a:rPr lang="en-US" altLang="zh-CN" smtClean="0"/>
              <a:t>, </a:t>
            </a:r>
            <a:r>
              <a:rPr lang="zh-CN" altLang="en-US" dirty="0" smtClean="0"/>
              <a:t>则会造成</a:t>
            </a:r>
            <a:r>
              <a:rPr lang="zh-CN" altLang="en-US" b="1" dirty="0" smtClean="0"/>
              <a:t>队列上溢</a:t>
            </a:r>
            <a:r>
              <a:rPr lang="en-US" altLang="zh-CN" dirty="0" smtClean="0"/>
              <a:t>(overflow);</a:t>
            </a:r>
          </a:p>
          <a:p>
            <a:pPr lvl="1"/>
            <a:r>
              <a:rPr lang="zh-CN" altLang="en-US" dirty="0" smtClean="0"/>
              <a:t>若对空栈进行弾</a:t>
            </a:r>
            <a:r>
              <a:rPr lang="zh-CN" altLang="en-US" smtClean="0"/>
              <a:t>栈操作</a:t>
            </a:r>
            <a:r>
              <a:rPr lang="en-US" altLang="zh-CN" smtClean="0"/>
              <a:t>, </a:t>
            </a:r>
            <a:r>
              <a:rPr lang="zh-CN" altLang="en-US" dirty="0" smtClean="0"/>
              <a:t>则会造成</a:t>
            </a:r>
            <a:r>
              <a:rPr lang="zh-CN" altLang="en-US" b="1" dirty="0"/>
              <a:t>队列下溢</a:t>
            </a:r>
            <a:r>
              <a:rPr lang="en-US" altLang="zh-CN" dirty="0" smtClean="0"/>
              <a:t>(underflow).</a:t>
            </a:r>
          </a:p>
        </p:txBody>
      </p:sp>
      <p:sp>
        <p:nvSpPr>
          <p:cNvPr id="4" name="灯片编号占位符 3"/>
          <p:cNvSpPr>
            <a:spLocks noGrp="1"/>
          </p:cNvSpPr>
          <p:nvPr>
            <p:ph type="sldNum" sz="quarter" idx="12"/>
          </p:nvPr>
        </p:nvSpPr>
        <p:spPr/>
        <p:txBody>
          <a:bodyPr/>
          <a:lstStyle/>
          <a:p>
            <a:fld id="{D57F1E4F-1CFF-5643-939E-02111984F565}" type="slidenum">
              <a:rPr lang="en-US" smtClean="0"/>
              <a:t>20</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2643120" y="2357280"/>
              <a:ext cx="1866600" cy="1098720"/>
            </p14:xfrm>
          </p:contentPart>
        </mc:Choice>
        <mc:Fallback>
          <p:pic>
            <p:nvPicPr>
              <p:cNvPr id="5" name="墨迹 4"/>
              <p:cNvPicPr/>
              <p:nvPr/>
            </p:nvPicPr>
            <p:blipFill>
              <a:blip r:embed="rId3"/>
              <a:stretch>
                <a:fillRect/>
              </a:stretch>
            </p:blipFill>
            <p:spPr>
              <a:xfrm>
                <a:off x="2633760" y="2347920"/>
                <a:ext cx="1885320" cy="1117440"/>
              </a:xfrm>
              <a:prstGeom prst="rect">
                <a:avLst/>
              </a:prstGeom>
            </p:spPr>
          </p:pic>
        </mc:Fallback>
      </mc:AlternateContent>
    </p:spTree>
    <p:extLst>
      <p:ext uri="{BB962C8B-B14F-4D97-AF65-F5344CB8AC3E}">
        <p14:creationId xmlns:p14="http://schemas.microsoft.com/office/powerpoint/2010/main" val="2777759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lstStyle/>
          <a:p>
            <a:r>
              <a:rPr lang="zh-CN" altLang="en-US" dirty="0" smtClean="0"/>
              <a:t>比较栈与队列的区别</a:t>
            </a:r>
            <a:r>
              <a:rPr lang="en-US" altLang="zh-CN" dirty="0" smtClean="0"/>
              <a:t>.</a:t>
            </a:r>
          </a:p>
          <a:p>
            <a:endParaRPr lang="en-US" altLang="zh-CN" dirty="0"/>
          </a:p>
          <a:p>
            <a:r>
              <a:rPr lang="zh-CN" altLang="en-US" dirty="0" smtClean="0"/>
              <a:t>如何实现栈与队列</a:t>
            </a:r>
            <a:r>
              <a:rPr lang="en-US" altLang="zh-CN" dirty="0" smtClean="0"/>
              <a:t>?</a:t>
            </a:r>
          </a:p>
          <a:p>
            <a:pPr lvl="1"/>
            <a:r>
              <a:rPr lang="zh-CN" altLang="en-US" dirty="0" smtClean="0"/>
              <a:t>栈和队列都是线性表</a:t>
            </a:r>
            <a:r>
              <a:rPr lang="en-US" altLang="zh-CN" dirty="0" smtClean="0"/>
              <a:t>. </a:t>
            </a:r>
            <a:r>
              <a:rPr lang="zh-CN" altLang="en-US" dirty="0" smtClean="0"/>
              <a:t>可以用一维数组来进行简单模拟</a:t>
            </a:r>
            <a:r>
              <a:rPr lang="en-US" altLang="zh-CN" dirty="0" smtClean="0"/>
              <a:t>.</a:t>
            </a:r>
          </a:p>
          <a:p>
            <a:pPr lvl="1"/>
            <a:r>
              <a:rPr lang="en-US" altLang="zh-CN" dirty="0"/>
              <a:t>C</a:t>
            </a:r>
            <a:r>
              <a:rPr lang="en-US" altLang="zh-CN" dirty="0" smtClean="0"/>
              <a:t>++</a:t>
            </a:r>
            <a:r>
              <a:rPr lang="zh-CN" altLang="en-US" dirty="0" smtClean="0"/>
              <a:t>提供的库中有现成的结构</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21</a:t>
            </a:fld>
            <a:endParaRPr lang="en-US" dirty="0"/>
          </a:p>
        </p:txBody>
      </p:sp>
      <mc:AlternateContent xmlns:mc="http://schemas.openxmlformats.org/markup-compatibility/2006">
        <mc:Choice xmlns:p14="http://schemas.microsoft.com/office/powerpoint/2010/main" Requires="p14">
          <p:contentPart p14:bwMode="auto" r:id="rId2">
            <p14:nvContentPartPr>
              <p14:cNvPr id="5" name="墨迹 4"/>
              <p14:cNvContentPartPr/>
              <p14:nvPr/>
            </p14:nvContentPartPr>
            <p14:xfrm>
              <a:off x="1714320" y="2991600"/>
              <a:ext cx="6572880" cy="1205640"/>
            </p14:xfrm>
          </p:contentPart>
        </mc:Choice>
        <mc:Fallback>
          <p:pic>
            <p:nvPicPr>
              <p:cNvPr id="5" name="墨迹 4"/>
              <p:cNvPicPr/>
              <p:nvPr/>
            </p:nvPicPr>
            <p:blipFill>
              <a:blip r:embed="rId3"/>
              <a:stretch>
                <a:fillRect/>
              </a:stretch>
            </p:blipFill>
            <p:spPr>
              <a:xfrm>
                <a:off x="1704960" y="2982240"/>
                <a:ext cx="6591600" cy="1224360"/>
              </a:xfrm>
              <a:prstGeom prst="rect">
                <a:avLst/>
              </a:prstGeom>
            </p:spPr>
          </p:pic>
        </mc:Fallback>
      </mc:AlternateContent>
    </p:spTree>
    <p:extLst>
      <p:ext uri="{BB962C8B-B14F-4D97-AF65-F5344CB8AC3E}">
        <p14:creationId xmlns:p14="http://schemas.microsoft.com/office/powerpoint/2010/main" val="34239905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练习</a:t>
            </a:r>
            <a:r>
              <a:rPr lang="en-US" altLang="zh-CN" b="1" dirty="0" smtClean="0"/>
              <a:t>1</a:t>
            </a:r>
            <a:r>
              <a:rPr lang="en-US" altLang="zh-CN" dirty="0" smtClean="0"/>
              <a:t>:</a:t>
            </a:r>
          </a:p>
          <a:p>
            <a:pPr lvl="1"/>
            <a:r>
              <a:rPr lang="zh-CN" altLang="en-US" dirty="0" smtClean="0"/>
              <a:t>设计程序用数组实现一个栈</a:t>
            </a:r>
            <a:r>
              <a:rPr lang="en-US" altLang="zh-CN" dirty="0" smtClean="0"/>
              <a:t>. </a:t>
            </a:r>
            <a:r>
              <a:rPr lang="zh-CN" altLang="en-US" dirty="0" smtClean="0"/>
              <a:t>根据输入的要求进行压栈和弾栈操作</a:t>
            </a:r>
            <a:r>
              <a:rPr lang="en-US" altLang="zh-CN" dirty="0" smtClean="0"/>
              <a:t>:</a:t>
            </a:r>
          </a:p>
          <a:p>
            <a:pPr lvl="1"/>
            <a:r>
              <a:rPr lang="zh-CN" altLang="en-US" dirty="0" smtClean="0"/>
              <a:t>输入文件</a:t>
            </a:r>
            <a:r>
              <a:rPr lang="en-US" altLang="zh-CN" dirty="0" smtClean="0"/>
              <a:t>(stack.in)</a:t>
            </a:r>
          </a:p>
          <a:p>
            <a:pPr marL="914400" lvl="2" indent="0">
              <a:buNone/>
            </a:pPr>
            <a:r>
              <a:rPr lang="zh-CN" altLang="en-US" dirty="0"/>
              <a:t>输入</a:t>
            </a:r>
            <a:r>
              <a:rPr lang="zh-CN" altLang="en-US" dirty="0" smtClean="0"/>
              <a:t>文件有若干行</a:t>
            </a:r>
            <a:r>
              <a:rPr lang="en-US" altLang="zh-CN" dirty="0" smtClean="0"/>
              <a:t>. </a:t>
            </a:r>
            <a:r>
              <a:rPr lang="zh-CN" altLang="en-US" dirty="0" smtClean="0"/>
              <a:t>第</a:t>
            </a:r>
            <a:r>
              <a:rPr lang="en-US" altLang="zh-CN" dirty="0" smtClean="0"/>
              <a:t>1</a:t>
            </a:r>
            <a:r>
              <a:rPr lang="zh-CN" altLang="en-US" dirty="0" smtClean="0"/>
              <a:t>行是一个</a:t>
            </a:r>
            <a:r>
              <a:rPr lang="zh-CN" altLang="en-US" smtClean="0"/>
              <a:t>整数</a:t>
            </a:r>
            <a:r>
              <a:rPr lang="en-US" altLang="zh-CN" smtClean="0"/>
              <a:t>n, </a:t>
            </a:r>
            <a:r>
              <a:rPr lang="zh-CN" altLang="en-US" dirty="0" smtClean="0"/>
              <a:t>表示操作数目</a:t>
            </a:r>
            <a:r>
              <a:rPr lang="en-US" altLang="zh-CN" dirty="0" smtClean="0"/>
              <a:t>.</a:t>
            </a:r>
          </a:p>
          <a:p>
            <a:pPr marL="914400" lvl="2" indent="0">
              <a:buNone/>
            </a:pPr>
            <a:r>
              <a:rPr lang="zh-CN" altLang="en-US" dirty="0" smtClean="0"/>
              <a:t>第</a:t>
            </a:r>
            <a:r>
              <a:rPr lang="en-US" altLang="zh-CN" dirty="0" smtClean="0"/>
              <a:t>2~n+1</a:t>
            </a:r>
            <a:r>
              <a:rPr lang="zh-CN" altLang="en-US" dirty="0" smtClean="0"/>
              <a:t>行每行可能是</a:t>
            </a:r>
            <a:r>
              <a:rPr lang="en-US" altLang="zh-CN" dirty="0" smtClean="0"/>
              <a:t>"pop"</a:t>
            </a:r>
            <a:r>
              <a:rPr lang="zh-CN" altLang="en-US" dirty="0" smtClean="0"/>
              <a:t>或</a:t>
            </a:r>
            <a:r>
              <a:rPr lang="en-US" altLang="zh-CN" dirty="0" smtClean="0"/>
              <a:t>"push </a:t>
            </a:r>
            <a:r>
              <a:rPr lang="en-US" altLang="zh-CN" smtClean="0"/>
              <a:t>k", </a:t>
            </a:r>
            <a:r>
              <a:rPr lang="zh-CN" altLang="en-US" dirty="0" smtClean="0"/>
              <a:t>其中</a:t>
            </a:r>
            <a:r>
              <a:rPr lang="en-US" altLang="zh-CN" dirty="0" smtClean="0"/>
              <a:t>k</a:t>
            </a:r>
            <a:r>
              <a:rPr lang="zh-CN" altLang="en-US" dirty="0" smtClean="0"/>
              <a:t>是一个整数</a:t>
            </a:r>
            <a:r>
              <a:rPr lang="en-US" altLang="zh-CN" dirty="0" smtClean="0"/>
              <a:t>.</a:t>
            </a:r>
          </a:p>
          <a:p>
            <a:pPr lvl="1"/>
            <a:r>
              <a:rPr lang="zh-CN" altLang="en-US" dirty="0" smtClean="0"/>
              <a:t>输出文件</a:t>
            </a:r>
            <a:r>
              <a:rPr lang="en-US" altLang="zh-CN" dirty="0" smtClean="0"/>
              <a:t>(</a:t>
            </a:r>
            <a:r>
              <a:rPr lang="en-US" altLang="zh-CN" dirty="0" err="1" smtClean="0"/>
              <a:t>stack.out</a:t>
            </a:r>
            <a:r>
              <a:rPr lang="en-US" altLang="zh-CN" dirty="0" smtClean="0"/>
              <a:t>)</a:t>
            </a:r>
          </a:p>
          <a:p>
            <a:pPr marL="914400" lvl="2" indent="0">
              <a:buNone/>
            </a:pPr>
            <a:r>
              <a:rPr lang="zh-CN" altLang="en-US" dirty="0"/>
              <a:t>输出</a:t>
            </a:r>
            <a:r>
              <a:rPr lang="zh-CN" altLang="en-US" dirty="0" smtClean="0"/>
              <a:t>文件有</a:t>
            </a:r>
            <a:r>
              <a:rPr lang="en-US" altLang="zh-CN" dirty="0" smtClean="0"/>
              <a:t>n</a:t>
            </a:r>
            <a:r>
              <a:rPr lang="zh-CN" altLang="en-US" dirty="0" smtClean="0"/>
              <a:t>行</a:t>
            </a:r>
            <a:r>
              <a:rPr lang="en-US" altLang="zh-CN" dirty="0" smtClean="0"/>
              <a:t>. </a:t>
            </a:r>
            <a:r>
              <a:rPr lang="zh-CN" altLang="en-US" dirty="0" smtClean="0"/>
              <a:t>每行输入文件对应一个输出</a:t>
            </a:r>
            <a:r>
              <a:rPr lang="en-US" altLang="zh-CN" dirty="0" smtClean="0"/>
              <a:t>: pop</a:t>
            </a:r>
            <a:r>
              <a:rPr lang="zh-CN" altLang="en-US" dirty="0" smtClean="0"/>
              <a:t>操作输出弹出的栈顶元素或栈底溢出的错误信息</a:t>
            </a:r>
            <a:r>
              <a:rPr lang="en-US" altLang="zh-CN" dirty="0" smtClean="0"/>
              <a:t>:"Underflow Error"; push</a:t>
            </a:r>
            <a:r>
              <a:rPr lang="zh-CN" altLang="en-US" dirty="0" smtClean="0"/>
              <a:t>操作输出压栈后从栈顶到栈底</a:t>
            </a:r>
            <a:r>
              <a:rPr lang="zh-CN" altLang="en-US" smtClean="0"/>
              <a:t>的元素</a:t>
            </a:r>
            <a:r>
              <a:rPr lang="en-US" altLang="zh-CN" smtClean="0"/>
              <a:t>,</a:t>
            </a:r>
            <a:r>
              <a:rPr lang="zh-CN" altLang="en-US" smtClean="0"/>
              <a:t>用</a:t>
            </a:r>
            <a:r>
              <a:rPr lang="zh-CN" altLang="en-US" dirty="0" smtClean="0"/>
              <a:t>空格分隔</a:t>
            </a:r>
            <a:r>
              <a:rPr lang="en-US" altLang="zh-CN" dirty="0" smtClean="0"/>
              <a:t>.</a:t>
            </a:r>
            <a:endParaRPr lang="en-US" altLang="zh-CN" dirty="0"/>
          </a:p>
          <a:p>
            <a:pPr lvl="1"/>
            <a:r>
              <a:rPr lang="zh-CN" altLang="en-US" dirty="0" smtClean="0"/>
              <a:t>约定</a:t>
            </a:r>
            <a:endParaRPr lang="en-US" altLang="zh-CN" dirty="0" smtClean="0"/>
          </a:p>
          <a:p>
            <a:pPr marL="914400" lvl="2" indent="0">
              <a:buNone/>
            </a:pPr>
            <a:r>
              <a:rPr lang="zh-CN" altLang="en-US" dirty="0" smtClean="0"/>
              <a:t>输入文件保证</a:t>
            </a:r>
            <a:r>
              <a:rPr lang="en-US" altLang="zh-CN" dirty="0"/>
              <a:t>n&lt;=100000</a:t>
            </a:r>
          </a:p>
          <a:p>
            <a:pPr lvl="1"/>
            <a:r>
              <a:rPr lang="zh-CN" altLang="en-US" dirty="0" smtClean="0"/>
              <a:t>时间限制</a:t>
            </a:r>
            <a:endParaRPr lang="en-US" altLang="zh-CN" dirty="0"/>
          </a:p>
          <a:p>
            <a:pPr marL="914400" lvl="2" indent="0">
              <a:buNone/>
            </a:pPr>
            <a:r>
              <a:rPr lang="en-US" altLang="zh-CN" dirty="0" smtClean="0"/>
              <a:t>1s</a:t>
            </a:r>
          </a:p>
          <a:p>
            <a:pPr lvl="1"/>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330271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b="1" dirty="0" smtClean="0"/>
              <a:t>练习</a:t>
            </a:r>
            <a:r>
              <a:rPr lang="en-US" altLang="zh-CN" b="1" dirty="0"/>
              <a:t>2</a:t>
            </a:r>
            <a:r>
              <a:rPr lang="en-US" altLang="zh-CN" dirty="0" smtClean="0"/>
              <a:t>:</a:t>
            </a:r>
          </a:p>
          <a:p>
            <a:pPr lvl="1"/>
            <a:r>
              <a:rPr lang="zh-CN" altLang="en-US" dirty="0" smtClean="0"/>
              <a:t>设计程序用数组实现一个</a:t>
            </a:r>
            <a:r>
              <a:rPr lang="zh-CN" altLang="en-US" dirty="0"/>
              <a:t>队列</a:t>
            </a:r>
            <a:r>
              <a:rPr lang="en-US" altLang="zh-CN" dirty="0" smtClean="0"/>
              <a:t>. </a:t>
            </a:r>
            <a:r>
              <a:rPr lang="zh-CN" altLang="en-US" dirty="0" smtClean="0"/>
              <a:t>根据输入的要求进行进队和出队操作</a:t>
            </a:r>
            <a:r>
              <a:rPr lang="en-US" altLang="zh-CN" dirty="0" smtClean="0"/>
              <a:t>:</a:t>
            </a:r>
          </a:p>
          <a:p>
            <a:pPr lvl="1"/>
            <a:r>
              <a:rPr lang="zh-CN" altLang="en-US" dirty="0" smtClean="0"/>
              <a:t>输入文件</a:t>
            </a:r>
            <a:r>
              <a:rPr lang="en-US" altLang="zh-CN" dirty="0" smtClean="0"/>
              <a:t>(queue.in)</a:t>
            </a:r>
          </a:p>
          <a:p>
            <a:pPr marL="914400" lvl="2" indent="0">
              <a:buNone/>
            </a:pPr>
            <a:r>
              <a:rPr lang="zh-CN" altLang="en-US" dirty="0"/>
              <a:t>输入</a:t>
            </a:r>
            <a:r>
              <a:rPr lang="zh-CN" altLang="en-US" dirty="0" smtClean="0"/>
              <a:t>文件有若干行</a:t>
            </a:r>
            <a:r>
              <a:rPr lang="en-US" altLang="zh-CN" dirty="0" smtClean="0"/>
              <a:t>. </a:t>
            </a:r>
            <a:r>
              <a:rPr lang="zh-CN" altLang="en-US" dirty="0" smtClean="0"/>
              <a:t>第</a:t>
            </a:r>
            <a:r>
              <a:rPr lang="en-US" altLang="zh-CN" dirty="0" smtClean="0"/>
              <a:t>1</a:t>
            </a:r>
            <a:r>
              <a:rPr lang="zh-CN" altLang="en-US" dirty="0" smtClean="0"/>
              <a:t>行是一个</a:t>
            </a:r>
            <a:r>
              <a:rPr lang="zh-CN" altLang="en-US" smtClean="0"/>
              <a:t>整数</a:t>
            </a:r>
            <a:r>
              <a:rPr lang="en-US" altLang="zh-CN" smtClean="0"/>
              <a:t>n, </a:t>
            </a:r>
            <a:r>
              <a:rPr lang="zh-CN" altLang="en-US" dirty="0" smtClean="0"/>
              <a:t>表示操作数目</a:t>
            </a:r>
            <a:r>
              <a:rPr lang="en-US" altLang="zh-CN" dirty="0" smtClean="0"/>
              <a:t>.</a:t>
            </a:r>
          </a:p>
          <a:p>
            <a:pPr marL="914400" lvl="2" indent="0">
              <a:buNone/>
            </a:pPr>
            <a:r>
              <a:rPr lang="zh-CN" altLang="en-US" dirty="0" smtClean="0"/>
              <a:t>第</a:t>
            </a:r>
            <a:r>
              <a:rPr lang="en-US" altLang="zh-CN" dirty="0" smtClean="0"/>
              <a:t>2~n+1</a:t>
            </a:r>
            <a:r>
              <a:rPr lang="zh-CN" altLang="en-US" dirty="0" smtClean="0"/>
              <a:t>行每行可能是</a:t>
            </a:r>
            <a:r>
              <a:rPr lang="en-US" altLang="zh-CN" dirty="0" smtClean="0"/>
              <a:t>"</a:t>
            </a:r>
            <a:r>
              <a:rPr lang="en-US" altLang="zh-CN" dirty="0" err="1" smtClean="0"/>
              <a:t>dequeue</a:t>
            </a:r>
            <a:r>
              <a:rPr lang="en-US" altLang="zh-CN" dirty="0" smtClean="0"/>
              <a:t>"</a:t>
            </a:r>
            <a:r>
              <a:rPr lang="zh-CN" altLang="en-US" dirty="0" smtClean="0"/>
              <a:t>或</a:t>
            </a:r>
            <a:r>
              <a:rPr lang="en-US" altLang="zh-CN" dirty="0" smtClean="0"/>
              <a:t>"</a:t>
            </a:r>
            <a:r>
              <a:rPr lang="en-US" altLang="zh-CN" dirty="0" err="1" smtClean="0"/>
              <a:t>enqueue</a:t>
            </a:r>
            <a:r>
              <a:rPr lang="en-US" altLang="zh-CN" dirty="0" smtClean="0"/>
              <a:t> </a:t>
            </a:r>
            <a:r>
              <a:rPr lang="en-US" altLang="zh-CN" smtClean="0"/>
              <a:t>k", </a:t>
            </a:r>
            <a:r>
              <a:rPr lang="zh-CN" altLang="en-US" dirty="0" smtClean="0"/>
              <a:t>其中</a:t>
            </a:r>
            <a:r>
              <a:rPr lang="en-US" altLang="zh-CN" dirty="0" smtClean="0"/>
              <a:t>k</a:t>
            </a:r>
            <a:r>
              <a:rPr lang="zh-CN" altLang="en-US" dirty="0" smtClean="0"/>
              <a:t>是一个整数</a:t>
            </a:r>
            <a:r>
              <a:rPr lang="en-US" altLang="zh-CN" dirty="0" smtClean="0"/>
              <a:t>.</a:t>
            </a:r>
          </a:p>
          <a:p>
            <a:pPr lvl="1"/>
            <a:r>
              <a:rPr lang="zh-CN" altLang="en-US" dirty="0" smtClean="0"/>
              <a:t>输出文件</a:t>
            </a:r>
            <a:r>
              <a:rPr lang="en-US" altLang="zh-CN" dirty="0" smtClean="0"/>
              <a:t>(</a:t>
            </a:r>
            <a:r>
              <a:rPr lang="en-US" altLang="zh-CN" dirty="0" err="1"/>
              <a:t>queue</a:t>
            </a:r>
            <a:r>
              <a:rPr lang="en-US" altLang="zh-CN" dirty="0" err="1" smtClean="0"/>
              <a:t>.out</a:t>
            </a:r>
            <a:r>
              <a:rPr lang="en-US" altLang="zh-CN" dirty="0" smtClean="0"/>
              <a:t>)</a:t>
            </a:r>
          </a:p>
          <a:p>
            <a:pPr marL="914400" lvl="2" indent="0">
              <a:buNone/>
            </a:pPr>
            <a:r>
              <a:rPr lang="zh-CN" altLang="en-US" dirty="0"/>
              <a:t>输出</a:t>
            </a:r>
            <a:r>
              <a:rPr lang="zh-CN" altLang="en-US" dirty="0" smtClean="0"/>
              <a:t>文件有</a:t>
            </a:r>
            <a:r>
              <a:rPr lang="en-US" altLang="zh-CN" dirty="0" smtClean="0"/>
              <a:t>n</a:t>
            </a:r>
            <a:r>
              <a:rPr lang="zh-CN" altLang="en-US" dirty="0" smtClean="0"/>
              <a:t>行</a:t>
            </a:r>
            <a:r>
              <a:rPr lang="en-US" altLang="zh-CN" dirty="0" smtClean="0"/>
              <a:t>. </a:t>
            </a:r>
            <a:r>
              <a:rPr lang="zh-CN" altLang="en-US" dirty="0" smtClean="0"/>
              <a:t>每行输入文件对应一个输出</a:t>
            </a:r>
            <a:r>
              <a:rPr lang="en-US" altLang="zh-CN" dirty="0" smtClean="0"/>
              <a:t>: </a:t>
            </a:r>
            <a:r>
              <a:rPr lang="en-US" altLang="zh-CN" dirty="0" err="1" smtClean="0"/>
              <a:t>dequeue</a:t>
            </a:r>
            <a:r>
              <a:rPr lang="zh-CN" altLang="en-US" dirty="0" smtClean="0"/>
              <a:t>操作输出弹出的队头元素或栈底溢出的错误信息</a:t>
            </a:r>
            <a:r>
              <a:rPr lang="en-US" altLang="zh-CN" dirty="0" smtClean="0"/>
              <a:t>:“Underflow Error”; </a:t>
            </a:r>
            <a:r>
              <a:rPr lang="en-US" altLang="zh-CN" dirty="0" err="1" smtClean="0"/>
              <a:t>enqueue</a:t>
            </a:r>
            <a:r>
              <a:rPr lang="zh-CN" altLang="en-US" dirty="0" smtClean="0"/>
              <a:t>操作输出入队后队列的</a:t>
            </a:r>
            <a:r>
              <a:rPr lang="zh-CN" altLang="en-US" smtClean="0"/>
              <a:t>全部元素</a:t>
            </a:r>
            <a:r>
              <a:rPr lang="en-US" altLang="zh-CN" smtClean="0"/>
              <a:t>,</a:t>
            </a:r>
            <a:r>
              <a:rPr lang="zh-CN" altLang="en-US" smtClean="0"/>
              <a:t>用</a:t>
            </a:r>
            <a:r>
              <a:rPr lang="zh-CN" altLang="en-US" dirty="0" smtClean="0"/>
              <a:t>空格分隔</a:t>
            </a:r>
            <a:r>
              <a:rPr lang="en-US" altLang="zh-CN" dirty="0" smtClean="0"/>
              <a:t>.</a:t>
            </a:r>
            <a:endParaRPr lang="en-US" altLang="zh-CN" dirty="0"/>
          </a:p>
          <a:p>
            <a:pPr lvl="1"/>
            <a:r>
              <a:rPr lang="zh-CN" altLang="en-US" dirty="0" smtClean="0"/>
              <a:t>约定</a:t>
            </a:r>
            <a:endParaRPr lang="en-US" altLang="zh-CN" dirty="0" smtClean="0"/>
          </a:p>
          <a:p>
            <a:pPr marL="914400" lvl="2" indent="0">
              <a:buNone/>
            </a:pPr>
            <a:r>
              <a:rPr lang="zh-CN" altLang="en-US" dirty="0" smtClean="0"/>
              <a:t>输入文件保证</a:t>
            </a:r>
            <a:r>
              <a:rPr lang="en-US" altLang="zh-CN" dirty="0"/>
              <a:t>n&lt;=100000</a:t>
            </a:r>
          </a:p>
          <a:p>
            <a:pPr lvl="1"/>
            <a:r>
              <a:rPr lang="zh-CN" altLang="en-US" dirty="0" smtClean="0"/>
              <a:t>时间限制</a:t>
            </a:r>
            <a:endParaRPr lang="en-US" altLang="zh-CN" dirty="0"/>
          </a:p>
          <a:p>
            <a:pPr marL="914400" lvl="2" indent="0">
              <a:buNone/>
            </a:pPr>
            <a:r>
              <a:rPr lang="en-US" altLang="zh-CN" dirty="0" smtClean="0"/>
              <a:t>1s</a:t>
            </a:r>
          </a:p>
          <a:p>
            <a:pPr lvl="1"/>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405323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p:txBody>
          <a:bodyPr/>
          <a:lstStyle/>
          <a:p>
            <a:r>
              <a:rPr lang="zh-CN" altLang="en-US" dirty="0" smtClean="0"/>
              <a:t>观察计算式</a:t>
            </a:r>
            <a:r>
              <a:rPr lang="zh-CN" altLang="en-US" b="1" dirty="0" smtClean="0"/>
              <a:t>例子</a:t>
            </a:r>
            <a:r>
              <a:rPr lang="en-US" altLang="zh-CN" dirty="0" smtClean="0"/>
              <a:t>:</a:t>
            </a:r>
          </a:p>
          <a:p>
            <a:pPr marL="457200" lvl="1" indent="0">
              <a:buNone/>
            </a:pPr>
            <a:r>
              <a:rPr lang="en-US" altLang="zh-CN" dirty="0" smtClean="0"/>
              <a:t>	1*2+(3+4)/5</a:t>
            </a:r>
            <a:endParaRPr lang="en-US" altLang="zh-CN" dirty="0"/>
          </a:p>
          <a:p>
            <a:r>
              <a:rPr lang="zh-CN" altLang="en-US" dirty="0" smtClean="0"/>
              <a:t>运算符加减乘除都是</a:t>
            </a:r>
            <a:r>
              <a:rPr lang="zh-CN" altLang="en-US" smtClean="0"/>
              <a:t>二元运算符</a:t>
            </a:r>
            <a:r>
              <a:rPr lang="en-US" altLang="zh-CN" smtClean="0"/>
              <a:t>, </a:t>
            </a:r>
            <a:r>
              <a:rPr lang="zh-CN" altLang="en-US" dirty="0"/>
              <a:t>或</a:t>
            </a:r>
            <a:r>
              <a:rPr lang="zh-CN" altLang="en-US" dirty="0" smtClean="0"/>
              <a:t>可视为二元函数</a:t>
            </a:r>
            <a:r>
              <a:rPr lang="en-US" altLang="zh-CN" dirty="0" smtClean="0"/>
              <a:t>.</a:t>
            </a:r>
          </a:p>
          <a:p>
            <a:r>
              <a:rPr lang="zh-CN" altLang="en-US" dirty="0" smtClean="0"/>
              <a:t>四则运算的</a:t>
            </a:r>
            <a:r>
              <a:rPr lang="zh-CN" altLang="en-US" smtClean="0"/>
              <a:t>优先级不同</a:t>
            </a:r>
            <a:r>
              <a:rPr lang="en-US" altLang="zh-CN" smtClean="0"/>
              <a:t>, </a:t>
            </a:r>
            <a:r>
              <a:rPr lang="zh-CN" altLang="en-US" dirty="0" smtClean="0"/>
              <a:t>产生歧义时需要使用括号</a:t>
            </a:r>
            <a:r>
              <a:rPr lang="en-US" altLang="zh-CN" dirty="0" smtClean="0"/>
              <a:t>.</a:t>
            </a:r>
          </a:p>
          <a:p>
            <a:endParaRPr lang="en-US" altLang="zh-CN" dirty="0"/>
          </a:p>
          <a:p>
            <a:r>
              <a:rPr lang="zh-CN" altLang="en-US" dirty="0" smtClean="0"/>
              <a:t>有没有一种表示法可以不使用括号就表达出带有优先级信息的算式</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1536441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endParaRPr lang="zh-CN" altLang="en-US" sz="2000" dirty="0"/>
          </a:p>
        </p:txBody>
      </p:sp>
      <p:sp>
        <p:nvSpPr>
          <p:cNvPr id="3" name="内容占位符 2"/>
          <p:cNvSpPr>
            <a:spLocks noGrp="1"/>
          </p:cNvSpPr>
          <p:nvPr>
            <p:ph idx="1"/>
          </p:nvPr>
        </p:nvSpPr>
        <p:spPr/>
        <p:txBody>
          <a:bodyPr/>
          <a:lstStyle/>
          <a:p>
            <a:r>
              <a:rPr lang="zh-CN" altLang="en-US" b="1" dirty="0" smtClean="0"/>
              <a:t>栈的应用</a:t>
            </a:r>
            <a:r>
              <a:rPr lang="en-US" altLang="zh-CN" dirty="0" smtClean="0"/>
              <a:t>: </a:t>
            </a:r>
            <a:r>
              <a:rPr lang="zh-CN" altLang="en-US" dirty="0" smtClean="0"/>
              <a:t>表达式求值问题</a:t>
            </a:r>
            <a:endParaRPr lang="en-US" altLang="zh-CN" dirty="0" smtClean="0"/>
          </a:p>
          <a:p>
            <a:pPr lvl="1"/>
            <a:r>
              <a:rPr lang="zh-CN" altLang="en-US" dirty="0" smtClean="0"/>
              <a:t>给定一个只含有</a:t>
            </a:r>
            <a:r>
              <a:rPr lang="en-US" altLang="zh-CN" dirty="0" smtClean="0"/>
              <a:t>+-*/</a:t>
            </a:r>
            <a:r>
              <a:rPr lang="zh-CN" altLang="en-US" dirty="0" smtClean="0"/>
              <a:t>四则运算和</a:t>
            </a:r>
            <a:r>
              <a:rPr lang="en-US" altLang="zh-CN" dirty="0" smtClean="0"/>
              <a:t>()</a:t>
            </a:r>
            <a:r>
              <a:rPr lang="zh-CN" altLang="en-US" dirty="0" smtClean="0"/>
              <a:t>的</a:t>
            </a:r>
            <a:r>
              <a:rPr lang="zh-CN" altLang="en-US" smtClean="0"/>
              <a:t>数字表达式</a:t>
            </a:r>
            <a:r>
              <a:rPr lang="en-US" altLang="zh-CN" smtClean="0"/>
              <a:t>, </a:t>
            </a:r>
            <a:r>
              <a:rPr lang="zh-CN" altLang="en-US" dirty="0" smtClean="0"/>
              <a:t>求出它的值</a:t>
            </a:r>
            <a:r>
              <a:rPr lang="en-US" altLang="zh-CN" dirty="0" smtClean="0"/>
              <a:t>.</a:t>
            </a:r>
          </a:p>
          <a:p>
            <a:pPr lvl="1"/>
            <a:r>
              <a:rPr lang="zh-CN" altLang="en-US" dirty="0" smtClean="0"/>
              <a:t>例如</a:t>
            </a:r>
            <a:r>
              <a:rPr lang="en-US" altLang="zh-CN" dirty="0" smtClean="0"/>
              <a:t>:  3+(2-20/(5+5))-7</a:t>
            </a:r>
          </a:p>
          <a:p>
            <a:pPr lvl="1"/>
            <a:r>
              <a:rPr lang="zh-CN" altLang="en-US" dirty="0" smtClean="0"/>
              <a:t>输入数据保证不会出现乘法的缩写</a:t>
            </a:r>
            <a:r>
              <a:rPr lang="en-US" altLang="zh-CN" dirty="0" smtClean="0"/>
              <a:t>: </a:t>
            </a:r>
            <a:r>
              <a:rPr lang="zh-CN" altLang="en-US" dirty="0" smtClean="0"/>
              <a:t>形如</a:t>
            </a:r>
            <a:r>
              <a:rPr lang="en-US" altLang="zh-CN" dirty="0"/>
              <a:t>A*B</a:t>
            </a:r>
            <a:r>
              <a:rPr lang="zh-CN" altLang="en-US" dirty="0" smtClean="0"/>
              <a:t>的表达式</a:t>
            </a:r>
            <a:r>
              <a:rPr lang="en-US" altLang="zh-CN" dirty="0" smtClean="0"/>
              <a:t>(</a:t>
            </a:r>
            <a:r>
              <a:rPr lang="zh-CN" altLang="en-US" dirty="0" smtClean="0"/>
              <a:t>其中</a:t>
            </a:r>
            <a:r>
              <a:rPr lang="en-US" altLang="zh-CN" dirty="0" smtClean="0"/>
              <a:t>AB</a:t>
            </a:r>
            <a:r>
              <a:rPr lang="zh-CN" altLang="en-US" dirty="0"/>
              <a:t>均</a:t>
            </a:r>
            <a:r>
              <a:rPr lang="zh-CN" altLang="en-US" dirty="0" smtClean="0"/>
              <a:t>为表达式</a:t>
            </a:r>
            <a:r>
              <a:rPr lang="en-US" altLang="zh-CN" dirty="0" smtClean="0"/>
              <a:t>)</a:t>
            </a:r>
            <a:r>
              <a:rPr lang="zh-CN" altLang="en-US" dirty="0" smtClean="0"/>
              <a:t>不会被缩写成</a:t>
            </a:r>
            <a:r>
              <a:rPr lang="en-US" altLang="zh-CN" dirty="0" smtClean="0"/>
              <a:t>AB(</a:t>
            </a:r>
            <a:r>
              <a:rPr lang="zh-CN" altLang="en-US" dirty="0" smtClean="0"/>
              <a:t>即省略乘号</a:t>
            </a:r>
            <a:r>
              <a:rPr lang="en-US" altLang="zh-CN" dirty="0" smtClean="0"/>
              <a:t>).</a:t>
            </a:r>
          </a:p>
          <a:p>
            <a:pPr lvl="1"/>
            <a:r>
              <a:rPr lang="zh-CN" altLang="en-US" dirty="0" smtClean="0"/>
              <a:t>输入数据保证数字均不会大于三位数</a:t>
            </a:r>
            <a:r>
              <a:rPr lang="en-US" altLang="zh-CN" dirty="0" smtClean="0"/>
              <a:t>.</a:t>
            </a:r>
          </a:p>
          <a:p>
            <a:pPr lvl="1"/>
            <a:r>
              <a:rPr lang="zh-CN" altLang="en-US" dirty="0" smtClean="0"/>
              <a:t>输入数据保证不会出现带符号的数字</a:t>
            </a:r>
            <a:r>
              <a:rPr lang="en-US" altLang="zh-CN" dirty="0" smtClean="0"/>
              <a:t>: </a:t>
            </a:r>
            <a:r>
              <a:rPr lang="zh-CN" altLang="en-US" dirty="0" smtClean="0"/>
              <a:t>所有参与运算的数字均为正数</a:t>
            </a:r>
            <a:r>
              <a:rPr lang="en-US" altLang="zh-CN" dirty="0" smtClean="0"/>
              <a:t>.</a:t>
            </a:r>
          </a:p>
          <a:p>
            <a:pPr lvl="1"/>
            <a:r>
              <a:rPr lang="zh-CN" altLang="en-US" dirty="0" smtClean="0"/>
              <a:t>输入数据保证</a:t>
            </a:r>
            <a:r>
              <a:rPr lang="zh-CN" altLang="en-US" smtClean="0"/>
              <a:t>没有小数点</a:t>
            </a:r>
            <a:r>
              <a:rPr lang="en-US" altLang="zh-CN" smtClean="0"/>
              <a:t>, </a:t>
            </a:r>
            <a:r>
              <a:rPr lang="zh-CN" altLang="en-US" dirty="0" smtClean="0"/>
              <a:t>但不保证答案没有小数点</a:t>
            </a:r>
            <a:r>
              <a:rPr lang="en-US" altLang="zh-CN" dirty="0" smtClean="0"/>
              <a:t>.</a:t>
            </a:r>
          </a:p>
          <a:p>
            <a:pPr lvl="1"/>
            <a:r>
              <a:rPr lang="zh-CN" altLang="en-US" dirty="0" smtClean="0"/>
              <a:t>输入数据保证</a:t>
            </a:r>
            <a:r>
              <a:rPr lang="zh-CN" altLang="en-US" dirty="0"/>
              <a:t>计算</a:t>
            </a:r>
            <a:r>
              <a:rPr lang="zh-CN" altLang="en-US" dirty="0" smtClean="0"/>
              <a:t>结果的绝对值不会大于</a:t>
            </a:r>
            <a:r>
              <a:rPr lang="en-US" altLang="zh-CN" dirty="0"/>
              <a:t>(</a:t>
            </a:r>
            <a:r>
              <a:rPr lang="en-US" altLang="zh-CN" dirty="0" smtClean="0"/>
              <a:t>2^31)-1.</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447260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栈与队列</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1"/>
            <a:r>
              <a:rPr lang="zh-CN" altLang="en-US" dirty="0" smtClean="0"/>
              <a:t>计算表达式</a:t>
            </a:r>
            <a:endParaRPr lang="en-US" altLang="zh-CN" dirty="0" smtClean="0"/>
          </a:p>
          <a:p>
            <a:pPr lvl="1"/>
            <a:r>
              <a:rPr lang="zh-CN" altLang="en-US" dirty="0"/>
              <a:t>输出结果</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6783558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栈与队列</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2"/>
            <a:r>
              <a:rPr lang="zh-CN" altLang="en-US" dirty="0" smtClean="0"/>
              <a:t>如何读入</a:t>
            </a:r>
            <a:r>
              <a:rPr lang="en-US" altLang="zh-CN" dirty="0" smtClean="0"/>
              <a:t>: </a:t>
            </a:r>
            <a:r>
              <a:rPr lang="zh-CN" altLang="en-US" dirty="0" smtClean="0"/>
              <a:t>能直接读入数字和字符串吗</a:t>
            </a:r>
            <a:r>
              <a:rPr lang="en-US" altLang="zh-CN" dirty="0" smtClean="0"/>
              <a:t>?</a:t>
            </a:r>
          </a:p>
          <a:p>
            <a:pPr lvl="2"/>
            <a:r>
              <a:rPr lang="zh-CN" altLang="en-US" dirty="0" smtClean="0"/>
              <a:t>如何分析输入数据</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0220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栈与队列</a:t>
            </a:r>
            <a:r>
              <a:rPr lang="en-US" altLang="zh-CN" sz="2000" dirty="0" smtClean="0"/>
              <a:t/>
            </a:r>
            <a:br>
              <a:rPr lang="en-US" altLang="zh-CN" sz="2000" dirty="0" smtClean="0"/>
            </a:br>
            <a:r>
              <a:rPr lang="en-US" altLang="zh-CN" sz="2000" dirty="0"/>
              <a:t>	</a:t>
            </a:r>
            <a:r>
              <a:rPr lang="en-US" altLang="zh-CN" sz="2000" dirty="0" smtClean="0"/>
              <a:t>	</a:t>
            </a:r>
            <a:br>
              <a:rPr lang="en-US" altLang="zh-CN" sz="2000" dirty="0" smtClean="0"/>
            </a:br>
            <a:r>
              <a:rPr lang="en-US" altLang="zh-CN" sz="2000" dirty="0"/>
              <a:t>	</a:t>
            </a:r>
            <a:r>
              <a:rPr lang="en-US" altLang="zh-CN" sz="2000" dirty="0" smtClean="0"/>
              <a:t>	</a:t>
            </a:r>
            <a:r>
              <a:rPr lang="zh-CN" altLang="en-US" sz="2000" dirty="0" smtClean="0"/>
              <a:t>表达式求值问题</a:t>
            </a:r>
            <a:r>
              <a:rPr lang="en-US" altLang="zh-CN" sz="2000" dirty="0" smtClean="0"/>
              <a:t>: </a:t>
            </a:r>
            <a:r>
              <a:rPr lang="zh-CN" altLang="en-US" sz="2000" dirty="0" smtClean="0"/>
              <a:t>问题分析</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思路</a:t>
                </a:r>
                <a:r>
                  <a:rPr lang="en-US" altLang="zh-CN" dirty="0" smtClean="0"/>
                  <a:t>: [</a:t>
                </a:r>
                <a:r>
                  <a:rPr lang="zh-CN" altLang="en-US" dirty="0" smtClean="0"/>
                  <a:t>将大问题分解为小问题</a:t>
                </a:r>
                <a:r>
                  <a:rPr lang="en-US" altLang="zh-CN" dirty="0" smtClean="0"/>
                  <a:t>]</a:t>
                </a:r>
              </a:p>
              <a:p>
                <a:pPr lvl="1"/>
                <a:r>
                  <a:rPr lang="zh-CN" altLang="en-US" dirty="0" smtClean="0"/>
                  <a:t>读入表达式</a:t>
                </a:r>
                <a:endParaRPr lang="en-US" altLang="zh-CN" dirty="0" smtClean="0"/>
              </a:p>
              <a:p>
                <a:pPr lvl="1"/>
                <a:r>
                  <a:rPr lang="zh-CN" altLang="en-US" dirty="0" smtClean="0"/>
                  <a:t>计算表达式</a:t>
                </a:r>
                <a:endParaRPr lang="en-US" altLang="zh-CN" dirty="0" smtClean="0"/>
              </a:p>
              <a:p>
                <a:pPr lvl="2"/>
                <a:r>
                  <a:rPr lang="zh-CN" altLang="en-US" dirty="0" smtClean="0"/>
                  <a:t>如何解决运算优先级问题</a:t>
                </a:r>
                <a:r>
                  <a:rPr lang="en-US" altLang="zh-CN" dirty="0" smtClean="0"/>
                  <a:t>:</a:t>
                </a:r>
              </a:p>
              <a:p>
                <a:pPr lvl="2"/>
                <a:r>
                  <a:rPr lang="en-US" altLang="zh-CN" dirty="0" smtClean="0"/>
                  <a:t>() </a:t>
                </a:r>
                <a14:m>
                  <m:oMath xmlns:m="http://schemas.openxmlformats.org/officeDocument/2006/math">
                    <m:r>
                      <a:rPr lang="en-US" altLang="zh-CN" i="1" smtClean="0">
                        <a:latin typeface="Cambria Math"/>
                      </a:rPr>
                      <m:t>≻</m:t>
                    </m:r>
                  </m:oMath>
                </a14:m>
                <a:r>
                  <a:rPr lang="en-US" altLang="zh-CN" dirty="0" smtClean="0"/>
                  <a:t> */ </a:t>
                </a:r>
                <a14:m>
                  <m:oMath xmlns:m="http://schemas.openxmlformats.org/officeDocument/2006/math">
                    <m:r>
                      <a:rPr lang="en-US" altLang="zh-CN" b="1" i="1">
                        <a:latin typeface="Cambria Math"/>
                      </a:rPr>
                      <m:t>≻</m:t>
                    </m:r>
                  </m:oMath>
                </a14:m>
                <a:r>
                  <a:rPr lang="en-US" altLang="zh-CN" dirty="0" smtClean="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41" t="-15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0553870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p:txBody>
          <a:bodyPr/>
          <a:lstStyle/>
          <a:p>
            <a:pPr marL="0" indent="0">
              <a:buNone/>
            </a:pPr>
            <a:r>
              <a:rPr lang="en-US" altLang="zh-CN" b="1" dirty="0" smtClean="0"/>
              <a:t>			1*2</a:t>
            </a:r>
            <a:r>
              <a:rPr lang="en-US" altLang="zh-CN" b="1" dirty="0"/>
              <a:t>+(3+4)/</a:t>
            </a:r>
            <a:r>
              <a:rPr lang="en-US" altLang="zh-CN" b="1" dirty="0" smtClean="0"/>
              <a:t>5</a:t>
            </a:r>
          </a:p>
          <a:p>
            <a:r>
              <a:rPr lang="zh-CN" altLang="en-US" b="1" dirty="0" smtClean="0"/>
              <a:t>后缀表达式</a:t>
            </a:r>
            <a:r>
              <a:rPr lang="en-US" altLang="zh-CN" dirty="0" smtClean="0"/>
              <a:t>(</a:t>
            </a:r>
            <a:r>
              <a:rPr lang="zh-CN" altLang="en-US" smtClean="0"/>
              <a:t>逆波兰表示法</a:t>
            </a:r>
            <a:r>
              <a:rPr lang="en-US" altLang="zh-CN" smtClean="0"/>
              <a:t>, </a:t>
            </a:r>
            <a:r>
              <a:rPr lang="en-US" altLang="zh-CN" b="1" dirty="0" smtClean="0"/>
              <a:t>R</a:t>
            </a:r>
            <a:r>
              <a:rPr lang="en-US" altLang="zh-CN" dirty="0" smtClean="0"/>
              <a:t>everse </a:t>
            </a:r>
            <a:r>
              <a:rPr lang="en-US" altLang="zh-CN" b="1"/>
              <a:t>P</a:t>
            </a:r>
            <a:r>
              <a:rPr lang="en-US" altLang="zh-CN"/>
              <a:t>olish </a:t>
            </a:r>
            <a:r>
              <a:rPr lang="en-US" altLang="zh-CN" b="1" smtClean="0"/>
              <a:t>n</a:t>
            </a:r>
            <a:r>
              <a:rPr lang="en-US" altLang="zh-CN" smtClean="0"/>
              <a:t>otation, </a:t>
            </a:r>
            <a:r>
              <a:rPr lang="en-US" altLang="zh-CN" b="1" dirty="0" smtClean="0"/>
              <a:t>RPN</a:t>
            </a:r>
            <a:r>
              <a:rPr lang="en-US" altLang="zh-CN" dirty="0" smtClean="0"/>
              <a:t>)</a:t>
            </a:r>
            <a:r>
              <a:rPr lang="zh-CN" altLang="en-US" dirty="0" smtClean="0"/>
              <a:t>是波兰数学家</a:t>
            </a:r>
            <a:r>
              <a:rPr lang="en-US" altLang="zh-CN" dirty="0" smtClean="0"/>
              <a:t>Jan Łukasiewicz</a:t>
            </a:r>
            <a:r>
              <a:rPr lang="zh-CN" altLang="en-US" dirty="0" smtClean="0"/>
              <a:t>引入的一种数学表达式方式</a:t>
            </a:r>
            <a:r>
              <a:rPr lang="en-US" altLang="zh-CN" dirty="0" smtClean="0"/>
              <a:t>.</a:t>
            </a:r>
          </a:p>
          <a:p>
            <a:pPr lvl="1"/>
            <a:r>
              <a:rPr lang="zh-CN" altLang="en-US" dirty="0" smtClean="0"/>
              <a:t>所有的运算符置于操作数的后面</a:t>
            </a:r>
            <a:r>
              <a:rPr lang="en-US" altLang="zh-CN" dirty="0" smtClean="0"/>
              <a:t>.</a:t>
            </a:r>
            <a:r>
              <a:rPr lang="zh-CN" altLang="en-US" dirty="0"/>
              <a:t> </a:t>
            </a:r>
            <a:r>
              <a:rPr lang="zh-CN" altLang="en-US" dirty="0" smtClean="0"/>
              <a:t>例如上面的例子可以记为</a:t>
            </a:r>
            <a:r>
              <a:rPr lang="en-US" altLang="zh-CN" dirty="0" smtClean="0"/>
              <a:t>:</a:t>
            </a:r>
          </a:p>
          <a:p>
            <a:pPr marL="457200" lvl="1" indent="0">
              <a:buNone/>
            </a:pPr>
            <a:r>
              <a:rPr lang="en-US" altLang="zh-CN" dirty="0" smtClean="0"/>
              <a:t>	1 2 * 3 4 + 5 / +</a:t>
            </a:r>
          </a:p>
          <a:p>
            <a:r>
              <a:rPr lang="zh-CN" altLang="en-US" b="1" dirty="0" smtClean="0"/>
              <a:t>前缀表达式</a:t>
            </a:r>
            <a:r>
              <a:rPr lang="en-US" altLang="zh-CN" smtClean="0"/>
              <a:t>(</a:t>
            </a:r>
            <a:r>
              <a:rPr lang="zh-CN" altLang="en-US" smtClean="0"/>
              <a:t>波兰表示法</a:t>
            </a:r>
            <a:r>
              <a:rPr lang="en-US" altLang="zh-CN" smtClean="0"/>
              <a:t>, </a:t>
            </a:r>
            <a:r>
              <a:rPr lang="en-US" altLang="zh-CN" b="1" dirty="0" smtClean="0"/>
              <a:t>P</a:t>
            </a:r>
            <a:r>
              <a:rPr lang="en-US" altLang="zh-CN" dirty="0" smtClean="0"/>
              <a:t>olish </a:t>
            </a:r>
            <a:r>
              <a:rPr lang="en-US" altLang="zh-CN" b="1" dirty="0" smtClean="0"/>
              <a:t>n</a:t>
            </a:r>
            <a:r>
              <a:rPr lang="en-US" altLang="zh-CN" dirty="0" smtClean="0"/>
              <a:t>otation)</a:t>
            </a:r>
            <a:r>
              <a:rPr lang="zh-CN" altLang="en-US" dirty="0" smtClean="0"/>
              <a:t>也是这位数学家提出的记法</a:t>
            </a:r>
            <a:r>
              <a:rPr lang="en-US" altLang="zh-CN" dirty="0" smtClean="0"/>
              <a:t>.</a:t>
            </a:r>
          </a:p>
          <a:p>
            <a:pPr lvl="1"/>
            <a:r>
              <a:rPr lang="zh-CN" altLang="en-US" dirty="0" smtClean="0"/>
              <a:t>所有的运算符置于操作数的前面</a:t>
            </a:r>
            <a:r>
              <a:rPr lang="en-US" altLang="zh-CN" dirty="0" smtClean="0"/>
              <a:t>. </a:t>
            </a:r>
            <a:r>
              <a:rPr lang="zh-CN" altLang="en-US" dirty="0" smtClean="0"/>
              <a:t>则上例可记为</a:t>
            </a:r>
            <a:r>
              <a:rPr lang="en-US" altLang="zh-CN" dirty="0" smtClean="0"/>
              <a:t>:</a:t>
            </a:r>
          </a:p>
          <a:p>
            <a:pPr marL="457200" lvl="1" indent="0">
              <a:buNone/>
            </a:pPr>
            <a:r>
              <a:rPr lang="en-US" altLang="zh-CN" dirty="0" smtClean="0"/>
              <a:t>	+ * 1 2 / + 3 4 5</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53344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这一部分的参考资料</a:t>
            </a:r>
            <a:endParaRPr lang="zh-CN" altLang="en-US" dirty="0"/>
          </a:p>
        </p:txBody>
      </p:sp>
      <p:sp>
        <p:nvSpPr>
          <p:cNvPr id="3" name="内容占位符 2"/>
          <p:cNvSpPr>
            <a:spLocks noGrp="1"/>
          </p:cNvSpPr>
          <p:nvPr>
            <p:ph idx="1"/>
          </p:nvPr>
        </p:nvSpPr>
        <p:spPr/>
        <p:txBody>
          <a:bodyPr/>
          <a:lstStyle/>
          <a:p>
            <a:r>
              <a:rPr lang="zh-CN" altLang="en-US" dirty="0" smtClean="0"/>
              <a:t>课本</a:t>
            </a:r>
            <a:endParaRPr lang="en-US" altLang="zh-CN" dirty="0" smtClean="0"/>
          </a:p>
          <a:p>
            <a:r>
              <a:rPr lang="zh-CN" altLang="en-US" dirty="0" smtClean="0"/>
              <a:t>吴文虎</a:t>
            </a:r>
            <a:r>
              <a:rPr lang="en-US" altLang="zh-CN" dirty="0" smtClean="0"/>
              <a:t>. </a:t>
            </a:r>
            <a:r>
              <a:rPr lang="zh-CN" altLang="en-US" dirty="0" smtClean="0"/>
              <a:t>程序设计基础</a:t>
            </a:r>
            <a:r>
              <a:rPr lang="en-US" altLang="zh-CN" dirty="0" smtClean="0"/>
              <a:t>. </a:t>
            </a:r>
            <a:r>
              <a:rPr lang="zh-CN" altLang="en-US" dirty="0" smtClean="0"/>
              <a:t>北京</a:t>
            </a:r>
            <a:r>
              <a:rPr lang="en-US" altLang="zh-CN" smtClean="0"/>
              <a:t>: </a:t>
            </a:r>
            <a:r>
              <a:rPr lang="zh-CN" altLang="en-US" smtClean="0"/>
              <a:t>清华大学出版社</a:t>
            </a:r>
            <a:r>
              <a:rPr lang="en-US" altLang="zh-CN" smtClean="0"/>
              <a:t>, </a:t>
            </a:r>
            <a:r>
              <a:rPr lang="en-US" altLang="zh-CN" dirty="0" smtClean="0"/>
              <a:t>2005.</a:t>
            </a:r>
          </a:p>
          <a:p>
            <a:r>
              <a:rPr lang="en-US" altLang="zh-CN" dirty="0" smtClean="0"/>
              <a:t>Thomas H. </a:t>
            </a:r>
            <a:r>
              <a:rPr lang="en-US" altLang="zh-CN" dirty="0" err="1" smtClean="0"/>
              <a:t>Cormen</a:t>
            </a:r>
            <a:r>
              <a:rPr lang="zh-CN" altLang="en-US" dirty="0" smtClean="0"/>
              <a:t>等</a:t>
            </a:r>
            <a:r>
              <a:rPr lang="en-US" altLang="zh-CN" dirty="0" smtClean="0"/>
              <a:t>. </a:t>
            </a:r>
            <a:r>
              <a:rPr lang="zh-CN" altLang="en-US" dirty="0" smtClean="0"/>
              <a:t>算法导论</a:t>
            </a:r>
            <a:r>
              <a:rPr lang="en-US" altLang="zh-CN" dirty="0" smtClean="0"/>
              <a:t>. </a:t>
            </a:r>
            <a:r>
              <a:rPr lang="zh-CN" altLang="en-US" dirty="0" smtClean="0"/>
              <a:t>北京</a:t>
            </a:r>
            <a:r>
              <a:rPr lang="en-US" altLang="zh-CN" dirty="0" smtClean="0"/>
              <a:t>: </a:t>
            </a:r>
            <a:r>
              <a:rPr lang="zh-CN" altLang="en-US" dirty="0" smtClean="0"/>
              <a:t>机械</a:t>
            </a:r>
            <a:r>
              <a:rPr lang="zh-CN" altLang="en-US" smtClean="0"/>
              <a:t>工业出版社</a:t>
            </a:r>
            <a:r>
              <a:rPr lang="en-US" altLang="zh-CN" smtClean="0"/>
              <a:t>, </a:t>
            </a:r>
            <a:r>
              <a:rPr lang="en-US" altLang="zh-CN" dirty="0" smtClean="0"/>
              <a:t>2006.9</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834330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前后缀表达式有以下特点</a:t>
            </a:r>
            <a:r>
              <a:rPr lang="en-US" altLang="zh-CN" dirty="0" smtClean="0"/>
              <a:t>:</a:t>
            </a:r>
          </a:p>
          <a:p>
            <a:pPr lvl="1"/>
            <a:r>
              <a:rPr lang="zh-CN" altLang="en-US" dirty="0" smtClean="0"/>
              <a:t>不需要括号就可以表达运算顺序</a:t>
            </a:r>
            <a:endParaRPr lang="en-US" altLang="zh-CN" dirty="0" smtClean="0"/>
          </a:p>
          <a:p>
            <a:pPr lvl="1"/>
            <a:r>
              <a:rPr lang="zh-CN" altLang="en-US" dirty="0" smtClean="0"/>
              <a:t>对没有交换律的运算同样适用</a:t>
            </a:r>
            <a:endParaRPr lang="en-US" altLang="zh-CN" dirty="0" smtClean="0"/>
          </a:p>
          <a:p>
            <a:pPr lvl="1"/>
            <a:r>
              <a:rPr lang="zh-CN" altLang="en-US" dirty="0" smtClean="0"/>
              <a:t>和对应的中缀</a:t>
            </a:r>
            <a:r>
              <a:rPr lang="zh-CN" altLang="en-US" smtClean="0"/>
              <a:t>表达式相比</a:t>
            </a:r>
            <a:r>
              <a:rPr lang="en-US" altLang="zh-CN" smtClean="0"/>
              <a:t>, </a:t>
            </a:r>
            <a:r>
              <a:rPr lang="zh-CN" altLang="en-US" dirty="0" smtClean="0"/>
              <a:t>数字出现的顺序相同</a:t>
            </a:r>
            <a:endParaRPr lang="en-US" altLang="zh-CN" dirty="0" smtClean="0"/>
          </a:p>
          <a:p>
            <a:pPr lvl="1"/>
            <a:r>
              <a:rPr lang="zh-CN" altLang="en-US" dirty="0" smtClean="0"/>
              <a:t>运算符数目</a:t>
            </a:r>
            <a:r>
              <a:rPr lang="en-US" altLang="zh-CN" dirty="0" smtClean="0"/>
              <a:t>=</a:t>
            </a:r>
            <a:r>
              <a:rPr lang="zh-CN" altLang="en-US" dirty="0" smtClean="0"/>
              <a:t>操作数数目</a:t>
            </a:r>
            <a:r>
              <a:rPr lang="en-US" altLang="zh-CN" dirty="0" smtClean="0"/>
              <a:t>-1</a:t>
            </a:r>
          </a:p>
          <a:p>
            <a:r>
              <a:rPr lang="zh-CN" altLang="en-US" dirty="0"/>
              <a:t>中缀</a:t>
            </a:r>
            <a:r>
              <a:rPr lang="zh-CN" altLang="en-US" dirty="0" smtClean="0"/>
              <a:t>表达式符合人的一般</a:t>
            </a:r>
            <a:r>
              <a:rPr lang="zh-CN" altLang="en-US" smtClean="0"/>
              <a:t>阅读习惯</a:t>
            </a:r>
            <a:r>
              <a:rPr lang="en-US" altLang="zh-CN" smtClean="0"/>
              <a:t>, </a:t>
            </a:r>
            <a:r>
              <a:rPr lang="zh-CN" altLang="en-US" dirty="0" smtClean="0"/>
              <a:t>但不利于计算机分析</a:t>
            </a:r>
            <a:r>
              <a:rPr lang="en-US" altLang="zh-CN" dirty="0" smtClean="0"/>
              <a:t>.</a:t>
            </a:r>
          </a:p>
          <a:p>
            <a:r>
              <a:rPr lang="zh-CN" altLang="en-US" dirty="0" smtClean="0"/>
              <a:t>计算机如何分析前后缀表达式</a:t>
            </a:r>
            <a:r>
              <a:rPr lang="en-US" altLang="zh-CN" dirty="0" smtClean="0"/>
              <a:t>?(</a:t>
            </a:r>
            <a:r>
              <a:rPr lang="zh-CN" altLang="en-US" dirty="0" smtClean="0"/>
              <a:t>使用了什么数据结构</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1357328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以后缀表达式为例</a:t>
            </a:r>
            <a:endParaRPr lang="en-US" altLang="zh-CN" dirty="0"/>
          </a:p>
          <a:p>
            <a:pPr marL="0" lvl="1" indent="0">
              <a:buNone/>
            </a:pPr>
            <a:r>
              <a:rPr lang="en-US" altLang="zh-CN" b="1" dirty="0" smtClean="0"/>
              <a:t>	</a:t>
            </a:r>
            <a:r>
              <a:rPr lang="en-US" altLang="zh-CN" b="1" dirty="0"/>
              <a:t>1 2 * 3 4 + 5 / </a:t>
            </a:r>
            <a:r>
              <a:rPr lang="en-US" altLang="zh-CN" b="1" dirty="0" smtClean="0"/>
              <a:t>+</a:t>
            </a:r>
          </a:p>
          <a:p>
            <a:pPr lvl="1"/>
            <a:r>
              <a:rPr lang="zh-CN" altLang="en-US" dirty="0" smtClean="0"/>
              <a:t>读入数字时压栈</a:t>
            </a:r>
            <a:endParaRPr lang="en-US" altLang="zh-CN" dirty="0" smtClean="0"/>
          </a:p>
          <a:p>
            <a:pPr lvl="1"/>
            <a:r>
              <a:rPr lang="zh-CN" altLang="en-US" dirty="0" smtClean="0"/>
              <a:t>读入运算符时候弹两次栈并将两数</a:t>
            </a:r>
            <a:r>
              <a:rPr lang="zh-CN" altLang="en-US" smtClean="0"/>
              <a:t>进行运算</a:t>
            </a:r>
            <a:r>
              <a:rPr lang="en-US" altLang="zh-CN" smtClean="0"/>
              <a:t>, </a:t>
            </a:r>
            <a:r>
              <a:rPr lang="zh-CN" altLang="en-US" dirty="0" smtClean="0"/>
              <a:t>将运算结果压栈</a:t>
            </a:r>
            <a:r>
              <a:rPr lang="en-US" altLang="zh-CN" dirty="0" smtClean="0"/>
              <a:t>.</a:t>
            </a:r>
          </a:p>
          <a:p>
            <a:endParaRPr lang="en-US" altLang="zh-CN" dirty="0"/>
          </a:p>
          <a:p>
            <a:r>
              <a:rPr lang="zh-CN" altLang="en-US" dirty="0" smtClean="0"/>
              <a:t>如何将已知的中缀表达式转化为后缀表达式</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321475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2052918"/>
                <a:ext cx="8946541" cy="4195481"/>
              </a:xfrm>
            </p:spPr>
            <p:txBody>
              <a:bodyPr/>
              <a:lstStyle/>
              <a:p>
                <a:r>
                  <a:rPr lang="zh-CN" altLang="en-US" dirty="0" smtClean="0"/>
                  <a:t>要考虑到可能出现的多种情况</a:t>
                </a:r>
                <a:endParaRPr lang="en-US" altLang="zh-CN" dirty="0"/>
              </a:p>
              <a:p>
                <a:pPr lvl="1"/>
                <a:r>
                  <a:rPr lang="zh-CN" altLang="en-US" dirty="0" smtClean="0"/>
                  <a:t>读入数字如何处理</a:t>
                </a:r>
                <a:r>
                  <a:rPr lang="en-US" altLang="zh-CN" dirty="0" smtClean="0"/>
                  <a:t>?</a:t>
                </a:r>
              </a:p>
              <a:p>
                <a:pPr lvl="1"/>
                <a:r>
                  <a:rPr lang="zh-CN" altLang="en-US" dirty="0" smtClean="0"/>
                  <a:t>读入运算符如何处理</a:t>
                </a:r>
                <a:r>
                  <a:rPr lang="en-US" altLang="zh-CN" dirty="0" smtClean="0"/>
                  <a:t>?</a:t>
                </a:r>
              </a:p>
              <a:p>
                <a:pPr lvl="1"/>
                <a:r>
                  <a:rPr lang="zh-CN" altLang="en-US" dirty="0" smtClean="0"/>
                  <a:t>读入括号怎么办</a:t>
                </a:r>
                <a:r>
                  <a:rPr lang="en-US" altLang="zh-CN" dirty="0" smtClean="0"/>
                  <a:t>?</a:t>
                </a:r>
              </a:p>
              <a:p>
                <a:pPr lvl="1"/>
                <a:r>
                  <a:rPr lang="zh-CN" altLang="en-US" dirty="0" smtClean="0"/>
                  <a:t>怎样解决优先级问题</a:t>
                </a:r>
                <a:r>
                  <a:rPr lang="en-US" altLang="zh-CN" dirty="0"/>
                  <a:t>? () </a:t>
                </a:r>
                <a14:m>
                  <m:oMath xmlns:m="http://schemas.openxmlformats.org/officeDocument/2006/math">
                    <m:r>
                      <a:rPr lang="en-US" altLang="zh-CN" i="1">
                        <a:latin typeface="Cambria Math"/>
                      </a:rPr>
                      <m:t>≻</m:t>
                    </m:r>
                  </m:oMath>
                </a14:m>
                <a:r>
                  <a:rPr lang="en-US" altLang="zh-CN" dirty="0"/>
                  <a:t> */ </a:t>
                </a:r>
                <a14:m>
                  <m:oMath xmlns:m="http://schemas.openxmlformats.org/officeDocument/2006/math">
                    <m:r>
                      <a:rPr lang="en-US" altLang="zh-CN" b="1" i="1">
                        <a:latin typeface="Cambria Math"/>
                      </a:rPr>
                      <m:t>≻</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2052918"/>
                <a:ext cx="8946541" cy="4195481"/>
              </a:xfrm>
              <a:blipFill rotWithShape="0">
                <a:blip r:embed="rId2"/>
                <a:stretch>
                  <a:fillRect l="-341" t="-15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437220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栈与</a:t>
            </a:r>
            <a:r>
              <a:rPr lang="zh-CN" altLang="en-US" dirty="0" smtClean="0"/>
              <a:t>队列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en-US" altLang="zh-CN" sz="2000" dirty="0" smtClean="0"/>
              <a:t>	</a:t>
            </a:r>
            <a:r>
              <a:rPr lang="zh-CN" altLang="en-US" sz="2000" dirty="0" smtClean="0"/>
              <a:t>前缀表达式和后缀表达式</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a:t>可以</a:t>
            </a:r>
            <a:r>
              <a:rPr lang="zh-CN" altLang="en-US" dirty="0" smtClean="0"/>
              <a:t>采取以下算法</a:t>
            </a:r>
            <a:r>
              <a:rPr lang="en-US" altLang="zh-CN" dirty="0" smtClean="0"/>
              <a:t>:</a:t>
            </a:r>
          </a:p>
          <a:p>
            <a:pPr lvl="1"/>
            <a:r>
              <a:rPr lang="zh-CN" altLang="en-US" dirty="0" smtClean="0"/>
              <a:t>读入操作数则直接将数字置于后缀式尾部</a:t>
            </a:r>
            <a:endParaRPr lang="en-US" altLang="zh-CN" dirty="0" smtClean="0"/>
          </a:p>
          <a:p>
            <a:pPr lvl="1"/>
            <a:r>
              <a:rPr lang="zh-CN" altLang="en-US" dirty="0" smtClean="0"/>
              <a:t>读入运算符</a:t>
            </a:r>
            <a:endParaRPr lang="en-US" altLang="zh-CN" dirty="0" smtClean="0"/>
          </a:p>
          <a:p>
            <a:pPr lvl="2"/>
            <a:r>
              <a:rPr lang="zh-CN" altLang="en-US" dirty="0" smtClean="0"/>
              <a:t>若是加减乘除则进行如下循环</a:t>
            </a:r>
            <a:endParaRPr lang="en-US" altLang="zh-CN" dirty="0"/>
          </a:p>
          <a:p>
            <a:pPr marL="914400" lvl="2" indent="0">
              <a:buNone/>
            </a:pPr>
            <a:r>
              <a:rPr lang="en-US" altLang="zh-CN" dirty="0" smtClean="0"/>
              <a:t>	</a:t>
            </a:r>
            <a:r>
              <a:rPr lang="zh-CN" altLang="en-US" dirty="0" smtClean="0"/>
              <a:t>不断弾栈并将弹出的运算符置于后缀</a:t>
            </a:r>
            <a:r>
              <a:rPr lang="zh-CN" altLang="en-US" smtClean="0"/>
              <a:t>式尾部</a:t>
            </a:r>
            <a:r>
              <a:rPr lang="en-US" altLang="zh-CN" smtClean="0"/>
              <a:t>, </a:t>
            </a:r>
            <a:r>
              <a:rPr lang="zh-CN" altLang="en-US" dirty="0" smtClean="0"/>
              <a:t>直到当前栈顶元素优先级低于读入的运算符</a:t>
            </a:r>
            <a:endParaRPr lang="en-US" altLang="zh-CN" dirty="0" smtClean="0"/>
          </a:p>
          <a:p>
            <a:pPr marL="914400" lvl="2" indent="0">
              <a:buNone/>
            </a:pPr>
            <a:r>
              <a:rPr lang="en-US" altLang="zh-CN" dirty="0"/>
              <a:t>	</a:t>
            </a:r>
            <a:r>
              <a:rPr lang="zh-CN" altLang="en-US" dirty="0" smtClean="0"/>
              <a:t>将读入的运算符压栈</a:t>
            </a:r>
            <a:endParaRPr lang="en-US" altLang="zh-CN" dirty="0" smtClean="0"/>
          </a:p>
          <a:p>
            <a:pPr lvl="2"/>
            <a:r>
              <a:rPr lang="zh-CN" altLang="en-US" dirty="0" smtClean="0"/>
              <a:t>若是括号</a:t>
            </a:r>
            <a:endParaRPr lang="en-US" altLang="zh-CN" dirty="0" smtClean="0"/>
          </a:p>
          <a:p>
            <a:pPr marL="914400" lvl="2" indent="0">
              <a:buNone/>
            </a:pPr>
            <a:r>
              <a:rPr lang="en-US" altLang="zh-CN" dirty="0" smtClean="0"/>
              <a:t>	</a:t>
            </a:r>
            <a:r>
              <a:rPr lang="zh-CN" altLang="en-US" dirty="0" smtClean="0"/>
              <a:t>左括号无条件压栈</a:t>
            </a:r>
            <a:endParaRPr lang="en-US" altLang="zh-CN" dirty="0" smtClean="0"/>
          </a:p>
          <a:p>
            <a:pPr marL="914400" lvl="2" indent="0">
              <a:buNone/>
            </a:pPr>
            <a:r>
              <a:rPr lang="en-US" altLang="zh-CN" dirty="0"/>
              <a:t>	</a:t>
            </a:r>
            <a:r>
              <a:rPr lang="zh-CN" altLang="en-US" dirty="0" smtClean="0"/>
              <a:t>右括号无条件弾栈直到遇到第一个左括号</a:t>
            </a:r>
            <a:endParaRPr lang="en-US" altLang="zh-CN" dirty="0" smtClean="0"/>
          </a:p>
          <a:p>
            <a:r>
              <a:rPr lang="zh-CN" altLang="en-US" dirty="0" smtClean="0"/>
              <a:t>思考上述算法有无问题</a:t>
            </a:r>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7789177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a:t>
            </a:r>
            <a:endParaRPr lang="zh-CN" altLang="en-US" dirty="0"/>
          </a:p>
        </p:txBody>
      </p:sp>
      <p:sp>
        <p:nvSpPr>
          <p:cNvPr id="3" name="内容占位符 2"/>
          <p:cNvSpPr>
            <a:spLocks noGrp="1"/>
          </p:cNvSpPr>
          <p:nvPr>
            <p:ph idx="1"/>
          </p:nvPr>
        </p:nvSpPr>
        <p:spPr/>
        <p:txBody>
          <a:bodyPr/>
          <a:lstStyle/>
          <a:p>
            <a:r>
              <a:rPr lang="zh-CN" altLang="en-US" dirty="0" smtClean="0"/>
              <a:t>线性表的另一种形式</a:t>
            </a:r>
            <a:r>
              <a:rPr lang="en-US" altLang="zh-CN" dirty="0" smtClean="0"/>
              <a:t>: </a:t>
            </a:r>
            <a:r>
              <a:rPr lang="zh-CN" altLang="en-US" dirty="0" smtClean="0"/>
              <a:t>链表</a:t>
            </a:r>
            <a:r>
              <a:rPr lang="en-US" altLang="zh-CN" dirty="0" smtClean="0"/>
              <a:t>.</a:t>
            </a:r>
          </a:p>
          <a:p>
            <a:pPr lvl="1"/>
            <a:r>
              <a:rPr lang="zh-CN" altLang="en-US" b="1" dirty="0" smtClean="0"/>
              <a:t>链表</a:t>
            </a:r>
            <a:r>
              <a:rPr lang="zh-CN" altLang="en-US" dirty="0" smtClean="0"/>
              <a:t>是</a:t>
            </a:r>
            <a:r>
              <a:rPr lang="zh-CN" altLang="en-US" dirty="0"/>
              <a:t>一种</a:t>
            </a:r>
            <a:r>
              <a:rPr lang="zh-CN" altLang="en-US" dirty="0" smtClean="0"/>
              <a:t>线性表</a:t>
            </a:r>
            <a:r>
              <a:rPr lang="en-US" altLang="zh-CN" dirty="0" smtClean="0"/>
              <a:t>, </a:t>
            </a:r>
            <a:r>
              <a:rPr lang="zh-CN" altLang="en-US" dirty="0" smtClean="0"/>
              <a:t>但是</a:t>
            </a:r>
            <a:r>
              <a:rPr lang="zh-CN" altLang="en-US" dirty="0"/>
              <a:t>并不会按线性的顺序存储</a:t>
            </a:r>
            <a:r>
              <a:rPr lang="zh-CN" altLang="en-US" dirty="0" smtClean="0"/>
              <a:t>数据</a:t>
            </a:r>
            <a:r>
              <a:rPr lang="en-US" altLang="zh-CN" dirty="0" smtClean="0"/>
              <a:t>, </a:t>
            </a:r>
            <a:r>
              <a:rPr lang="zh-CN" altLang="en-US" dirty="0" smtClean="0"/>
              <a:t>而是</a:t>
            </a:r>
            <a:r>
              <a:rPr lang="zh-CN" altLang="en-US" dirty="0"/>
              <a:t>在每一个节点里存到下一个节点的指针</a:t>
            </a:r>
            <a:r>
              <a:rPr lang="en-US" altLang="zh-CN" dirty="0"/>
              <a:t>(Pointer</a:t>
            </a:r>
            <a:r>
              <a:rPr lang="en-US" altLang="zh-CN" dirty="0" smtClean="0"/>
              <a:t>).</a:t>
            </a:r>
          </a:p>
          <a:p>
            <a:pPr lvl="1"/>
            <a:r>
              <a:rPr lang="zh-CN" altLang="en-US" dirty="0" smtClean="0"/>
              <a:t>回答下列问题来比较链表与线性存储的表</a:t>
            </a:r>
            <a:r>
              <a:rPr lang="en-US" altLang="zh-CN" dirty="0" smtClean="0"/>
              <a:t>:</a:t>
            </a:r>
          </a:p>
          <a:p>
            <a:pPr lvl="2"/>
            <a:r>
              <a:rPr lang="zh-CN" altLang="en-US" dirty="0" smtClean="0"/>
              <a:t>查找一个元素的时间复杂度</a:t>
            </a:r>
            <a:endParaRPr lang="en-US" altLang="zh-CN" dirty="0" smtClean="0"/>
          </a:p>
          <a:p>
            <a:pPr lvl="2"/>
            <a:r>
              <a:rPr lang="zh-CN" altLang="en-US" dirty="0" smtClean="0"/>
              <a:t>插入一个元素的时间复杂度</a:t>
            </a:r>
            <a:endParaRPr lang="en-US" altLang="zh-CN" dirty="0" smtClean="0"/>
          </a:p>
          <a:p>
            <a:pPr lvl="2"/>
            <a:r>
              <a:rPr lang="zh-CN" altLang="en-US" dirty="0" smtClean="0"/>
              <a:t>访问一个特定编号</a:t>
            </a:r>
            <a:r>
              <a:rPr lang="en-US" altLang="zh-CN" dirty="0" smtClean="0"/>
              <a:t>(</a:t>
            </a:r>
            <a:r>
              <a:rPr lang="zh-CN" altLang="en-US" dirty="0" smtClean="0"/>
              <a:t>第</a:t>
            </a:r>
            <a:r>
              <a:rPr lang="en-US" altLang="zh-CN" dirty="0" smtClean="0"/>
              <a:t>n</a:t>
            </a:r>
            <a:r>
              <a:rPr lang="zh-CN" altLang="en-US" dirty="0" smtClean="0"/>
              <a:t>个</a:t>
            </a:r>
            <a:r>
              <a:rPr lang="en-US" altLang="zh-CN" dirty="0" smtClean="0"/>
              <a:t>)</a:t>
            </a:r>
            <a:r>
              <a:rPr lang="zh-CN" altLang="en-US" dirty="0" smtClean="0"/>
              <a:t>的节点的时间复杂度</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326638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链表</a:t>
            </a:r>
            <a:endParaRPr lang="zh-CN" altLang="en-US" dirty="0"/>
          </a:p>
        </p:txBody>
      </p:sp>
      <p:sp>
        <p:nvSpPr>
          <p:cNvPr id="3" name="内容占位符 2"/>
          <p:cNvSpPr>
            <a:spLocks noGrp="1"/>
          </p:cNvSpPr>
          <p:nvPr>
            <p:ph idx="1"/>
          </p:nvPr>
        </p:nvSpPr>
        <p:spPr/>
        <p:txBody>
          <a:bodyPr/>
          <a:lstStyle/>
          <a:p>
            <a:r>
              <a:rPr lang="zh-CN" altLang="en-US" dirty="0" smtClean="0"/>
              <a:t>链表的实现形式</a:t>
            </a:r>
            <a:endParaRPr lang="en-US" altLang="zh-CN" dirty="0" smtClean="0"/>
          </a:p>
          <a:p>
            <a:pPr lvl="1"/>
            <a:r>
              <a:rPr lang="zh-CN" altLang="en-US" dirty="0" smtClean="0"/>
              <a:t>线性表模拟</a:t>
            </a:r>
            <a:r>
              <a:rPr lang="en-US" altLang="zh-CN" dirty="0" smtClean="0"/>
              <a:t>;</a:t>
            </a:r>
          </a:p>
          <a:p>
            <a:pPr lvl="1"/>
            <a:r>
              <a:rPr lang="zh-CN" altLang="en-US" dirty="0" smtClean="0"/>
              <a:t>使用指针</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8466426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递归</a:t>
            </a:r>
            <a:r>
              <a:rPr lang="en-US" altLang="zh-CN" dirty="0" smtClean="0"/>
              <a:t>(recursion)</a:t>
            </a:r>
            <a:r>
              <a:rPr lang="zh-CN" altLang="en-US" dirty="0"/>
              <a:t>可以理解</a:t>
            </a:r>
            <a:r>
              <a:rPr lang="zh-CN" altLang="en-US" dirty="0" smtClean="0"/>
              <a:t>为函数的自我调用</a:t>
            </a:r>
            <a:r>
              <a:rPr lang="en-US" altLang="zh-CN" dirty="0" smtClean="0"/>
              <a:t>. </a:t>
            </a:r>
            <a:r>
              <a:rPr lang="zh-CN" altLang="en-US" dirty="0" smtClean="0"/>
              <a:t>利用这一方法可以将大规模问题划归为小规模问题直至解决</a:t>
            </a:r>
            <a:r>
              <a:rPr lang="en-US" altLang="zh-CN" dirty="0" smtClean="0"/>
              <a:t>. (</a:t>
            </a:r>
            <a:r>
              <a:rPr lang="zh-CN" altLang="en-US" dirty="0" smtClean="0"/>
              <a:t>迭代</a:t>
            </a:r>
            <a:r>
              <a:rPr lang="en-US" altLang="zh-CN" dirty="0" smtClean="0"/>
              <a:t>)</a:t>
            </a:r>
          </a:p>
          <a:p>
            <a:r>
              <a:rPr lang="zh-CN" altLang="en-US" dirty="0"/>
              <a:t>计算机科学家尼克劳斯</a:t>
            </a:r>
            <a:r>
              <a:rPr lang="en-US" altLang="zh-CN" dirty="0"/>
              <a:t>·</a:t>
            </a:r>
            <a:r>
              <a:rPr lang="zh-CN" altLang="en-US" dirty="0"/>
              <a:t>维尔特如此描述递归</a:t>
            </a:r>
            <a:r>
              <a:rPr lang="zh-CN" altLang="en-US" dirty="0" smtClean="0"/>
              <a:t>：</a:t>
            </a:r>
            <a:endParaRPr lang="en-US" altLang="zh-CN" dirty="0" smtClean="0"/>
          </a:p>
          <a:p>
            <a:pPr marL="457200" lvl="1" indent="0">
              <a:buNone/>
            </a:pPr>
            <a:r>
              <a:rPr lang="zh-CN" altLang="en-US" i="1" dirty="0"/>
              <a:t>递归的强大之处在于它允许用户用有限的语句描述无限</a:t>
            </a:r>
            <a:r>
              <a:rPr lang="zh-CN" altLang="en-US" i="1"/>
              <a:t>的</a:t>
            </a:r>
            <a:r>
              <a:rPr lang="zh-CN" altLang="en-US" i="1" smtClean="0"/>
              <a:t>对象。因此，在</a:t>
            </a:r>
            <a:r>
              <a:rPr lang="zh-CN" altLang="en-US" i="1"/>
              <a:t>计算机科学</a:t>
            </a:r>
            <a:r>
              <a:rPr lang="zh-CN" altLang="en-US" i="1" smtClean="0"/>
              <a:t>中，递归</a:t>
            </a:r>
            <a:r>
              <a:rPr lang="zh-CN" altLang="en-US" i="1" dirty="0"/>
              <a:t>可以被用来描述无限步</a:t>
            </a:r>
            <a:r>
              <a:rPr lang="zh-CN" altLang="en-US" i="1"/>
              <a:t>的</a:t>
            </a:r>
            <a:r>
              <a:rPr lang="zh-CN" altLang="en-US" i="1" smtClean="0"/>
              <a:t>运算，尽管</a:t>
            </a:r>
            <a:r>
              <a:rPr lang="zh-CN" altLang="en-US" i="1" dirty="0"/>
              <a:t>描述运算的程序</a:t>
            </a:r>
            <a:r>
              <a:rPr lang="zh-CN" altLang="en-US" i="1"/>
              <a:t>是</a:t>
            </a:r>
            <a:r>
              <a:rPr lang="zh-CN" altLang="en-US" i="1" smtClean="0"/>
              <a:t>有限的。</a:t>
            </a:r>
            <a:r>
              <a:rPr lang="en-US" altLang="zh-CN" sz="1400" i="1" smtClean="0"/>
              <a:t>(Wirth, </a:t>
            </a:r>
            <a:r>
              <a:rPr lang="en-US" altLang="zh-CN" sz="1400" i="1" dirty="0" err="1"/>
              <a:t>Niklaus</a:t>
            </a:r>
            <a:r>
              <a:rPr lang="en-US" altLang="zh-CN" sz="1400" i="1" dirty="0"/>
              <a:t>. </a:t>
            </a:r>
            <a:r>
              <a:rPr lang="en-US" altLang="zh-CN" sz="1400" dirty="0"/>
              <a:t>Algorithms + Data Structures = Programs</a:t>
            </a:r>
            <a:r>
              <a:rPr lang="en-US" altLang="zh-CN" sz="1400" i="1" dirty="0"/>
              <a:t>. Prentice-Hall. 1976. </a:t>
            </a:r>
            <a:r>
              <a:rPr lang="en-US" altLang="zh-CN" sz="1400" i="1" dirty="0" smtClean="0"/>
              <a:t>126)</a:t>
            </a:r>
            <a:endParaRPr lang="en-US" altLang="zh-CN" sz="1400" i="1" dirty="0"/>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6990289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3312" y="2052918"/>
                <a:ext cx="8946541" cy="4195481"/>
              </a:xfrm>
            </p:spPr>
            <p:txBody>
              <a:bodyPr>
                <a:normAutofit/>
              </a:bodyPr>
              <a:lstStyle/>
              <a:p>
                <a:r>
                  <a:rPr lang="zh-CN" altLang="en-US" dirty="0" smtClean="0"/>
                  <a:t>举一个例子</a:t>
                </a:r>
                <a:r>
                  <a:rPr lang="en-US" altLang="zh-CN" dirty="0" smtClean="0"/>
                  <a:t>:</a:t>
                </a:r>
              </a:p>
              <a:p>
                <a:pPr lvl="1"/>
                <a:r>
                  <a:rPr lang="zh-CN" altLang="en-US" b="1" dirty="0" smtClean="0"/>
                  <a:t>阶乘</a:t>
                </a:r>
                <a:r>
                  <a:rPr lang="en-US" altLang="zh-CN" dirty="0"/>
                  <a:t>(factorial)</a:t>
                </a:r>
                <a:r>
                  <a:rPr lang="zh-CN" altLang="en-US" dirty="0" smtClean="0"/>
                  <a:t>的数学定义是</a:t>
                </a:r>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i="1" dirty="0">
                          <a:latin typeface="Cambria Math" panose="02040503050406030204" pitchFamily="18" charset="0"/>
                        </a:rPr>
                        <m:t>n</m:t>
                      </m:r>
                      <m:r>
                        <a:rPr lang="en-US" altLang="zh-CN" b="0" i="1" dirty="0" smtClean="0">
                          <a:latin typeface="Cambria Math" panose="02040503050406030204" pitchFamily="18" charset="0"/>
                        </a:rPr>
                        <m:t>!=</m:t>
                      </m:r>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𝑘</m:t>
                          </m:r>
                        </m:e>
                      </m:nary>
                      <m:r>
                        <a:rPr lang="en-US" altLang="zh-CN" b="0" i="1" smtClean="0">
                          <a:latin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oMath>
                  </m:oMathPara>
                </a14:m>
                <a:endParaRPr lang="en-US" altLang="zh-CN" dirty="0" smtClean="0"/>
              </a:p>
              <a:p>
                <a:pPr lvl="1"/>
                <a:r>
                  <a:rPr lang="zh-CN" altLang="en-US" dirty="0" smtClean="0"/>
                  <a:t>通过调用函数</a:t>
                </a:r>
                <a:r>
                  <a:rPr lang="en-US" altLang="zh-CN" dirty="0" smtClean="0"/>
                  <a:t>fact(n)</a:t>
                </a:r>
                <a:r>
                  <a:rPr lang="zh-CN" altLang="en-US" dirty="0" smtClean="0"/>
                  <a:t>可以返回</a:t>
                </a:r>
                <a:r>
                  <a:rPr lang="en-US" altLang="zh-CN" dirty="0" smtClean="0"/>
                  <a:t>n</a:t>
                </a:r>
                <a:r>
                  <a:rPr lang="zh-CN" altLang="en-US" dirty="0" smtClean="0"/>
                  <a:t>的阶乘</a:t>
                </a:r>
                <a:r>
                  <a:rPr lang="en-US" altLang="zh-CN" dirty="0" smtClean="0"/>
                  <a:t>(</a:t>
                </a:r>
                <a:r>
                  <a:rPr lang="zh-CN" altLang="en-US" dirty="0" smtClean="0"/>
                  <a:t>为什么</a:t>
                </a:r>
                <a:r>
                  <a:rPr lang="en-US" altLang="zh-CN" dirty="0" smtClean="0"/>
                  <a:t>?)</a:t>
                </a:r>
              </a:p>
              <a:p>
                <a:pPr marL="914400" lvl="2" indent="0">
                  <a:buNone/>
                </a:pPr>
                <a:r>
                  <a:rPr lang="en-US" altLang="zh-CN" b="1" dirty="0" err="1" smtClean="0"/>
                  <a:t>int</a:t>
                </a:r>
                <a:r>
                  <a:rPr lang="en-US" altLang="zh-CN" dirty="0" smtClean="0"/>
                  <a:t> fact(</a:t>
                </a:r>
                <a:r>
                  <a:rPr lang="en-US" altLang="zh-CN" b="1" dirty="0" err="1" smtClean="0"/>
                  <a:t>int</a:t>
                </a:r>
                <a:r>
                  <a:rPr lang="en-US" altLang="zh-CN" dirty="0" smtClean="0"/>
                  <a:t> n)</a:t>
                </a:r>
              </a:p>
              <a:p>
                <a:pPr marL="914400" lvl="2" indent="0">
                  <a:buNone/>
                </a:pPr>
                <a:r>
                  <a:rPr lang="en-US" altLang="zh-CN" dirty="0" smtClean="0"/>
                  <a:t>{</a:t>
                </a:r>
              </a:p>
              <a:p>
                <a:pPr marL="914400" lvl="2" indent="0">
                  <a:buNone/>
                </a:pPr>
                <a:r>
                  <a:rPr lang="en-US" altLang="zh-CN" dirty="0"/>
                  <a:t>	</a:t>
                </a:r>
                <a:r>
                  <a:rPr lang="en-US" altLang="zh-CN" b="1" dirty="0" smtClean="0"/>
                  <a:t>if</a:t>
                </a:r>
                <a:r>
                  <a:rPr lang="en-US" altLang="zh-CN" dirty="0" smtClean="0"/>
                  <a:t> (n!=0)</a:t>
                </a:r>
              </a:p>
              <a:p>
                <a:pPr marL="914400" lvl="2" indent="0">
                  <a:buNone/>
                </a:pPr>
                <a:r>
                  <a:rPr lang="en-US" altLang="zh-CN" dirty="0"/>
                  <a:t>	</a:t>
                </a:r>
                <a:r>
                  <a:rPr lang="en-US" altLang="zh-CN" dirty="0" smtClean="0"/>
                  <a:t>	</a:t>
                </a:r>
                <a:r>
                  <a:rPr lang="en-US" altLang="zh-CN" b="1" dirty="0" smtClean="0"/>
                  <a:t>return</a:t>
                </a:r>
                <a:r>
                  <a:rPr lang="en-US" altLang="zh-CN" dirty="0" smtClean="0"/>
                  <a:t> fact(n-1);</a:t>
                </a:r>
              </a:p>
              <a:p>
                <a:pPr marL="914400" lvl="2" indent="0">
                  <a:buNone/>
                </a:pPr>
                <a:r>
                  <a:rPr lang="en-US" altLang="zh-CN" dirty="0"/>
                  <a:t>	</a:t>
                </a:r>
                <a:r>
                  <a:rPr lang="en-US" altLang="zh-CN" b="1" dirty="0" smtClean="0"/>
                  <a:t>else</a:t>
                </a:r>
                <a:r>
                  <a:rPr lang="en-US" altLang="zh-CN" dirty="0" smtClean="0"/>
                  <a:t> return 1;</a:t>
                </a:r>
              </a:p>
              <a:p>
                <a:pPr marL="914400" lvl="2" indent="0">
                  <a:buNone/>
                </a:pP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3312" y="2052918"/>
                <a:ext cx="8946541" cy="4195481"/>
              </a:xfrm>
              <a:blipFill rotWithShape="0">
                <a:blip r:embed="rId2"/>
                <a:stretch>
                  <a:fillRect l="-341" t="-1599" b="-1453"/>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046719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思路</a:t>
            </a:r>
            <a:r>
              <a:rPr lang="en-US" altLang="zh-CN" dirty="0" smtClean="0"/>
              <a:t>:</a:t>
            </a:r>
            <a:r>
              <a:rPr lang="zh-CN" altLang="en-US" dirty="0" smtClean="0"/>
              <a:t>将大规模问题化为小规模问题</a:t>
            </a:r>
            <a:r>
              <a:rPr lang="en-US" altLang="zh-CN" dirty="0" smtClean="0"/>
              <a:t>.</a:t>
            </a:r>
          </a:p>
          <a:p>
            <a:pPr lvl="1"/>
            <a:r>
              <a:rPr lang="zh-CN" altLang="en-US" dirty="0" smtClean="0"/>
              <a:t>在上例中就是将</a:t>
            </a:r>
            <a:r>
              <a:rPr lang="en-US" altLang="zh-CN" dirty="0" smtClean="0"/>
              <a:t>n!</a:t>
            </a:r>
            <a:r>
              <a:rPr lang="zh-CN" altLang="en-US" dirty="0" smtClean="0"/>
              <a:t>化为</a:t>
            </a:r>
            <a:r>
              <a:rPr lang="en-US" altLang="zh-CN" dirty="0" smtClean="0"/>
              <a:t>n</a:t>
            </a:r>
            <a:r>
              <a:rPr lang="zh-CN" altLang="en-US" dirty="0" smtClean="0"/>
              <a:t>与</a:t>
            </a:r>
            <a:r>
              <a:rPr lang="en-US" altLang="zh-CN" dirty="0" smtClean="0"/>
              <a:t>(n-1)!</a:t>
            </a:r>
            <a:r>
              <a:rPr lang="zh-CN" altLang="en-US" dirty="0" smtClean="0"/>
              <a:t>的乘积</a:t>
            </a:r>
            <a:r>
              <a:rPr lang="en-US" altLang="zh-CN" dirty="0" smtClean="0"/>
              <a:t>.</a:t>
            </a:r>
          </a:p>
          <a:p>
            <a:endParaRPr lang="en-US" altLang="zh-CN" dirty="0" smtClean="0"/>
          </a:p>
          <a:p>
            <a:r>
              <a:rPr lang="zh-CN" altLang="en-US" dirty="0" smtClean="0"/>
              <a:t>再来看一个</a:t>
            </a:r>
            <a:r>
              <a:rPr lang="zh-CN" altLang="en-US" b="1" dirty="0" smtClean="0"/>
              <a:t>例子</a:t>
            </a:r>
            <a:r>
              <a:rPr lang="en-US" altLang="zh-CN" dirty="0" smtClean="0"/>
              <a:t>:</a:t>
            </a:r>
          </a:p>
          <a:p>
            <a:pPr lvl="1"/>
            <a:r>
              <a:rPr lang="zh-CN" altLang="en-US" dirty="0"/>
              <a:t>求</a:t>
            </a:r>
            <a:r>
              <a:rPr lang="en-US" altLang="zh-CN" dirty="0"/>
              <a:t>1~n</a:t>
            </a:r>
            <a:r>
              <a:rPr lang="zh-CN" altLang="en-US" dirty="0"/>
              <a:t>的全排列中逆序对数为</a:t>
            </a:r>
            <a:r>
              <a:rPr lang="en-US" altLang="zh-CN" dirty="0"/>
              <a:t>3</a:t>
            </a:r>
            <a:r>
              <a:rPr lang="zh-CN" altLang="en-US" dirty="0"/>
              <a:t>的全部排列</a:t>
            </a:r>
            <a:r>
              <a:rPr lang="en-US" altLang="zh-CN" dirty="0" smtClean="0"/>
              <a:t>.</a:t>
            </a:r>
          </a:p>
          <a:p>
            <a:pPr lvl="1"/>
            <a:r>
              <a:rPr lang="zh-CN" altLang="en-US" dirty="0" smtClean="0"/>
              <a:t>问题</a:t>
            </a:r>
            <a:r>
              <a:rPr lang="en-US" altLang="zh-CN" dirty="0" smtClean="0"/>
              <a:t>: </a:t>
            </a:r>
            <a:r>
              <a:rPr lang="zh-CN" altLang="en-US" dirty="0" smtClean="0"/>
              <a:t>如何枚举</a:t>
            </a:r>
            <a:r>
              <a:rPr lang="en-US" altLang="zh-CN" dirty="0" smtClean="0"/>
              <a:t>1~n(</a:t>
            </a:r>
            <a:r>
              <a:rPr lang="zh-CN" altLang="en-US" dirty="0" smtClean="0"/>
              <a:t>不确定</a:t>
            </a:r>
            <a:r>
              <a:rPr lang="en-US" altLang="zh-CN" dirty="0" smtClean="0"/>
              <a:t>)</a:t>
            </a:r>
            <a:r>
              <a:rPr lang="zh-CN" altLang="en-US" dirty="0" smtClean="0"/>
              <a:t>的排列</a:t>
            </a:r>
            <a:r>
              <a:rPr lang="en-US" altLang="zh-CN" dirty="0" smtClean="0"/>
              <a:t>?</a:t>
            </a:r>
          </a:p>
          <a:p>
            <a:pPr lvl="2"/>
            <a:r>
              <a:rPr lang="zh-CN" altLang="en-US" dirty="0"/>
              <a:t>能</a:t>
            </a:r>
            <a:r>
              <a:rPr lang="zh-CN" altLang="en-US" dirty="0" smtClean="0"/>
              <a:t>用循环完成吗</a:t>
            </a:r>
            <a:r>
              <a:rPr lang="en-US" altLang="zh-CN" dirty="0" smtClean="0"/>
              <a:t>?</a:t>
            </a:r>
          </a:p>
          <a:p>
            <a:pPr lvl="2"/>
            <a:r>
              <a:rPr lang="zh-CN" altLang="en-US" dirty="0" smtClean="0"/>
              <a:t>有没有其他方法</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2258225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递归法就是用来解决这类不定嵌套层数的问题的</a:t>
            </a:r>
            <a:r>
              <a:rPr lang="en-US" altLang="zh-CN" dirty="0" smtClean="0"/>
              <a:t>.</a:t>
            </a:r>
          </a:p>
          <a:p>
            <a:pPr lvl="1"/>
            <a:r>
              <a:rPr lang="zh-CN" altLang="en-US" dirty="0" smtClean="0"/>
              <a:t>其实</a:t>
            </a:r>
            <a:r>
              <a:rPr lang="zh-CN" altLang="en-US" smtClean="0"/>
              <a:t>可以证明</a:t>
            </a:r>
            <a:r>
              <a:rPr lang="en-US" altLang="zh-CN" smtClean="0"/>
              <a:t>, </a:t>
            </a:r>
            <a:r>
              <a:rPr lang="zh-CN" altLang="en-US" dirty="0" smtClean="0"/>
              <a:t>递归可以完全替代</a:t>
            </a:r>
            <a:r>
              <a:rPr lang="zh-CN" altLang="en-US" smtClean="0"/>
              <a:t>循环嵌套</a:t>
            </a:r>
            <a:r>
              <a:rPr lang="en-US" altLang="zh-CN" smtClean="0"/>
              <a:t>, </a:t>
            </a:r>
            <a:r>
              <a:rPr lang="zh-CN" altLang="en-US" dirty="0" smtClean="0"/>
              <a:t>甚至可以替代循环</a:t>
            </a:r>
            <a:r>
              <a:rPr lang="en-US" altLang="zh-CN" dirty="0" smtClean="0"/>
              <a:t>.</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2270985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a:t>
            </a:r>
            <a:endParaRPr lang="zh-CN" altLang="en-US" dirty="0"/>
          </a:p>
        </p:txBody>
      </p:sp>
      <p:sp>
        <p:nvSpPr>
          <p:cNvPr id="3" name="内容占位符 2"/>
          <p:cNvSpPr>
            <a:spLocks noGrp="1"/>
          </p:cNvSpPr>
          <p:nvPr>
            <p:ph idx="1"/>
          </p:nvPr>
        </p:nvSpPr>
        <p:spPr/>
        <p:txBody>
          <a:bodyPr/>
          <a:lstStyle/>
          <a:p>
            <a:r>
              <a:rPr lang="zh-CN" altLang="en-US" dirty="0" smtClean="0"/>
              <a:t>本部分内容可能不会提供代码描述</a:t>
            </a:r>
            <a:r>
              <a:rPr lang="en-US" altLang="zh-CN" dirty="0" smtClean="0"/>
              <a:t>. </a:t>
            </a:r>
            <a:r>
              <a:rPr lang="zh-CN" altLang="en-US" dirty="0" smtClean="0"/>
              <a:t>多数问题至多</a:t>
            </a:r>
            <a:r>
              <a:rPr lang="zh-CN" altLang="en-US" dirty="0"/>
              <a:t>只</a:t>
            </a:r>
            <a:r>
              <a:rPr lang="zh-CN" altLang="en-US" dirty="0" smtClean="0"/>
              <a:t>会提供关键部分的伪代码描述</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40569075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回溯法</a:t>
            </a:r>
            <a:r>
              <a:rPr lang="en-US" altLang="zh-CN" dirty="0" smtClean="0"/>
              <a:t>(backtracking)</a:t>
            </a:r>
            <a:r>
              <a:rPr lang="zh-CN" altLang="en-US" dirty="0" smtClean="0"/>
              <a:t>是穷举法的一种拓展</a:t>
            </a:r>
            <a:r>
              <a:rPr lang="en-US" altLang="zh-CN" dirty="0" smtClean="0"/>
              <a:t>. </a:t>
            </a:r>
            <a:r>
              <a:rPr lang="zh-CN" altLang="en-US" dirty="0" smtClean="0"/>
              <a:t>它的基本思路和简单的穷举</a:t>
            </a:r>
            <a:r>
              <a:rPr lang="zh-CN" altLang="en-US" smtClean="0"/>
              <a:t>法相似</a:t>
            </a:r>
            <a:r>
              <a:rPr lang="en-US" altLang="zh-CN" smtClean="0"/>
              <a:t>, </a:t>
            </a:r>
            <a:r>
              <a:rPr lang="zh-CN" altLang="en-US" dirty="0" smtClean="0"/>
              <a:t>即不论对错尝试所有可能的方法</a:t>
            </a:r>
            <a:r>
              <a:rPr lang="en-US" altLang="zh-CN" dirty="0" smtClean="0"/>
              <a:t>.</a:t>
            </a:r>
          </a:p>
          <a:p>
            <a:r>
              <a:rPr lang="zh-CN" altLang="en-US" dirty="0" smtClean="0"/>
              <a:t>回溯利用递归方法实现</a:t>
            </a:r>
            <a:r>
              <a:rPr lang="en-US" altLang="zh-CN" dirty="0" smtClean="0"/>
              <a:t>. </a:t>
            </a:r>
            <a:r>
              <a:rPr lang="zh-CN" altLang="en-US" dirty="0" smtClean="0"/>
              <a:t>当进行到非正确的</a:t>
            </a:r>
            <a:r>
              <a:rPr lang="zh-CN" altLang="en-US" smtClean="0"/>
              <a:t>解答时</a:t>
            </a:r>
            <a:r>
              <a:rPr lang="en-US" altLang="zh-CN" smtClean="0"/>
              <a:t>, </a:t>
            </a:r>
            <a:r>
              <a:rPr lang="zh-CN" altLang="en-US" dirty="0" smtClean="0"/>
              <a:t>程序将退回上一步或是更早</a:t>
            </a:r>
            <a:r>
              <a:rPr lang="zh-CN" altLang="en-US" smtClean="0"/>
              <a:t>的步骤</a:t>
            </a:r>
            <a:r>
              <a:rPr lang="en-US" altLang="zh-CN" smtClean="0"/>
              <a:t>, </a:t>
            </a:r>
            <a:r>
              <a:rPr lang="zh-CN" altLang="en-US" dirty="0" smtClean="0"/>
              <a:t>然后再尝试其它方法</a:t>
            </a:r>
            <a:r>
              <a:rPr lang="en-US" altLang="zh-CN" dirty="0" smtClean="0"/>
              <a:t>.</a:t>
            </a:r>
          </a:p>
          <a:p>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1099018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例子</a:t>
            </a:r>
            <a:r>
              <a:rPr lang="en-US" altLang="zh-CN" dirty="0" smtClean="0"/>
              <a:t>: </a:t>
            </a:r>
            <a:r>
              <a:rPr lang="zh-CN" altLang="en-US" dirty="0" smtClean="0"/>
              <a:t>八皇后问题</a:t>
            </a:r>
            <a:r>
              <a:rPr lang="en-US" altLang="zh-CN" dirty="0" smtClean="0"/>
              <a:t>(eight queens puzzle)</a:t>
            </a:r>
          </a:p>
          <a:p>
            <a:pPr lvl="1"/>
            <a:r>
              <a:rPr lang="zh-CN" altLang="en-US" dirty="0"/>
              <a:t>如何能够</a:t>
            </a:r>
            <a:r>
              <a:rPr lang="zh-CN" altLang="en-US" dirty="0" smtClean="0"/>
              <a:t>在</a:t>
            </a:r>
            <a:r>
              <a:rPr lang="en-US" altLang="zh-CN" dirty="0" smtClean="0"/>
              <a:t>8×8</a:t>
            </a:r>
            <a:r>
              <a:rPr lang="zh-CN" altLang="en-US" dirty="0" smtClean="0"/>
              <a:t>的</a:t>
            </a:r>
            <a:r>
              <a:rPr lang="zh-CN" altLang="en-US" dirty="0"/>
              <a:t>国际象棋棋盘上放置八</a:t>
            </a:r>
            <a:r>
              <a:rPr lang="zh-CN" altLang="en-US"/>
              <a:t>个</a:t>
            </a:r>
            <a:r>
              <a:rPr lang="zh-CN" altLang="en-US" smtClean="0"/>
              <a:t>皇后</a:t>
            </a:r>
            <a:r>
              <a:rPr lang="en-US" altLang="zh-CN" smtClean="0"/>
              <a:t>, </a:t>
            </a:r>
            <a:r>
              <a:rPr lang="zh-CN" altLang="en-US" dirty="0" smtClean="0"/>
              <a:t>使得</a:t>
            </a:r>
            <a:r>
              <a:rPr lang="zh-CN" altLang="en-US" dirty="0"/>
              <a:t>任何一个皇后都无法直接吃掉其他的</a:t>
            </a:r>
            <a:r>
              <a:rPr lang="zh-CN" altLang="en-US" dirty="0" smtClean="0"/>
              <a:t>皇后</a:t>
            </a:r>
            <a:r>
              <a:rPr lang="en-US" altLang="zh-CN" dirty="0" smtClean="0"/>
              <a:t>?</a:t>
            </a:r>
          </a:p>
          <a:p>
            <a:pPr lvl="1"/>
            <a:r>
              <a:rPr lang="zh-CN" altLang="en-US" dirty="0"/>
              <a:t>如图所</a:t>
            </a:r>
            <a:r>
              <a:rPr lang="zh-CN" altLang="en-US" dirty="0" smtClean="0"/>
              <a:t>示是一种可能的解法</a:t>
            </a:r>
            <a:r>
              <a:rPr lang="en-US" altLang="zh-CN" dirty="0" smtClean="0"/>
              <a:t>:</a:t>
            </a:r>
          </a:p>
        </p:txBody>
      </p:sp>
      <p:pic>
        <p:nvPicPr>
          <p:cNvPr id="8" name="图片 7"/>
          <p:cNvPicPr>
            <a:picLocks noChangeAspect="1"/>
          </p:cNvPicPr>
          <p:nvPr/>
        </p:nvPicPr>
        <p:blipFill rotWithShape="1">
          <a:blip r:embed="rId2"/>
          <a:srcRect l="22692" t="33433" r="59209" b="33176"/>
          <a:stretch/>
        </p:blipFill>
        <p:spPr>
          <a:xfrm>
            <a:off x="2580361" y="3607494"/>
            <a:ext cx="2354893" cy="2442577"/>
          </a:xfrm>
          <a:prstGeom prst="rect">
            <a:avLst/>
          </a:prstGeom>
        </p:spPr>
      </p:pic>
      <p:sp>
        <p:nvSpPr>
          <p:cNvPr id="4" name="灯片编号占位符 3"/>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3885658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能否设计一个程序解决这个问题</a:t>
            </a:r>
            <a:r>
              <a:rPr lang="en-US" altLang="zh-CN" dirty="0" smtClean="0"/>
              <a:t>?</a:t>
            </a:r>
          </a:p>
          <a:p>
            <a:pPr lvl="1"/>
            <a:r>
              <a:rPr lang="zh-CN" altLang="en-US" dirty="0" smtClean="0"/>
              <a:t>思考</a:t>
            </a:r>
            <a:r>
              <a:rPr lang="en-US" altLang="zh-CN" dirty="0" smtClean="0"/>
              <a:t>: </a:t>
            </a:r>
            <a:r>
              <a:rPr lang="zh-CN" altLang="en-US" dirty="0" smtClean="0"/>
              <a:t>该问题的规模能否使用计算机解决</a:t>
            </a:r>
            <a:r>
              <a:rPr lang="en-US" altLang="zh-CN" dirty="0" smtClean="0"/>
              <a:t>?</a:t>
            </a:r>
          </a:p>
          <a:p>
            <a:pPr lvl="1"/>
            <a:r>
              <a:rPr lang="zh-CN" altLang="en-US" dirty="0" smtClean="0"/>
              <a:t>如何设计程序</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42</a:t>
            </a:fld>
            <a:endParaRPr lang="en-US" dirty="0"/>
          </a:p>
        </p:txBody>
      </p:sp>
    </p:spTree>
    <p:extLst>
      <p:ext uri="{BB962C8B-B14F-4D97-AF65-F5344CB8AC3E}">
        <p14:creationId xmlns:p14="http://schemas.microsoft.com/office/powerpoint/2010/main" val="6217560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例子</a:t>
            </a:r>
            <a:r>
              <a:rPr lang="en-US" altLang="zh-CN" dirty="0" smtClean="0"/>
              <a:t>: Hanoi</a:t>
            </a:r>
            <a:r>
              <a:rPr lang="zh-CN" altLang="en-US" dirty="0" smtClean="0"/>
              <a:t>塔问题</a:t>
            </a:r>
            <a:r>
              <a:rPr lang="en-US" altLang="zh-CN" dirty="0" smtClean="0"/>
              <a:t>.</a:t>
            </a:r>
          </a:p>
          <a:p>
            <a:pPr lvl="1"/>
            <a:r>
              <a:rPr lang="zh-CN" altLang="en-US" dirty="0"/>
              <a:t>有三根</a:t>
            </a:r>
            <a:r>
              <a:rPr lang="zh-CN" altLang="en-US"/>
              <a:t>杆子</a:t>
            </a:r>
            <a:r>
              <a:rPr lang="en-US" altLang="zh-CN" smtClean="0"/>
              <a:t>A, B, </a:t>
            </a:r>
            <a:r>
              <a:rPr lang="en-US" altLang="zh-CN" dirty="0" smtClean="0"/>
              <a:t>C. A</a:t>
            </a:r>
            <a:r>
              <a:rPr lang="zh-CN" altLang="en-US" dirty="0"/>
              <a:t>杆上有</a:t>
            </a:r>
            <a:r>
              <a:rPr lang="en-US" altLang="zh-CN" dirty="0"/>
              <a:t>N</a:t>
            </a:r>
            <a:r>
              <a:rPr lang="zh-CN" altLang="en-US" dirty="0"/>
              <a:t>个</a:t>
            </a:r>
            <a:r>
              <a:rPr lang="en-US" altLang="zh-CN" dirty="0"/>
              <a:t>(N&gt;1)</a:t>
            </a:r>
            <a:r>
              <a:rPr lang="zh-CN" altLang="en-US"/>
              <a:t>穿孔</a:t>
            </a:r>
            <a:r>
              <a:rPr lang="zh-CN" altLang="en-US" smtClean="0"/>
              <a:t>圆盘</a:t>
            </a:r>
            <a:r>
              <a:rPr lang="en-US" altLang="zh-CN" smtClean="0"/>
              <a:t>, </a:t>
            </a:r>
            <a:r>
              <a:rPr lang="zh-CN" altLang="en-US" dirty="0" smtClean="0"/>
              <a:t>盘</a:t>
            </a:r>
            <a:r>
              <a:rPr lang="zh-CN" altLang="en-US" dirty="0"/>
              <a:t>的尺寸由下到上依次变</a:t>
            </a:r>
            <a:r>
              <a:rPr lang="zh-CN" altLang="en-US" dirty="0" smtClean="0"/>
              <a:t>小</a:t>
            </a:r>
            <a:r>
              <a:rPr lang="en-US" altLang="zh-CN" dirty="0" smtClean="0"/>
              <a:t>. </a:t>
            </a:r>
            <a:r>
              <a:rPr lang="zh-CN" altLang="en-US" dirty="0" smtClean="0"/>
              <a:t>要求</a:t>
            </a:r>
            <a:r>
              <a:rPr lang="zh-CN" altLang="en-US" dirty="0"/>
              <a:t>按下列规则将所有圆盘移至</a:t>
            </a:r>
            <a:r>
              <a:rPr lang="en-US" altLang="zh-CN" dirty="0"/>
              <a:t>C</a:t>
            </a:r>
            <a:r>
              <a:rPr lang="zh-CN" altLang="en-US" dirty="0" smtClean="0"/>
              <a:t>杆</a:t>
            </a:r>
            <a:r>
              <a:rPr lang="en-US" altLang="zh-CN" dirty="0"/>
              <a:t>:</a:t>
            </a:r>
            <a:endParaRPr lang="zh-CN" altLang="en-US" dirty="0"/>
          </a:p>
          <a:p>
            <a:pPr lvl="2"/>
            <a:r>
              <a:rPr lang="zh-CN" altLang="en-US" dirty="0"/>
              <a:t>每次只能移动一个圆盘；</a:t>
            </a:r>
          </a:p>
          <a:p>
            <a:pPr lvl="2"/>
            <a:r>
              <a:rPr lang="zh-CN" altLang="en-US" dirty="0"/>
              <a:t>大盘不能叠在小</a:t>
            </a:r>
            <a:r>
              <a:rPr lang="zh-CN" altLang="en-US"/>
              <a:t>盘</a:t>
            </a:r>
            <a:r>
              <a:rPr lang="zh-CN" altLang="en-US" smtClean="0"/>
              <a:t>上面。</a:t>
            </a:r>
            <a:endParaRPr lang="zh-CN" altLang="en-US" dirty="0"/>
          </a:p>
          <a:p>
            <a:pPr lvl="1"/>
            <a:r>
              <a:rPr lang="zh-CN" altLang="en-US" dirty="0" smtClean="0"/>
              <a:t>问</a:t>
            </a:r>
            <a:r>
              <a:rPr lang="en-US" altLang="zh-CN" dirty="0" smtClean="0"/>
              <a:t>: </a:t>
            </a:r>
            <a:r>
              <a:rPr lang="zh-CN" altLang="en-US" dirty="0" smtClean="0"/>
              <a:t>如何移</a:t>
            </a:r>
            <a:r>
              <a:rPr lang="en-US" altLang="zh-CN" dirty="0" smtClean="0"/>
              <a:t>? </a:t>
            </a:r>
            <a:r>
              <a:rPr lang="zh-CN" altLang="en-US" dirty="0" smtClean="0"/>
              <a:t>最少</a:t>
            </a:r>
            <a:r>
              <a:rPr lang="zh-CN" altLang="en-US" dirty="0"/>
              <a:t>要移动多少</a:t>
            </a:r>
            <a:r>
              <a:rPr lang="zh-CN" altLang="en-US" dirty="0" smtClean="0"/>
              <a:t>次</a:t>
            </a:r>
            <a:r>
              <a:rPr lang="en-US" altLang="zh-CN" dirty="0"/>
              <a:t>?</a:t>
            </a:r>
            <a:endParaRPr lang="en-US" altLang="zh-CN" dirty="0" smtClean="0"/>
          </a:p>
          <a:p>
            <a:pPr lvl="1"/>
            <a:r>
              <a:rPr lang="zh-CN" altLang="en-US" dirty="0" smtClean="0"/>
              <a:t>提示：可将圆盘临时置于</a:t>
            </a:r>
            <a:r>
              <a:rPr lang="en-US" altLang="zh-CN" smtClean="0"/>
              <a:t>B</a:t>
            </a:r>
            <a:r>
              <a:rPr lang="zh-CN" altLang="en-US" smtClean="0"/>
              <a:t>杆，也</a:t>
            </a:r>
            <a:r>
              <a:rPr lang="zh-CN" altLang="en-US" dirty="0" smtClean="0"/>
              <a:t>可将从</a:t>
            </a:r>
            <a:r>
              <a:rPr lang="en-US" altLang="zh-CN" dirty="0" smtClean="0"/>
              <a:t>A</a:t>
            </a:r>
            <a:r>
              <a:rPr lang="zh-CN" altLang="en-US" dirty="0" smtClean="0"/>
              <a:t>杆移出的圆盘重新移回</a:t>
            </a:r>
            <a:r>
              <a:rPr lang="en-US" altLang="zh-CN" smtClean="0"/>
              <a:t>A</a:t>
            </a:r>
            <a:r>
              <a:rPr lang="zh-CN" altLang="en-US" smtClean="0"/>
              <a:t>杆，但</a:t>
            </a:r>
            <a:r>
              <a:rPr lang="zh-CN" altLang="en-US" dirty="0" smtClean="0"/>
              <a:t>都必须遵循上述两</a:t>
            </a:r>
            <a:r>
              <a:rPr lang="zh-CN" altLang="en-US" smtClean="0"/>
              <a:t>条规则。</a:t>
            </a:r>
            <a:endParaRPr lang="zh-CN" altLang="en-US" dirty="0" smtClean="0"/>
          </a:p>
          <a:p>
            <a:pPr lvl="1"/>
            <a:endParaRPr lang="en-US" altLang="zh-CN" dirty="0" smtClean="0"/>
          </a:p>
        </p:txBody>
      </p:sp>
      <p:sp>
        <p:nvSpPr>
          <p:cNvPr id="9" name="灯片编号占位符 8"/>
          <p:cNvSpPr>
            <a:spLocks noGrp="1"/>
          </p:cNvSpPr>
          <p:nvPr>
            <p:ph type="sldNum" sz="quarter" idx="12"/>
          </p:nvPr>
        </p:nvSpPr>
        <p:spPr/>
        <p:txBody>
          <a:bodyPr/>
          <a:lstStyle/>
          <a:p>
            <a:fld id="{D57F1E4F-1CFF-5643-939E-02111984F565}" type="slidenum">
              <a:rPr lang="en-US" smtClean="0"/>
              <a:t>43</a:t>
            </a:fld>
            <a:endParaRPr lang="en-US" dirty="0"/>
          </a:p>
        </p:txBody>
      </p:sp>
    </p:spTree>
    <p:extLst>
      <p:ext uri="{BB962C8B-B14F-4D97-AF65-F5344CB8AC3E}">
        <p14:creationId xmlns:p14="http://schemas.microsoft.com/office/powerpoint/2010/main" val="27986805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例子</a:t>
            </a:r>
            <a:r>
              <a:rPr lang="en-US" altLang="zh-CN" dirty="0" smtClean="0"/>
              <a:t>: Hanoi</a:t>
            </a:r>
            <a:r>
              <a:rPr lang="zh-CN" altLang="en-US" dirty="0" smtClean="0"/>
              <a:t>塔问题</a:t>
            </a:r>
            <a:r>
              <a:rPr lang="en-US" altLang="zh-CN" dirty="0" smtClean="0"/>
              <a:t>.</a:t>
            </a:r>
          </a:p>
          <a:p>
            <a:pPr lvl="1"/>
            <a:r>
              <a:rPr lang="zh-CN" altLang="en-US" dirty="0"/>
              <a:t>有三根</a:t>
            </a:r>
            <a:r>
              <a:rPr lang="zh-CN" altLang="en-US"/>
              <a:t>杆子</a:t>
            </a:r>
            <a:r>
              <a:rPr lang="en-US" altLang="zh-CN" smtClean="0"/>
              <a:t>A, B, </a:t>
            </a:r>
            <a:r>
              <a:rPr lang="en-US" altLang="zh-CN" dirty="0" smtClean="0"/>
              <a:t>C. A</a:t>
            </a:r>
            <a:r>
              <a:rPr lang="zh-CN" altLang="en-US" dirty="0"/>
              <a:t>杆上有</a:t>
            </a:r>
            <a:r>
              <a:rPr lang="en-US" altLang="zh-CN" dirty="0"/>
              <a:t>N</a:t>
            </a:r>
            <a:r>
              <a:rPr lang="zh-CN" altLang="en-US" dirty="0"/>
              <a:t>个</a:t>
            </a:r>
            <a:r>
              <a:rPr lang="en-US" altLang="zh-CN" dirty="0"/>
              <a:t>(N&gt;1)</a:t>
            </a:r>
            <a:r>
              <a:rPr lang="zh-CN" altLang="en-US"/>
              <a:t>穿孔</a:t>
            </a:r>
            <a:r>
              <a:rPr lang="zh-CN" altLang="en-US" smtClean="0"/>
              <a:t>圆盘</a:t>
            </a:r>
            <a:r>
              <a:rPr lang="en-US" altLang="zh-CN" smtClean="0"/>
              <a:t>, </a:t>
            </a:r>
            <a:r>
              <a:rPr lang="zh-CN" altLang="en-US" dirty="0" smtClean="0"/>
              <a:t>盘</a:t>
            </a:r>
            <a:r>
              <a:rPr lang="zh-CN" altLang="en-US" dirty="0"/>
              <a:t>的尺寸由下到上依次变</a:t>
            </a:r>
            <a:r>
              <a:rPr lang="zh-CN" altLang="en-US" dirty="0" smtClean="0"/>
              <a:t>小</a:t>
            </a:r>
            <a:r>
              <a:rPr lang="en-US" altLang="zh-CN" dirty="0" smtClean="0"/>
              <a:t>. </a:t>
            </a:r>
            <a:r>
              <a:rPr lang="zh-CN" altLang="en-US" dirty="0" smtClean="0"/>
              <a:t>要求</a:t>
            </a:r>
            <a:r>
              <a:rPr lang="zh-CN" altLang="en-US" dirty="0"/>
              <a:t>按下列规则将所有圆盘移至</a:t>
            </a:r>
            <a:r>
              <a:rPr lang="en-US" altLang="zh-CN" dirty="0"/>
              <a:t>C</a:t>
            </a:r>
            <a:r>
              <a:rPr lang="zh-CN" altLang="en-US" dirty="0" smtClean="0"/>
              <a:t>杆</a:t>
            </a:r>
            <a:r>
              <a:rPr lang="en-US" altLang="zh-CN" dirty="0"/>
              <a:t>:</a:t>
            </a:r>
            <a:endParaRPr lang="zh-CN" altLang="en-US" dirty="0"/>
          </a:p>
          <a:p>
            <a:pPr lvl="2"/>
            <a:r>
              <a:rPr lang="zh-CN" altLang="en-US" dirty="0"/>
              <a:t>每次只能移动一个圆盘；</a:t>
            </a:r>
          </a:p>
          <a:p>
            <a:pPr lvl="2"/>
            <a:r>
              <a:rPr lang="zh-CN" altLang="en-US" dirty="0"/>
              <a:t>大盘不能叠在小</a:t>
            </a:r>
            <a:r>
              <a:rPr lang="zh-CN" altLang="en-US"/>
              <a:t>盘</a:t>
            </a:r>
            <a:r>
              <a:rPr lang="zh-CN" altLang="en-US" smtClean="0"/>
              <a:t>上面。</a:t>
            </a:r>
            <a:endParaRPr lang="zh-CN" altLang="en-US" dirty="0"/>
          </a:p>
          <a:p>
            <a:pPr lvl="1"/>
            <a:r>
              <a:rPr lang="zh-CN" altLang="en-US" dirty="0" smtClean="0"/>
              <a:t>问</a:t>
            </a:r>
            <a:r>
              <a:rPr lang="en-US" altLang="zh-CN" dirty="0" smtClean="0"/>
              <a:t>: </a:t>
            </a:r>
            <a:r>
              <a:rPr lang="zh-CN" altLang="en-US" dirty="0" smtClean="0"/>
              <a:t>如何移</a:t>
            </a:r>
            <a:r>
              <a:rPr lang="en-US" altLang="zh-CN" dirty="0" smtClean="0"/>
              <a:t>? </a:t>
            </a:r>
            <a:r>
              <a:rPr lang="zh-CN" altLang="en-US" dirty="0" smtClean="0"/>
              <a:t>最少</a:t>
            </a:r>
            <a:r>
              <a:rPr lang="zh-CN" altLang="en-US" dirty="0"/>
              <a:t>要移动多少</a:t>
            </a:r>
            <a:r>
              <a:rPr lang="zh-CN" altLang="en-US" dirty="0" smtClean="0"/>
              <a:t>次</a:t>
            </a:r>
            <a:r>
              <a:rPr lang="en-US" altLang="zh-CN" dirty="0" smtClean="0"/>
              <a:t>?</a:t>
            </a:r>
          </a:p>
          <a:p>
            <a:r>
              <a:rPr lang="zh-CN" altLang="en-US" dirty="0" smtClean="0"/>
              <a:t>法国数学家</a:t>
            </a:r>
            <a:r>
              <a:rPr lang="en-US" altLang="zh-CN" dirty="0" smtClean="0">
                <a:hlinkClick r:id="rId3"/>
              </a:rPr>
              <a:t>Edward Lucas</a:t>
            </a:r>
            <a:r>
              <a:rPr lang="zh-CN" altLang="en-US" dirty="0" smtClean="0"/>
              <a:t>最先提出了这个问题</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28895" y="4685399"/>
            <a:ext cx="4042744" cy="1779524"/>
          </a:xfrm>
          <a:prstGeom prst="rect">
            <a:avLst/>
          </a:prstGeom>
        </p:spPr>
      </p:pic>
    </p:spTree>
    <p:extLst>
      <p:ext uri="{BB962C8B-B14F-4D97-AF65-F5344CB8AC3E}">
        <p14:creationId xmlns:p14="http://schemas.microsoft.com/office/powerpoint/2010/main" val="1301329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a:t>设计</a:t>
            </a:r>
            <a:r>
              <a:rPr lang="zh-CN" altLang="en-US" dirty="0" smtClean="0"/>
              <a:t>算法</a:t>
            </a:r>
            <a:r>
              <a:rPr lang="en-US" altLang="zh-CN" dirty="0" smtClean="0"/>
              <a:t>:</a:t>
            </a:r>
          </a:p>
          <a:p>
            <a:pPr lvl="1"/>
            <a:r>
              <a:rPr lang="zh-CN" altLang="en-US" dirty="0" smtClean="0"/>
              <a:t>有没有一个适用于所有规模的解法来解决这个问题</a:t>
            </a:r>
            <a:r>
              <a:rPr lang="en-US" altLang="zh-CN" dirty="0" smtClean="0"/>
              <a:t>?</a:t>
            </a:r>
          </a:p>
          <a:p>
            <a:pPr lvl="2"/>
            <a:r>
              <a:rPr lang="zh-CN" altLang="en-US" dirty="0"/>
              <a:t>传说</a:t>
            </a:r>
            <a:r>
              <a:rPr lang="zh-CN" altLang="en-US" dirty="0" smtClean="0"/>
              <a:t>中塔上有</a:t>
            </a:r>
            <a:r>
              <a:rPr lang="en-US" altLang="zh-CN" dirty="0" smtClean="0"/>
              <a:t>64</a:t>
            </a:r>
            <a:r>
              <a:rPr lang="zh-CN" altLang="en-US" smtClean="0"/>
              <a:t>个圆盘</a:t>
            </a:r>
            <a:r>
              <a:rPr lang="en-US" altLang="zh-CN" smtClean="0"/>
              <a:t>, </a:t>
            </a:r>
            <a:r>
              <a:rPr lang="zh-CN" altLang="en-US" dirty="0" smtClean="0"/>
              <a:t>当它们全部移</a:t>
            </a:r>
            <a:r>
              <a:rPr lang="zh-CN" altLang="en-US" smtClean="0"/>
              <a:t>好的时候</a:t>
            </a:r>
            <a:r>
              <a:rPr lang="en-US" altLang="zh-CN" smtClean="0"/>
              <a:t>, </a:t>
            </a:r>
            <a:r>
              <a:rPr lang="zh-CN" altLang="en-US" dirty="0" smtClean="0"/>
              <a:t>世界末日就到了</a:t>
            </a:r>
            <a:r>
              <a:rPr lang="en-US" altLang="zh-CN" dirty="0" smtClean="0"/>
              <a:t>.</a:t>
            </a:r>
          </a:p>
          <a:p>
            <a:pPr lvl="1"/>
            <a:r>
              <a:rPr lang="zh-CN" altLang="en-US" dirty="0" smtClean="0"/>
              <a:t>可以将这个</a:t>
            </a:r>
            <a:r>
              <a:rPr lang="en-US" altLang="zh-CN" dirty="0" smtClean="0"/>
              <a:t>n</a:t>
            </a:r>
            <a:r>
              <a:rPr lang="zh-CN" altLang="en-US" dirty="0" smtClean="0"/>
              <a:t>阶的问题化归为更低阶问题的组合吗</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45</a:t>
            </a:fld>
            <a:endParaRPr lang="en-US" dirty="0"/>
          </a:p>
        </p:txBody>
      </p:sp>
    </p:spTree>
    <p:extLst>
      <p:ext uri="{BB962C8B-B14F-4D97-AF65-F5344CB8AC3E}">
        <p14:creationId xmlns:p14="http://schemas.microsoft.com/office/powerpoint/2010/main" val="933369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a:t>设计</a:t>
            </a:r>
            <a:r>
              <a:rPr lang="zh-CN" altLang="en-US" dirty="0" smtClean="0"/>
              <a:t>算法</a:t>
            </a:r>
            <a:r>
              <a:rPr lang="en-US" altLang="zh-CN" dirty="0" smtClean="0"/>
              <a:t>:</a:t>
            </a:r>
          </a:p>
          <a:p>
            <a:pPr lvl="1"/>
            <a:r>
              <a:rPr lang="zh-CN" altLang="en-US" dirty="0" smtClean="0"/>
              <a:t>从下图中获得启发</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46</a:t>
            </a:fld>
            <a:endParaRPr 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952" y="2974467"/>
            <a:ext cx="3048000" cy="933450"/>
          </a:xfrm>
          <a:prstGeom prst="rect">
            <a:avLst/>
          </a:prstGeom>
        </p:spPr>
      </p:pic>
    </p:spTree>
    <p:extLst>
      <p:ext uri="{BB962C8B-B14F-4D97-AF65-F5344CB8AC3E}">
        <p14:creationId xmlns:p14="http://schemas.microsoft.com/office/powerpoint/2010/main" val="10006230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a:t>设计</a:t>
            </a:r>
            <a:r>
              <a:rPr lang="zh-CN" altLang="en-US" dirty="0" smtClean="0"/>
              <a:t>算法</a:t>
            </a:r>
            <a:r>
              <a:rPr lang="en-US" altLang="zh-CN" dirty="0" smtClean="0"/>
              <a:t>:</a:t>
            </a:r>
          </a:p>
          <a:p>
            <a:pPr lvl="1"/>
            <a:r>
              <a:rPr lang="zh-CN" altLang="en-US" dirty="0" smtClean="0"/>
              <a:t>从下图中获得启发</a:t>
            </a:r>
            <a:r>
              <a:rPr lang="en-US" altLang="zh-CN" dirty="0" smtClean="0"/>
              <a:t>.</a:t>
            </a:r>
          </a:p>
        </p:txBody>
      </p:sp>
      <p:sp>
        <p:nvSpPr>
          <p:cNvPr id="9" name="灯片编号占位符 8"/>
          <p:cNvSpPr>
            <a:spLocks noGrp="1"/>
          </p:cNvSpPr>
          <p:nvPr>
            <p:ph type="sldNum" sz="quarter" idx="12"/>
          </p:nvPr>
        </p:nvSpPr>
        <p:spPr/>
        <p:txBody>
          <a:bodyPr/>
          <a:lstStyle/>
          <a:p>
            <a:fld id="{D57F1E4F-1CFF-5643-939E-02111984F565}" type="slidenum">
              <a:rPr lang="en-US" smtClean="0"/>
              <a:t>47</a:t>
            </a:fld>
            <a:endParaRPr 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36" y="2974467"/>
            <a:ext cx="2389632" cy="933450"/>
          </a:xfrm>
          <a:prstGeom prst="rect">
            <a:avLst/>
          </a:prstGeom>
        </p:spPr>
      </p:pic>
    </p:spTree>
    <p:extLst>
      <p:ext uri="{BB962C8B-B14F-4D97-AF65-F5344CB8AC3E}">
        <p14:creationId xmlns:p14="http://schemas.microsoft.com/office/powerpoint/2010/main" val="40406365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递归和回溯</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习题</a:t>
            </a:r>
            <a:r>
              <a:rPr lang="en-US" altLang="zh-CN" dirty="0" smtClean="0"/>
              <a:t>:</a:t>
            </a:r>
          </a:p>
          <a:p>
            <a:pPr lvl="1"/>
            <a:r>
              <a:rPr lang="en-US" altLang="zh-CN" dirty="0" smtClean="0"/>
              <a:t>Hanoi</a:t>
            </a:r>
            <a:r>
              <a:rPr lang="zh-CN" altLang="en-US" dirty="0" smtClean="0"/>
              <a:t>塔问题</a:t>
            </a:r>
            <a:r>
              <a:rPr lang="en-US" altLang="zh-CN" dirty="0" smtClean="0"/>
              <a:t>.</a:t>
            </a:r>
          </a:p>
          <a:p>
            <a:pPr lvl="1"/>
            <a:endParaRPr lang="en-US" altLang="zh-CN" dirty="0" smtClean="0"/>
          </a:p>
        </p:txBody>
      </p:sp>
      <p:sp>
        <p:nvSpPr>
          <p:cNvPr id="9" name="灯片编号占位符 8"/>
          <p:cNvSpPr>
            <a:spLocks noGrp="1"/>
          </p:cNvSpPr>
          <p:nvPr>
            <p:ph type="sldNum" sz="quarter" idx="12"/>
          </p:nvPr>
        </p:nvSpPr>
        <p:spPr/>
        <p:txBody>
          <a:bodyPr/>
          <a:lstStyle/>
          <a:p>
            <a:fld id="{D57F1E4F-1CFF-5643-939E-02111984F565}" type="slidenum">
              <a:rPr lang="en-US" smtClean="0"/>
              <a:t>48</a:t>
            </a:fld>
            <a:endParaRPr lang="en-US" dirty="0"/>
          </a:p>
        </p:txBody>
      </p:sp>
    </p:spTree>
    <p:extLst>
      <p:ext uri="{BB962C8B-B14F-4D97-AF65-F5344CB8AC3E}">
        <p14:creationId xmlns:p14="http://schemas.microsoft.com/office/powerpoint/2010/main" val="40662486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模拟法</a:t>
            </a:r>
            <a:endParaRPr lang="zh-CN" altLang="en-US" dirty="0"/>
          </a:p>
        </p:txBody>
      </p:sp>
      <p:sp>
        <p:nvSpPr>
          <p:cNvPr id="3" name="内容占位符 2"/>
          <p:cNvSpPr>
            <a:spLocks noGrp="1"/>
          </p:cNvSpPr>
          <p:nvPr>
            <p:ph idx="1"/>
          </p:nvPr>
        </p:nvSpPr>
        <p:spPr/>
        <p:txBody>
          <a:bodyPr/>
          <a:lstStyle/>
          <a:p>
            <a:r>
              <a:rPr lang="zh-CN" altLang="en-US" dirty="0" smtClean="0"/>
              <a:t>模拟法是指这样</a:t>
            </a:r>
            <a:r>
              <a:rPr lang="zh-CN" altLang="en-US" smtClean="0"/>
              <a:t>一类解法</a:t>
            </a:r>
            <a:r>
              <a:rPr lang="en-US" altLang="zh-CN" smtClean="0"/>
              <a:t>, </a:t>
            </a:r>
            <a:r>
              <a:rPr lang="zh-CN" altLang="en-US" dirty="0" smtClean="0"/>
              <a:t>它们直接按照问题的要求进行操作直到结束</a:t>
            </a:r>
            <a:r>
              <a:rPr lang="en-US" altLang="zh-CN" dirty="0" smtClean="0"/>
              <a:t>.</a:t>
            </a:r>
          </a:p>
          <a:p>
            <a:r>
              <a:rPr lang="zh-CN" altLang="en-US" dirty="0" smtClean="0"/>
              <a:t>使用模拟法解决的问题往往步骤</a:t>
            </a:r>
            <a:r>
              <a:rPr lang="zh-CN" altLang="en-US" smtClean="0"/>
              <a:t>冗长繁琐</a:t>
            </a:r>
            <a:r>
              <a:rPr lang="en-US" altLang="zh-CN" smtClean="0"/>
              <a:t>, </a:t>
            </a:r>
            <a:r>
              <a:rPr lang="zh-CN" altLang="en-US" dirty="0" smtClean="0"/>
              <a:t>但利用计算机的高效可以很好地完成</a:t>
            </a:r>
            <a:r>
              <a:rPr lang="en-US" altLang="zh-CN" dirty="0" smtClean="0"/>
              <a:t>.</a:t>
            </a:r>
          </a:p>
          <a:p>
            <a:r>
              <a:rPr lang="zh-CN" altLang="en-US" dirty="0" smtClean="0"/>
              <a:t>模拟法并没有特定的</a:t>
            </a:r>
            <a:r>
              <a:rPr lang="zh-CN" altLang="en-US" smtClean="0"/>
              <a:t>算法描述</a:t>
            </a:r>
            <a:r>
              <a:rPr lang="en-US" altLang="zh-CN" smtClean="0"/>
              <a:t>, </a:t>
            </a:r>
            <a:r>
              <a:rPr lang="zh-CN" altLang="en-US" dirty="0" smtClean="0"/>
              <a:t>很多使用不同数据结构和算法的解法都可以称为模拟法</a:t>
            </a:r>
            <a:r>
              <a:rPr lang="en-US" altLang="zh-CN" dirty="0" smtClean="0"/>
              <a:t>.</a:t>
            </a:r>
          </a:p>
          <a:p>
            <a:pPr lvl="1"/>
            <a:r>
              <a:rPr lang="zh-CN" altLang="en-US" dirty="0" smtClean="0"/>
              <a:t>上面的</a:t>
            </a:r>
            <a:r>
              <a:rPr lang="en-US" altLang="zh-CN" dirty="0" smtClean="0"/>
              <a:t>Hanoi</a:t>
            </a:r>
            <a:r>
              <a:rPr lang="zh-CN" altLang="en-US" dirty="0" smtClean="0"/>
              <a:t>塔问题的解法某种意义上就可以称为模拟法</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49</a:t>
            </a:fld>
            <a:endParaRPr lang="en-US" dirty="0"/>
          </a:p>
        </p:txBody>
      </p:sp>
    </p:spTree>
    <p:extLst>
      <p:ext uri="{BB962C8B-B14F-4D97-AF65-F5344CB8AC3E}">
        <p14:creationId xmlns:p14="http://schemas.microsoft.com/office/powerpoint/2010/main" val="1587753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穷举法是最简单的算法策略之一</a:t>
            </a:r>
            <a:r>
              <a:rPr lang="en-US" altLang="zh-CN" dirty="0" smtClean="0"/>
              <a:t>. </a:t>
            </a:r>
            <a:r>
              <a:rPr lang="zh-CN" altLang="en-US" dirty="0" smtClean="0"/>
              <a:t>其主要思路是利用计算机较高的运算效率来解决人在生活中无法解决的大规模运算问题</a:t>
            </a:r>
            <a:r>
              <a:rPr lang="en-US" altLang="zh-CN" dirty="0" smtClean="0"/>
              <a:t>.</a:t>
            </a:r>
          </a:p>
          <a:p>
            <a:r>
              <a:rPr lang="zh-CN" altLang="en-US" dirty="0" smtClean="0"/>
              <a:t>穷举法最早的运用可能是密码破解领域</a:t>
            </a:r>
            <a:r>
              <a:rPr lang="en-US" altLang="zh-CN" dirty="0" smtClean="0"/>
              <a:t>:</a:t>
            </a:r>
          </a:p>
          <a:p>
            <a:pPr lvl="1"/>
            <a:r>
              <a:rPr lang="zh-CN" altLang="en-US" dirty="0" smtClean="0"/>
              <a:t>已知某个银行卡的密码是六位</a:t>
            </a:r>
            <a:r>
              <a:rPr lang="zh-CN" altLang="en-US" smtClean="0"/>
              <a:t>纯数字</a:t>
            </a:r>
            <a:r>
              <a:rPr lang="en-US" altLang="zh-CN" smtClean="0"/>
              <a:t>, </a:t>
            </a:r>
            <a:r>
              <a:rPr lang="zh-CN" altLang="en-US" dirty="0" smtClean="0"/>
              <a:t>只需逐一尝试就能找到密码</a:t>
            </a:r>
            <a:r>
              <a:rPr lang="en-US" altLang="zh-CN" dirty="0" smtClean="0"/>
              <a:t>.</a:t>
            </a:r>
          </a:p>
          <a:p>
            <a:r>
              <a:rPr lang="zh-CN" altLang="en-US" dirty="0" smtClean="0"/>
              <a:t>穷举法的好处</a:t>
            </a:r>
            <a:r>
              <a:rPr lang="zh-CN" altLang="en-US" smtClean="0"/>
              <a:t>就是省事</a:t>
            </a:r>
            <a:r>
              <a:rPr lang="en-US" altLang="zh-CN" smtClean="0"/>
              <a:t>, </a:t>
            </a:r>
            <a:r>
              <a:rPr lang="zh-CN" altLang="en-US" dirty="0" smtClean="0"/>
              <a:t>只需要命令计算机尝试所有结果即可</a:t>
            </a:r>
            <a:r>
              <a:rPr lang="en-US" altLang="zh-CN" dirty="0" smtClean="0"/>
              <a:t>.</a:t>
            </a:r>
          </a:p>
          <a:p>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2498170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模拟法</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a:t>
            </a:r>
          </a:p>
          <a:p>
            <a:pPr lvl="1"/>
            <a:r>
              <a:rPr lang="en-US" altLang="zh-CN" dirty="0"/>
              <a:t>1. Milking Cows(USACO 1.2.1</a:t>
            </a:r>
            <a:r>
              <a:rPr lang="en-US" altLang="zh-CN" dirty="0" smtClean="0"/>
              <a:t>)</a:t>
            </a:r>
          </a:p>
          <a:p>
            <a:pPr lvl="1"/>
            <a:r>
              <a:rPr lang="en-US" altLang="zh-CN" dirty="0" smtClean="0"/>
              <a:t>2. Preface Numbering(USACO 2.2.1)</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50</a:t>
            </a:fld>
            <a:endParaRPr lang="en-US" dirty="0"/>
          </a:p>
        </p:txBody>
      </p:sp>
    </p:spTree>
    <p:extLst>
      <p:ext uri="{BB962C8B-B14F-4D97-AF65-F5344CB8AC3E}">
        <p14:creationId xmlns:p14="http://schemas.microsoft.com/office/powerpoint/2010/main" val="16074714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提示</a:t>
            </a:r>
            <a:endParaRPr lang="zh-CN" altLang="en-US" dirty="0"/>
          </a:p>
        </p:txBody>
      </p:sp>
      <p:sp>
        <p:nvSpPr>
          <p:cNvPr id="3" name="内容占位符 2"/>
          <p:cNvSpPr>
            <a:spLocks noGrp="1"/>
          </p:cNvSpPr>
          <p:nvPr>
            <p:ph idx="1"/>
          </p:nvPr>
        </p:nvSpPr>
        <p:spPr/>
        <p:txBody>
          <a:bodyPr/>
          <a:lstStyle/>
          <a:p>
            <a:r>
              <a:rPr lang="zh-CN" altLang="en-US" dirty="0" smtClean="0"/>
              <a:t>下</a:t>
            </a:r>
            <a:r>
              <a:rPr lang="zh-CN" altLang="en-US" dirty="0"/>
              <a:t>一部分可能会出现较多</a:t>
            </a:r>
            <a:r>
              <a:rPr lang="zh-CN" altLang="en-US" dirty="0" smtClean="0"/>
              <a:t>术语和概念</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51</a:t>
            </a:fld>
            <a:endParaRPr lang="en-US" dirty="0"/>
          </a:p>
        </p:txBody>
      </p:sp>
    </p:spTree>
    <p:extLst>
      <p:ext uri="{BB962C8B-B14F-4D97-AF65-F5344CB8AC3E}">
        <p14:creationId xmlns:p14="http://schemas.microsoft.com/office/powerpoint/2010/main" val="623901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zh-CN" altLang="en-US" sz="2000" dirty="0" smtClean="0"/>
              <a:t>知识储备</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b="1" dirty="0" smtClean="0"/>
                  <a:t>图论</a:t>
                </a:r>
                <a:r>
                  <a:rPr lang="zh-CN" altLang="en-US" dirty="0" smtClean="0"/>
                  <a:t>的基本研究对象是图</a:t>
                </a:r>
                <a:r>
                  <a:rPr lang="en-US" altLang="zh-CN" dirty="0" smtClean="0"/>
                  <a:t>(graph).</a:t>
                </a:r>
              </a:p>
              <a:p>
                <a:pPr lvl="1"/>
                <a:r>
                  <a:rPr lang="zh-CN" altLang="en-US" dirty="0" smtClean="0"/>
                  <a:t>图</a:t>
                </a:r>
                <a14:m>
                  <m:oMath xmlns:m="http://schemas.openxmlformats.org/officeDocument/2006/math">
                    <m:r>
                      <a:rPr lang="en-US" altLang="zh-CN" b="1" i="1" dirty="0">
                        <a:latin typeface="Cambria Math" panose="02040503050406030204" pitchFamily="18" charset="0"/>
                      </a:rPr>
                      <m:t>𝑮</m:t>
                    </m:r>
                  </m:oMath>
                </a14:m>
                <a:r>
                  <a:rPr lang="zh-CN" altLang="en-US" dirty="0" smtClean="0"/>
                  <a:t>是一个二元组</a:t>
                </a:r>
                <a14:m>
                  <m:oMath xmlns:m="http://schemas.openxmlformats.org/officeDocument/2006/math">
                    <m:r>
                      <a:rPr lang="en-US" altLang="zh-CN" b="0" i="1" smtClean="0">
                        <a:latin typeface="Cambria Math" panose="02040503050406030204" pitchFamily="18" charset="0"/>
                      </a:rPr>
                      <m:t>(</m:t>
                    </m:r>
                    <m:r>
                      <a:rPr lang="en-US" altLang="zh-CN" b="1" i="1">
                        <a:latin typeface="Cambria Math" panose="02040503050406030204" pitchFamily="18" charset="0"/>
                      </a:rPr>
                      <m:t>𝑽</m:t>
                    </m:r>
                    <m:r>
                      <a:rPr lang="en-US" altLang="zh-CN" i="1" smtClean="0">
                        <a:latin typeface="Cambria Math" panose="02040503050406030204" pitchFamily="18" charset="0"/>
                      </a:rPr>
                      <m:t>,</m:t>
                    </m:r>
                    <m:r>
                      <a:rPr lang="en-US" altLang="zh-CN" b="1" i="1">
                        <a:latin typeface="Cambria Math" panose="02040503050406030204" pitchFamily="18" charset="0"/>
                      </a:rPr>
                      <m:t>𝑬</m:t>
                    </m:r>
                    <m:r>
                      <a:rPr lang="en-US" altLang="zh-CN" b="0" i="1" smtClean="0">
                        <a:latin typeface="Cambria Math" panose="02040503050406030204" pitchFamily="18" charset="0"/>
                      </a:rPr>
                      <m:t>)</m:t>
                    </m:r>
                  </m:oMath>
                </a14:m>
                <a:r>
                  <a:rPr lang="en-US" altLang="zh-CN" dirty="0" smtClean="0"/>
                  <a:t>, </a:t>
                </a:r>
                <a:r>
                  <a:rPr lang="zh-CN" altLang="en-US" dirty="0" smtClean="0"/>
                  <a:t>其中</a:t>
                </a:r>
                <a14:m>
                  <m:oMath xmlns:m="http://schemas.openxmlformats.org/officeDocument/2006/math">
                    <m:r>
                      <a:rPr lang="en-US" altLang="zh-CN" b="1" i="1">
                        <a:latin typeface="Cambria Math" panose="02040503050406030204" pitchFamily="18" charset="0"/>
                      </a:rPr>
                      <m:t>𝑽</m:t>
                    </m:r>
                  </m:oMath>
                </a14:m>
                <a:r>
                  <a:rPr lang="zh-CN" altLang="en-US" dirty="0" smtClean="0"/>
                  <a:t>是点的集合</a:t>
                </a:r>
                <a:r>
                  <a:rPr lang="en-US" altLang="zh-CN" dirty="0" smtClean="0"/>
                  <a:t>, </a:t>
                </a:r>
                <a14:m>
                  <m:oMath xmlns:m="http://schemas.openxmlformats.org/officeDocument/2006/math">
                    <m:r>
                      <a:rPr lang="en-US" altLang="zh-CN" b="1" i="1" smtClean="0">
                        <a:latin typeface="Cambria Math" panose="02040503050406030204" pitchFamily="18" charset="0"/>
                      </a:rPr>
                      <m:t>𝑬</m:t>
                    </m:r>
                    <m:r>
                      <a:rPr lang="zh-CN" altLang="en-US" b="1" i="1">
                        <a:latin typeface="Cambria Math" panose="02040503050406030204" pitchFamily="18" charset="0"/>
                      </a:rPr>
                      <m:t>是</m:t>
                    </m:r>
                  </m:oMath>
                </a14:m>
                <a:r>
                  <a:rPr lang="zh-CN" altLang="en-US" dirty="0" smtClean="0"/>
                  <a:t>边的集合</a:t>
                </a:r>
                <a:r>
                  <a:rPr lang="en-US" altLang="zh-CN" dirty="0" smtClean="0"/>
                  <a:t>.</a:t>
                </a:r>
              </a:p>
              <a:p>
                <a:pPr lvl="1"/>
                <a:r>
                  <a:rPr lang="zh-CN" altLang="en-US" dirty="0" smtClean="0"/>
                  <a:t>图常常可以表示为一些点和连接这些点的线的图形</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41" t="-159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2913" y="3314030"/>
            <a:ext cx="4446013" cy="2934369"/>
          </a:xfrm>
          <a:prstGeom prst="rect">
            <a:avLst/>
          </a:prstGeom>
        </p:spPr>
      </p:pic>
    </p:spTree>
    <p:extLst>
      <p:ext uri="{BB962C8B-B14F-4D97-AF65-F5344CB8AC3E}">
        <p14:creationId xmlns:p14="http://schemas.microsoft.com/office/powerpoint/2010/main" val="5418580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zh-CN" altLang="en-US" sz="2000" dirty="0" smtClean="0"/>
              <a:t>知识储备</a:t>
            </a:r>
            <a:endParaRPr lang="zh-CN" altLang="en-US" sz="20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一些术语</a:t>
                </a:r>
                <a:r>
                  <a:rPr lang="en-US" altLang="zh-CN" dirty="0" smtClean="0"/>
                  <a:t>:</a:t>
                </a:r>
              </a:p>
              <a:p>
                <a:pPr lvl="1"/>
                <a:r>
                  <a:rPr lang="zh-CN" altLang="en-US" b="1" dirty="0" smtClean="0"/>
                  <a:t>阶</a:t>
                </a:r>
                <a:r>
                  <a:rPr lang="en-US" altLang="zh-CN" dirty="0" smtClean="0"/>
                  <a:t>: </a:t>
                </a:r>
                <a:r>
                  <a:rPr lang="zh-CN" altLang="en-US" dirty="0" smtClean="0"/>
                  <a:t>图</a:t>
                </a:r>
                <a14:m>
                  <m:oMath xmlns:m="http://schemas.openxmlformats.org/officeDocument/2006/math">
                    <m:r>
                      <a:rPr lang="en-US" altLang="zh-CN" b="1" i="1" dirty="0">
                        <a:latin typeface="Cambria Math" panose="02040503050406030204" pitchFamily="18" charset="0"/>
                      </a:rPr>
                      <m:t>𝑮</m:t>
                    </m:r>
                  </m:oMath>
                </a14:m>
                <a:r>
                  <a:rPr lang="zh-CN" altLang="en-US" dirty="0" smtClean="0"/>
                  <a:t>的点集</a:t>
                </a:r>
                <a14:m>
                  <m:oMath xmlns:m="http://schemas.openxmlformats.org/officeDocument/2006/math">
                    <m:r>
                      <a:rPr lang="en-US" altLang="zh-CN" b="1" i="1" dirty="0">
                        <a:latin typeface="Cambria Math" panose="02040503050406030204" pitchFamily="18" charset="0"/>
                      </a:rPr>
                      <m:t>𝑽</m:t>
                    </m:r>
                    <m:r>
                      <a:rPr lang="en-US" altLang="zh-CN" b="1" i="1" dirty="0" smtClean="0">
                        <a:latin typeface="Cambria Math" panose="02040503050406030204" pitchFamily="18" charset="0"/>
                      </a:rPr>
                      <m:t>(</m:t>
                    </m:r>
                    <m:r>
                      <a:rPr lang="en-US" altLang="zh-CN" b="1" i="1" dirty="0">
                        <a:latin typeface="Cambria Math" panose="02040503050406030204" pitchFamily="18" charset="0"/>
                      </a:rPr>
                      <m:t>𝑮</m:t>
                    </m:r>
                    <m:r>
                      <a:rPr lang="en-US" altLang="zh-CN" b="1" i="1" dirty="0" smtClean="0">
                        <a:latin typeface="Cambria Math" panose="02040503050406030204" pitchFamily="18" charset="0"/>
                      </a:rPr>
                      <m:t>)</m:t>
                    </m:r>
                  </m:oMath>
                </a14:m>
                <a:r>
                  <a:rPr lang="zh-CN" altLang="en-US" dirty="0" smtClean="0"/>
                  <a:t>中包含点的个数</a:t>
                </a:r>
                <a:r>
                  <a:rPr lang="en-US" altLang="zh-CN" dirty="0" smtClean="0"/>
                  <a:t>.</a:t>
                </a:r>
              </a:p>
              <a:p>
                <a:pPr lvl="1"/>
                <a:r>
                  <a:rPr lang="zh-CN" altLang="en-US" b="1" dirty="0" smtClean="0"/>
                  <a:t>子图</a:t>
                </a:r>
                <a:r>
                  <a:rPr lang="en-US" altLang="zh-CN" dirty="0" smtClean="0"/>
                  <a:t>: </a:t>
                </a:r>
                <a:r>
                  <a:rPr lang="zh-CN" altLang="en-US" dirty="0" smtClean="0"/>
                  <a:t>若图</a:t>
                </a:r>
                <a14:m>
                  <m:oMath xmlns:m="http://schemas.openxmlformats.org/officeDocument/2006/math">
                    <m:r>
                      <a:rPr lang="en-US" altLang="zh-CN" b="1" i="1" dirty="0">
                        <a:latin typeface="Cambria Math" panose="02040503050406030204" pitchFamily="18" charset="0"/>
                      </a:rPr>
                      <m:t>𝑮</m:t>
                    </m:r>
                  </m:oMath>
                </a14:m>
                <a:r>
                  <a:rPr lang="zh-CN" altLang="en-US" dirty="0" smtClean="0"/>
                  <a:t>与</a:t>
                </a:r>
                <a14:m>
                  <m:oMath xmlns:m="http://schemas.openxmlformats.org/officeDocument/2006/math">
                    <m:r>
                      <a:rPr lang="en-US" altLang="zh-CN" b="1" i="1" dirty="0">
                        <a:latin typeface="Cambria Math" panose="02040503050406030204" pitchFamily="18" charset="0"/>
                      </a:rPr>
                      <m:t>𝑮</m:t>
                    </m:r>
                    <m:r>
                      <a:rPr lang="en-US" altLang="zh-CN" b="1" i="1" dirty="0" smtClean="0">
                        <a:latin typeface="Cambria Math" panose="02040503050406030204" pitchFamily="18" charset="0"/>
                      </a:rPr>
                      <m:t>′</m:t>
                    </m:r>
                  </m:oMath>
                </a14:m>
                <a:r>
                  <a:rPr lang="zh-CN" altLang="en-US" dirty="0" smtClean="0"/>
                  <a:t>满足</a:t>
                </a:r>
                <a14:m>
                  <m:oMath xmlns:m="http://schemas.openxmlformats.org/officeDocument/2006/math">
                    <m:r>
                      <a:rPr lang="en-US" altLang="zh-CN" b="1" i="1" dirty="0">
                        <a:latin typeface="Cambria Math" panose="02040503050406030204" pitchFamily="18" charset="0"/>
                      </a:rPr>
                      <m:t>𝑽</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smtClean="0">
                        <a:latin typeface="Cambria Math" panose="02040503050406030204" pitchFamily="18" charset="0"/>
                      </a:rPr>
                      <m:t>′</m:t>
                    </m:r>
                    <m:r>
                      <a:rPr lang="en-US" altLang="zh-CN" b="1" i="1" dirty="0">
                        <a:latin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rPr>
                      <m:t>𝑽</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a:latin typeface="Cambria Math" panose="02040503050406030204" pitchFamily="18" charset="0"/>
                      </a:rPr>
                      <m:t>)</m:t>
                    </m:r>
                  </m:oMath>
                </a14:m>
                <a:r>
                  <a:rPr lang="zh-CN" altLang="en-US" dirty="0" smtClean="0"/>
                  <a:t>且</a:t>
                </a:r>
                <a14:m>
                  <m:oMath xmlns:m="http://schemas.openxmlformats.org/officeDocument/2006/math">
                    <m:r>
                      <a:rPr lang="en-US" altLang="zh-CN" b="1" i="1" dirty="0" smtClean="0">
                        <a:latin typeface="Cambria Math" panose="02040503050406030204" pitchFamily="18" charset="0"/>
                      </a:rPr>
                      <m:t>𝑬</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smtClean="0">
                        <a:latin typeface="Cambria Math" panose="02040503050406030204" pitchFamily="18" charset="0"/>
                      </a:rPr>
                      <m:t>′</m:t>
                    </m:r>
                    <m:r>
                      <a:rPr lang="en-US" altLang="zh-CN" b="1" i="1" dirty="0">
                        <a:latin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r>
                      <a:rPr lang="en-US" altLang="zh-CN" b="1" i="1" dirty="0">
                        <a:latin typeface="Cambria Math" panose="02040503050406030204" pitchFamily="18" charset="0"/>
                      </a:rPr>
                      <m:t>𝑬</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a:latin typeface="Cambria Math" panose="02040503050406030204" pitchFamily="18" charset="0"/>
                      </a:rPr>
                      <m:t>)</m:t>
                    </m:r>
                  </m:oMath>
                </a14:m>
                <a:r>
                  <a:rPr lang="en-US" altLang="zh-CN" dirty="0" smtClean="0"/>
                  <a:t>, </a:t>
                </a:r>
                <a:r>
                  <a:rPr lang="zh-CN" altLang="en-US" dirty="0" smtClean="0"/>
                  <a:t>则称</a:t>
                </a:r>
                <a14:m>
                  <m:oMath xmlns:m="http://schemas.openxmlformats.org/officeDocument/2006/math">
                    <m:r>
                      <a:rPr lang="en-US" altLang="zh-CN" b="1" i="1" dirty="0">
                        <a:latin typeface="Cambria Math" panose="02040503050406030204" pitchFamily="18" charset="0"/>
                      </a:rPr>
                      <m:t>𝑮</m:t>
                    </m:r>
                    <m:r>
                      <a:rPr lang="en-US" altLang="zh-CN" b="1" i="1" dirty="0">
                        <a:latin typeface="Cambria Math" panose="02040503050406030204" pitchFamily="18" charset="0"/>
                      </a:rPr>
                      <m:t>′</m:t>
                    </m:r>
                  </m:oMath>
                </a14:m>
                <a:r>
                  <a:rPr lang="zh-CN" altLang="en-US" dirty="0" smtClean="0"/>
                  <a:t>是</a:t>
                </a:r>
                <a14:m>
                  <m:oMath xmlns:m="http://schemas.openxmlformats.org/officeDocument/2006/math">
                    <m:r>
                      <a:rPr lang="en-US" altLang="zh-CN" b="1" i="1" dirty="0">
                        <a:latin typeface="Cambria Math" panose="02040503050406030204" pitchFamily="18" charset="0"/>
                      </a:rPr>
                      <m:t>𝑮</m:t>
                    </m:r>
                  </m:oMath>
                </a14:m>
                <a:r>
                  <a:rPr lang="zh-CN" altLang="en-US" dirty="0" smtClean="0"/>
                  <a:t>的子图</a:t>
                </a:r>
                <a:r>
                  <a:rPr lang="en-US" altLang="zh-CN" dirty="0" smtClean="0"/>
                  <a:t>.</a:t>
                </a:r>
              </a:p>
              <a:p>
                <a:pPr lvl="1"/>
                <a:r>
                  <a:rPr lang="zh-CN" altLang="en-US" dirty="0" smtClean="0"/>
                  <a:t>生成子图</a:t>
                </a:r>
                <a:r>
                  <a:rPr lang="en-US" altLang="zh-CN" dirty="0" smtClean="0"/>
                  <a:t>: </a:t>
                </a:r>
                <a:r>
                  <a:rPr lang="zh-CN" altLang="en-US" dirty="0" smtClean="0"/>
                  <a:t>满足</a:t>
                </a:r>
                <a14:m>
                  <m:oMath xmlns:m="http://schemas.openxmlformats.org/officeDocument/2006/math">
                    <m:r>
                      <a:rPr lang="zh-CN" altLang="en-US" b="1" i="1" dirty="0">
                        <a:latin typeface="Cambria Math" panose="02040503050406030204" pitchFamily="18" charset="0"/>
                      </a:rPr>
                      <m:t>𝑽</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a:latin typeface="Cambria Math" panose="02040503050406030204" pitchFamily="18" charset="0"/>
                      </a:rPr>
                      <m:t>′)</m:t>
                    </m:r>
                    <m:r>
                      <a:rPr lang="zh-CN" altLang="en-US" b="1" i="1" dirty="0">
                        <a:latin typeface="Cambria Math" panose="02040503050406030204" pitchFamily="18" charset="0"/>
                      </a:rPr>
                      <m:t>＝</m:t>
                    </m:r>
                    <m:r>
                      <a:rPr lang="zh-CN" altLang="en-US" b="1" i="1" dirty="0">
                        <a:latin typeface="Cambria Math" panose="02040503050406030204" pitchFamily="18" charset="0"/>
                      </a:rPr>
                      <m:t>𝑽</m:t>
                    </m:r>
                    <m:r>
                      <a:rPr lang="en-US" altLang="zh-CN" b="1" i="1" dirty="0">
                        <a:latin typeface="Cambria Math" panose="02040503050406030204" pitchFamily="18" charset="0"/>
                      </a:rPr>
                      <m:t>(</m:t>
                    </m:r>
                    <m:r>
                      <a:rPr lang="en-US" altLang="zh-CN" b="1" i="1" dirty="0">
                        <a:latin typeface="Cambria Math" panose="02040503050406030204" pitchFamily="18" charset="0"/>
                      </a:rPr>
                      <m:t>𝑮</m:t>
                    </m:r>
                    <m:r>
                      <a:rPr lang="en-US" altLang="zh-CN" b="1" i="1" dirty="0">
                        <a:latin typeface="Cambria Math" panose="02040503050406030204" pitchFamily="18" charset="0"/>
                      </a:rPr>
                      <m:t>)</m:t>
                    </m:r>
                  </m:oMath>
                </a14:m>
                <a:r>
                  <a:rPr lang="zh-CN" altLang="en-US" dirty="0" smtClean="0"/>
                  <a:t>的子图</a:t>
                </a:r>
                <a14:m>
                  <m:oMath xmlns:m="http://schemas.openxmlformats.org/officeDocument/2006/math">
                    <m:r>
                      <a:rPr lang="en-US" altLang="zh-CN" b="1" i="1" dirty="0">
                        <a:latin typeface="Cambria Math" panose="02040503050406030204" pitchFamily="18" charset="0"/>
                      </a:rPr>
                      <m:t>𝑮</m:t>
                    </m:r>
                    <m:r>
                      <a:rPr lang="en-US" altLang="zh-CN" b="1" i="1" dirty="0">
                        <a:latin typeface="Cambria Math" panose="02040503050406030204" pitchFamily="18" charset="0"/>
                      </a:rPr>
                      <m:t>′</m:t>
                    </m:r>
                  </m:oMath>
                </a14:m>
                <a:r>
                  <a:rPr lang="en-US" altLang="zh-CN" dirty="0" smtClean="0"/>
                  <a:t>.</a:t>
                </a:r>
              </a:p>
              <a:p>
                <a:pPr lvl="1"/>
                <a:r>
                  <a:rPr lang="zh-CN" altLang="en-US" b="1" dirty="0" smtClean="0"/>
                  <a:t>度</a:t>
                </a:r>
                <a:r>
                  <a:rPr lang="en-US" altLang="zh-CN" dirty="0" smtClean="0"/>
                  <a:t>: </a:t>
                </a:r>
                <a:r>
                  <a:rPr lang="zh-CN" altLang="en-US" dirty="0" smtClean="0"/>
                  <a:t>顶点</a:t>
                </a:r>
                <a14:m>
                  <m:oMath xmlns:m="http://schemas.openxmlformats.org/officeDocument/2006/math">
                    <m:r>
                      <a:rPr lang="en-US" altLang="zh-CN" b="0" i="1" dirty="0" smtClean="0">
                        <a:latin typeface="Cambria Math" panose="02040503050406030204" pitchFamily="18" charset="0"/>
                      </a:rPr>
                      <m:t>𝑣</m:t>
                    </m:r>
                  </m:oMath>
                </a14:m>
                <a:r>
                  <a:rPr lang="zh-CN" altLang="en-US" dirty="0" smtClean="0"/>
                  <a:t>的度</a:t>
                </a:r>
                <a14:m>
                  <m:oMath xmlns:m="http://schemas.openxmlformats.org/officeDocument/2006/math">
                    <m:r>
                      <a:rPr lang="en-US" altLang="zh-CN" b="0" i="1" dirty="0" smtClean="0">
                        <a:latin typeface="Cambria Math" panose="02040503050406030204" pitchFamily="18" charset="0"/>
                      </a:rPr>
                      <m:t>𝑑</m:t>
                    </m:r>
                    <m:r>
                      <a:rPr lang="en-US" altLang="zh-CN" b="1" i="1" dirty="0">
                        <a:latin typeface="Cambria Math" panose="02040503050406030204" pitchFamily="18" charset="0"/>
                      </a:rPr>
                      <m:t>(</m:t>
                    </m:r>
                    <m:r>
                      <a:rPr lang="en-US" altLang="zh-CN" b="0" i="1" dirty="0">
                        <a:latin typeface="Cambria Math" panose="02040503050406030204" pitchFamily="18" charset="0"/>
                      </a:rPr>
                      <m:t>𝑣</m:t>
                    </m:r>
                    <m:r>
                      <a:rPr lang="en-US" altLang="zh-CN" b="1" i="1" dirty="0" smtClean="0">
                        <a:latin typeface="Cambria Math" panose="02040503050406030204" pitchFamily="18" charset="0"/>
                      </a:rPr>
                      <m:t>)</m:t>
                    </m:r>
                  </m:oMath>
                </a14:m>
                <a:r>
                  <a:rPr lang="zh-CN" altLang="en-US" dirty="0" smtClean="0"/>
                  <a:t>定义为关联点</a:t>
                </a:r>
                <a14:m>
                  <m:oMath xmlns:m="http://schemas.openxmlformats.org/officeDocument/2006/math">
                    <m:r>
                      <a:rPr lang="en-US" altLang="zh-CN" b="0" i="1" dirty="0">
                        <a:latin typeface="Cambria Math" panose="02040503050406030204" pitchFamily="18" charset="0"/>
                      </a:rPr>
                      <m:t>𝑣</m:t>
                    </m:r>
                  </m:oMath>
                </a14:m>
                <a:r>
                  <a:rPr lang="zh-CN" altLang="en-US" dirty="0" smtClean="0"/>
                  <a:t>的边的个数</a:t>
                </a:r>
                <a:r>
                  <a:rPr lang="en-US" altLang="zh-CN" dirty="0" smtClean="0"/>
                  <a:t>.</a:t>
                </a:r>
              </a:p>
              <a:p>
                <a:pPr lvl="2"/>
                <a:r>
                  <a:rPr lang="zh-CN" altLang="en-US" b="1" dirty="0"/>
                  <a:t>出</a:t>
                </a:r>
                <a:r>
                  <a:rPr lang="zh-CN" altLang="en-US" b="1" dirty="0" smtClean="0"/>
                  <a:t>度</a:t>
                </a:r>
                <a:r>
                  <a:rPr lang="zh-CN" altLang="en-US" dirty="0" smtClean="0"/>
                  <a:t>与</a:t>
                </a:r>
                <a:r>
                  <a:rPr lang="zh-CN" altLang="en-US" b="1" dirty="0" smtClean="0"/>
                  <a:t>入度</a:t>
                </a:r>
                <a:r>
                  <a:rPr lang="en-US" altLang="zh-CN" dirty="0" smtClean="0"/>
                  <a:t>: </a:t>
                </a:r>
                <a:r>
                  <a:rPr lang="zh-CN" altLang="en-US" dirty="0" smtClean="0"/>
                  <a:t>对</a:t>
                </a:r>
                <a:r>
                  <a:rPr lang="zh-CN" altLang="en-US" smtClean="0"/>
                  <a:t>有向图而言</a:t>
                </a:r>
                <a:r>
                  <a:rPr lang="en-US" altLang="zh-CN" smtClean="0"/>
                  <a:t>, </a:t>
                </a:r>
                <a:r>
                  <a:rPr lang="zh-CN" altLang="en-US" dirty="0" smtClean="0"/>
                  <a:t>出度指以该点为起点的</a:t>
                </a:r>
                <a:r>
                  <a:rPr lang="zh-CN" altLang="en-US" smtClean="0"/>
                  <a:t>边数</a:t>
                </a:r>
                <a:r>
                  <a:rPr lang="en-US" altLang="zh-CN" smtClean="0"/>
                  <a:t>, </a:t>
                </a:r>
                <a:r>
                  <a:rPr lang="zh-CN" altLang="en-US" dirty="0"/>
                  <a:t>入</a:t>
                </a:r>
                <a:r>
                  <a:rPr lang="zh-CN" altLang="en-US" dirty="0" smtClean="0"/>
                  <a:t>度指以该点为终点的边数</a:t>
                </a:r>
                <a:r>
                  <a:rPr lang="en-US" altLang="zh-CN" dirty="0" smtClean="0"/>
                  <a:t>.</a:t>
                </a:r>
              </a:p>
              <a:p>
                <a:pPr lvl="1"/>
                <a:r>
                  <a:rPr lang="zh-CN" altLang="en-US" dirty="0" smtClean="0"/>
                  <a:t>自环</a:t>
                </a:r>
                <a:r>
                  <a:rPr lang="en-US" altLang="zh-CN" dirty="0" smtClean="0"/>
                  <a:t>: </a:t>
                </a:r>
                <a:r>
                  <a:rPr lang="zh-CN" altLang="en-US" dirty="0" smtClean="0"/>
                  <a:t>起点和终点是同一个点的</a:t>
                </a:r>
                <a:r>
                  <a:rPr lang="zh-CN" altLang="en-US" dirty="0"/>
                  <a:t>边</a:t>
                </a:r>
                <a:r>
                  <a:rPr lang="en-US" altLang="zh-CN" dirty="0" smtClean="0"/>
                  <a:t>.</a:t>
                </a:r>
              </a:p>
              <a:p>
                <a:pPr lvl="1"/>
                <a:r>
                  <a:rPr lang="zh-CN" altLang="en-US" dirty="0" smtClean="0"/>
                  <a:t>联通</a:t>
                </a:r>
                <a:r>
                  <a:rPr lang="en-US" altLang="zh-CN" dirty="0" smtClean="0"/>
                  <a:t>: </a:t>
                </a:r>
                <a:r>
                  <a:rPr lang="zh-CN" altLang="en-US" dirty="0" smtClean="0"/>
                  <a:t>若对图上任意一点都至少有一条路径可以到达其它</a:t>
                </a:r>
                <a:r>
                  <a:rPr lang="zh-CN" altLang="en-US" smtClean="0"/>
                  <a:t>所有点</a:t>
                </a:r>
                <a:r>
                  <a:rPr lang="en-US" altLang="zh-CN" smtClean="0"/>
                  <a:t>, </a:t>
                </a:r>
                <a:r>
                  <a:rPr lang="zh-CN" altLang="en-US" dirty="0" smtClean="0"/>
                  <a:t>则称该图联通</a:t>
                </a:r>
                <a:r>
                  <a:rPr lang="en-US" altLang="zh-CN" dirty="0" smtClean="0"/>
                  <a:t>.</a:t>
                </a:r>
              </a:p>
              <a:p>
                <a:pPr lvl="1"/>
                <a:r>
                  <a:rPr lang="zh-CN" altLang="en-US" dirty="0" smtClean="0"/>
                  <a:t>桥</a:t>
                </a:r>
                <a:r>
                  <a:rPr lang="en-US" altLang="zh-CN" dirty="0" smtClean="0"/>
                  <a:t>: </a:t>
                </a:r>
                <a:r>
                  <a:rPr lang="zh-CN" altLang="en-US" dirty="0"/>
                  <a:t>一条</a:t>
                </a:r>
                <a:r>
                  <a:rPr lang="zh-CN" altLang="en-US" dirty="0" smtClean="0"/>
                  <a:t>边</a:t>
                </a:r>
                <a:r>
                  <a:rPr lang="zh-CN" altLang="en-US" smtClean="0"/>
                  <a:t>是桥</a:t>
                </a:r>
                <a:r>
                  <a:rPr lang="en-US" altLang="zh-CN" smtClean="0"/>
                  <a:t>, </a:t>
                </a:r>
                <a:r>
                  <a:rPr lang="zh-CN" altLang="en-US" dirty="0" smtClean="0"/>
                  <a:t>当且仅当删去这条边的图不连通</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341" t="-1599" b="-14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D57F1E4F-1CFF-5643-939E-02111984F565}" type="slidenum">
              <a:rPr lang="en-US" smtClean="0"/>
              <a:t>53</a:t>
            </a:fld>
            <a:endParaRPr lang="en-US" dirty="0"/>
          </a:p>
        </p:txBody>
      </p:sp>
    </p:spTree>
    <p:extLst>
      <p:ext uri="{BB962C8B-B14F-4D97-AF65-F5344CB8AC3E}">
        <p14:creationId xmlns:p14="http://schemas.microsoft.com/office/powerpoint/2010/main" val="28022192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zh-CN" altLang="en-US" sz="2000" dirty="0" smtClean="0"/>
              <a:t>知识储备</a:t>
            </a:r>
            <a:endParaRPr lang="zh-CN" altLang="en-US" sz="2000" dirty="0"/>
          </a:p>
        </p:txBody>
      </p:sp>
      <p:sp>
        <p:nvSpPr>
          <p:cNvPr id="3" name="内容占位符 2"/>
          <p:cNvSpPr>
            <a:spLocks noGrp="1"/>
          </p:cNvSpPr>
          <p:nvPr>
            <p:ph idx="1"/>
          </p:nvPr>
        </p:nvSpPr>
        <p:spPr/>
        <p:txBody>
          <a:bodyPr/>
          <a:lstStyle/>
          <a:p>
            <a:r>
              <a:rPr lang="zh-CN" altLang="en-US" dirty="0" smtClean="0"/>
              <a:t>图的分类</a:t>
            </a:r>
            <a:r>
              <a:rPr lang="en-US" altLang="zh-CN" dirty="0" smtClean="0"/>
              <a:t>:</a:t>
            </a:r>
          </a:p>
          <a:p>
            <a:pPr lvl="1"/>
            <a:r>
              <a:rPr lang="zh-CN" altLang="en-US" dirty="0" smtClean="0"/>
              <a:t>有向图</a:t>
            </a:r>
            <a:r>
              <a:rPr lang="en-US" altLang="zh-CN" dirty="0" smtClean="0"/>
              <a:t>/</a:t>
            </a:r>
            <a:r>
              <a:rPr lang="zh-CN" altLang="en-US" dirty="0" smtClean="0"/>
              <a:t>无向图</a:t>
            </a:r>
            <a:r>
              <a:rPr lang="en-US" altLang="zh-CN" dirty="0" smtClean="0"/>
              <a:t>: </a:t>
            </a:r>
            <a:r>
              <a:rPr lang="zh-CN" altLang="en-US" dirty="0" smtClean="0"/>
              <a:t>按照边的</a:t>
            </a:r>
            <a:r>
              <a:rPr lang="zh-CN" altLang="en-US" smtClean="0"/>
              <a:t>类型分</a:t>
            </a:r>
            <a:r>
              <a:rPr lang="en-US" altLang="zh-CN" smtClean="0"/>
              <a:t>, </a:t>
            </a:r>
            <a:r>
              <a:rPr lang="zh-CN" altLang="en-US" dirty="0" smtClean="0"/>
              <a:t>边有指向性的称作有向图</a:t>
            </a:r>
            <a:r>
              <a:rPr lang="en-US" altLang="zh-CN" dirty="0" smtClean="0"/>
              <a:t>.</a:t>
            </a:r>
          </a:p>
          <a:p>
            <a:pPr lvl="1"/>
            <a:r>
              <a:rPr lang="zh-CN" altLang="en-US" dirty="0"/>
              <a:t>简单</a:t>
            </a:r>
            <a:r>
              <a:rPr lang="zh-CN" altLang="en-US" dirty="0" smtClean="0"/>
              <a:t>图</a:t>
            </a:r>
            <a:r>
              <a:rPr lang="en-US" altLang="zh-CN" dirty="0" smtClean="0"/>
              <a:t>: </a:t>
            </a:r>
            <a:r>
              <a:rPr lang="zh-CN" altLang="en-US" smtClean="0"/>
              <a:t>没有</a:t>
            </a:r>
            <a:r>
              <a:rPr lang="zh-CN" altLang="en-US" b="1" smtClean="0"/>
              <a:t>重边</a:t>
            </a:r>
            <a:r>
              <a:rPr lang="en-US" altLang="zh-CN" smtClean="0"/>
              <a:t>, </a:t>
            </a:r>
            <a:r>
              <a:rPr lang="zh-CN" altLang="en-US" dirty="0" smtClean="0"/>
              <a:t>且没有</a:t>
            </a:r>
            <a:r>
              <a:rPr lang="zh-CN" altLang="en-US" b="1" dirty="0" smtClean="0"/>
              <a:t>自环</a:t>
            </a:r>
            <a:r>
              <a:rPr lang="zh-CN" altLang="en-US" dirty="0" smtClean="0"/>
              <a:t>的图</a:t>
            </a:r>
            <a:r>
              <a:rPr lang="en-US" altLang="zh-CN" dirty="0" smtClean="0"/>
              <a:t>.</a:t>
            </a:r>
          </a:p>
          <a:p>
            <a:pPr lvl="1"/>
            <a:r>
              <a:rPr lang="zh-CN" altLang="en-US" dirty="0" smtClean="0"/>
              <a:t>连通图</a:t>
            </a:r>
            <a:r>
              <a:rPr lang="en-US" altLang="zh-CN" dirty="0" smtClean="0"/>
              <a:t>: </a:t>
            </a:r>
            <a:r>
              <a:rPr lang="zh-CN" altLang="en-US" dirty="0" smtClean="0"/>
              <a:t>从一点出发都可以到达任意其它点的图</a:t>
            </a:r>
            <a:r>
              <a:rPr lang="en-US" altLang="zh-CN" dirty="0" smtClean="0"/>
              <a:t>.</a:t>
            </a:r>
          </a:p>
          <a:p>
            <a:pPr lvl="1"/>
            <a:r>
              <a:rPr lang="zh-CN" altLang="en-US" dirty="0" smtClean="0"/>
              <a:t>平面图</a:t>
            </a:r>
            <a:r>
              <a:rPr lang="en-US" altLang="zh-CN" dirty="0" smtClean="0"/>
              <a:t>: </a:t>
            </a:r>
            <a:r>
              <a:rPr lang="zh-CN" altLang="en-US" dirty="0" smtClean="0"/>
              <a:t>至少有一种画法画在平面上不发生边的交叉的图</a:t>
            </a:r>
            <a:r>
              <a:rPr lang="en-US" altLang="zh-CN" dirty="0" smtClean="0"/>
              <a:t>.</a:t>
            </a:r>
          </a:p>
          <a:p>
            <a:pPr lvl="1"/>
            <a:r>
              <a:rPr lang="zh-CN" altLang="en-US" dirty="0" smtClean="0"/>
              <a:t>完全图</a:t>
            </a:r>
            <a:r>
              <a:rPr lang="en-US" altLang="zh-CN" dirty="0" smtClean="0"/>
              <a:t>: </a:t>
            </a:r>
            <a:r>
              <a:rPr lang="zh-CN" altLang="en-US" dirty="0" smtClean="0"/>
              <a:t>每对顶点间都恰有一条边相连的图</a:t>
            </a:r>
            <a:r>
              <a:rPr lang="en-US" altLang="zh-CN" dirty="0" smtClean="0"/>
              <a:t>.</a:t>
            </a:r>
            <a:endParaRPr lang="zh-CN" altLang="en-US"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54</a:t>
            </a:fld>
            <a:endParaRPr lang="en-US" dirty="0"/>
          </a:p>
        </p:txBody>
      </p:sp>
    </p:spTree>
    <p:extLst>
      <p:ext uri="{BB962C8B-B14F-4D97-AF65-F5344CB8AC3E}">
        <p14:creationId xmlns:p14="http://schemas.microsoft.com/office/powerpoint/2010/main" val="41534783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p:txBody>
          <a:bodyPr/>
          <a:lstStyle/>
          <a:p>
            <a:r>
              <a:rPr lang="zh-CN" altLang="en-US" b="1" dirty="0" smtClean="0"/>
              <a:t>树</a:t>
            </a:r>
            <a:r>
              <a:rPr lang="zh-CN" altLang="en-US" dirty="0" smtClean="0"/>
              <a:t>既是一个图论概念</a:t>
            </a:r>
            <a:r>
              <a:rPr lang="en-US" altLang="zh-CN" dirty="0" smtClean="0"/>
              <a:t>, </a:t>
            </a:r>
            <a:r>
              <a:rPr lang="zh-CN" altLang="en-US" dirty="0" smtClean="0"/>
              <a:t>又是一个数据结构概念</a:t>
            </a:r>
            <a:r>
              <a:rPr lang="en-US" altLang="zh-CN" dirty="0" smtClean="0"/>
              <a:t>.</a:t>
            </a:r>
          </a:p>
          <a:p>
            <a:endParaRPr lang="en-US" altLang="zh-CN" dirty="0" smtClean="0"/>
          </a:p>
          <a:p>
            <a:r>
              <a:rPr lang="zh-CN" altLang="en-US" dirty="0" smtClean="0"/>
              <a:t>在图论中</a:t>
            </a:r>
            <a:r>
              <a:rPr lang="en-US" altLang="zh-CN" dirty="0" smtClean="0"/>
              <a:t>, </a:t>
            </a:r>
            <a:r>
              <a:rPr lang="zh-CN" altLang="en-US" dirty="0" smtClean="0"/>
              <a:t>树的定义是</a:t>
            </a:r>
            <a:r>
              <a:rPr lang="en-US" altLang="zh-CN" dirty="0" smtClean="0"/>
              <a:t>:</a:t>
            </a:r>
          </a:p>
          <a:p>
            <a:pPr lvl="1"/>
            <a:r>
              <a:rPr lang="zh-CN" altLang="en-US" dirty="0"/>
              <a:t>树是任意两个顶点间有且只有一条路径的</a:t>
            </a:r>
            <a:r>
              <a:rPr lang="zh-CN" altLang="en-US" dirty="0" smtClean="0"/>
              <a:t>图</a:t>
            </a:r>
            <a:r>
              <a:rPr lang="en-US" altLang="zh-CN" dirty="0" smtClean="0"/>
              <a:t>, </a:t>
            </a:r>
            <a:r>
              <a:rPr lang="zh-CN" altLang="en-US" dirty="0" smtClean="0"/>
              <a:t>或者说是没有回路的连通图</a:t>
            </a:r>
            <a:r>
              <a:rPr lang="en-US" altLang="zh-CN" dirty="0" smtClean="0"/>
              <a:t>.</a:t>
            </a:r>
          </a:p>
          <a:p>
            <a:pPr lvl="1"/>
            <a:r>
              <a:rPr lang="zh-CN" altLang="en-US" dirty="0" smtClean="0"/>
              <a:t>并且可以证明以下表述是等价的</a:t>
            </a:r>
            <a:r>
              <a:rPr lang="en-US" altLang="zh-CN" dirty="0" smtClean="0"/>
              <a:t>:</a:t>
            </a:r>
          </a:p>
          <a:p>
            <a:pPr lvl="2"/>
            <a:r>
              <a:rPr lang="en-US" altLang="zh-CN" dirty="0" smtClean="0"/>
              <a:t>G</a:t>
            </a:r>
            <a:r>
              <a:rPr lang="zh-CN" altLang="en-US" dirty="0" smtClean="0"/>
              <a:t>是树</a:t>
            </a:r>
            <a:r>
              <a:rPr lang="en-US" altLang="zh-CN" dirty="0" smtClean="0"/>
              <a:t>.</a:t>
            </a:r>
            <a:endParaRPr lang="zh-CN" altLang="en-US" dirty="0"/>
          </a:p>
          <a:p>
            <a:pPr lvl="2"/>
            <a:r>
              <a:rPr lang="en-US" altLang="zh-CN" dirty="0" smtClean="0"/>
              <a:t>G</a:t>
            </a:r>
            <a:r>
              <a:rPr lang="zh-CN" altLang="en-US" dirty="0" smtClean="0"/>
              <a:t>没有回路</a:t>
            </a:r>
            <a:r>
              <a:rPr lang="en-US" altLang="zh-CN" dirty="0" smtClean="0"/>
              <a:t>, </a:t>
            </a:r>
            <a:r>
              <a:rPr lang="zh-CN" altLang="en-US" dirty="0" smtClean="0"/>
              <a:t>但是</a:t>
            </a:r>
            <a:r>
              <a:rPr lang="zh-CN" altLang="en-US" dirty="0"/>
              <a:t>在</a:t>
            </a:r>
            <a:r>
              <a:rPr lang="en-US" altLang="zh-CN" dirty="0"/>
              <a:t>G</a:t>
            </a:r>
            <a:r>
              <a:rPr lang="zh-CN" altLang="en-US" dirty="0"/>
              <a:t>内添加任意一条</a:t>
            </a:r>
            <a:r>
              <a:rPr lang="zh-CN" altLang="en-US" dirty="0" smtClean="0"/>
              <a:t>边</a:t>
            </a:r>
            <a:r>
              <a:rPr lang="en-US" altLang="zh-CN" dirty="0" smtClean="0"/>
              <a:t>, </a:t>
            </a:r>
            <a:r>
              <a:rPr lang="zh-CN" altLang="en-US" dirty="0" smtClean="0"/>
              <a:t>就</a:t>
            </a:r>
            <a:r>
              <a:rPr lang="zh-CN" altLang="en-US" dirty="0"/>
              <a:t>会形成一个</a:t>
            </a:r>
            <a:r>
              <a:rPr lang="zh-CN" altLang="en-US" dirty="0" smtClean="0"/>
              <a:t>回路</a:t>
            </a:r>
            <a:r>
              <a:rPr lang="en-US" altLang="zh-CN" dirty="0" smtClean="0"/>
              <a:t>.</a:t>
            </a:r>
            <a:endParaRPr lang="zh-CN" altLang="en-US" dirty="0"/>
          </a:p>
          <a:p>
            <a:pPr lvl="2"/>
            <a:r>
              <a:rPr lang="en-US" altLang="zh-CN" dirty="0" smtClean="0"/>
              <a:t>G</a:t>
            </a:r>
            <a:r>
              <a:rPr lang="zh-CN" altLang="en-US" dirty="0" smtClean="0"/>
              <a:t>是</a:t>
            </a:r>
            <a:r>
              <a:rPr lang="zh-CN" altLang="en-US" dirty="0"/>
              <a:t>连通</a:t>
            </a:r>
            <a:r>
              <a:rPr lang="zh-CN" altLang="en-US" dirty="0" smtClean="0"/>
              <a:t>的</a:t>
            </a:r>
            <a:r>
              <a:rPr lang="en-US" altLang="zh-CN" dirty="0" smtClean="0"/>
              <a:t>, </a:t>
            </a:r>
            <a:r>
              <a:rPr lang="zh-CN" altLang="en-US" dirty="0" smtClean="0"/>
              <a:t>但是</a:t>
            </a:r>
            <a:r>
              <a:rPr lang="zh-CN" altLang="en-US" dirty="0"/>
              <a:t>如果去掉任意一条</a:t>
            </a:r>
            <a:r>
              <a:rPr lang="zh-CN" altLang="en-US" dirty="0" smtClean="0"/>
              <a:t>边</a:t>
            </a:r>
            <a:r>
              <a:rPr lang="en-US" altLang="zh-CN" dirty="0" smtClean="0"/>
              <a:t>, </a:t>
            </a:r>
            <a:r>
              <a:rPr lang="zh-CN" altLang="en-US" dirty="0" smtClean="0"/>
              <a:t>就</a:t>
            </a:r>
            <a:r>
              <a:rPr lang="zh-CN" altLang="en-US" dirty="0"/>
              <a:t>不再</a:t>
            </a:r>
            <a:r>
              <a:rPr lang="zh-CN" altLang="en-US" dirty="0" smtClean="0"/>
              <a:t>连通</a:t>
            </a:r>
            <a:r>
              <a:rPr lang="en-US" altLang="zh-CN" dirty="0" smtClean="0"/>
              <a:t>.</a:t>
            </a:r>
            <a:endParaRPr lang="zh-CN" altLang="en-US" dirty="0"/>
          </a:p>
          <a:p>
            <a:pPr lvl="2"/>
            <a:r>
              <a:rPr lang="en-US" altLang="zh-CN" dirty="0" smtClean="0"/>
              <a:t>G</a:t>
            </a:r>
            <a:r>
              <a:rPr lang="zh-CN" altLang="en-US" dirty="0" smtClean="0"/>
              <a:t>是连通的</a:t>
            </a:r>
            <a:r>
              <a:rPr lang="en-US" altLang="zh-CN" dirty="0" smtClean="0"/>
              <a:t>, </a:t>
            </a:r>
            <a:r>
              <a:rPr lang="zh-CN" altLang="en-US" dirty="0" smtClean="0"/>
              <a:t>并且</a:t>
            </a:r>
            <a:r>
              <a:rPr lang="en-US" altLang="zh-CN" dirty="0" smtClean="0"/>
              <a:t>3</a:t>
            </a:r>
            <a:r>
              <a:rPr lang="zh-CN" altLang="en-US" dirty="0"/>
              <a:t>顶点的完全图不是</a:t>
            </a:r>
            <a:r>
              <a:rPr lang="en-US" altLang="zh-CN" dirty="0"/>
              <a:t>G</a:t>
            </a:r>
            <a:r>
              <a:rPr lang="zh-CN" altLang="en-US" dirty="0"/>
              <a:t>的</a:t>
            </a:r>
            <a:r>
              <a:rPr lang="zh-CN" altLang="en-US" dirty="0" smtClean="0"/>
              <a:t>子图</a:t>
            </a:r>
            <a:r>
              <a:rPr lang="en-US" altLang="zh-CN" dirty="0" smtClean="0"/>
              <a:t>.</a:t>
            </a:r>
            <a:endParaRPr lang="zh-CN" altLang="en-US" dirty="0"/>
          </a:p>
          <a:p>
            <a:pPr lvl="2"/>
            <a:r>
              <a:rPr lang="en-US" altLang="zh-CN" dirty="0"/>
              <a:t>G</a:t>
            </a:r>
            <a:r>
              <a:rPr lang="zh-CN" altLang="en-US" dirty="0"/>
              <a:t>内的任意两个顶点能被唯一路径所</a:t>
            </a:r>
            <a:r>
              <a:rPr lang="zh-CN" altLang="en-US" dirty="0" smtClean="0"/>
              <a:t>连通</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55</a:t>
            </a:fld>
            <a:endParaRPr lang="en-US" dirty="0"/>
          </a:p>
        </p:txBody>
      </p:sp>
    </p:spTree>
    <p:extLst>
      <p:ext uri="{BB962C8B-B14F-4D97-AF65-F5344CB8AC3E}">
        <p14:creationId xmlns:p14="http://schemas.microsoft.com/office/powerpoint/2010/main" val="987056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p:txBody>
          <a:bodyPr/>
          <a:lstStyle/>
          <a:p>
            <a:r>
              <a:rPr lang="zh-CN" altLang="en-US" dirty="0" smtClean="0"/>
              <a:t>一些术语</a:t>
            </a:r>
            <a:r>
              <a:rPr lang="en-US" altLang="zh-CN" dirty="0" smtClean="0"/>
              <a:t>:</a:t>
            </a:r>
          </a:p>
          <a:p>
            <a:pPr lvl="1"/>
            <a:r>
              <a:rPr lang="zh-CN" altLang="en-US" dirty="0" smtClean="0"/>
              <a:t>在</a:t>
            </a:r>
            <a:r>
              <a:rPr lang="zh-CN" altLang="en-US" dirty="0"/>
              <a:t>一棵树中可以指定一个特殊的</a:t>
            </a:r>
            <a:r>
              <a:rPr lang="zh-CN" altLang="en-US" dirty="0" smtClean="0"/>
              <a:t>节点</a:t>
            </a:r>
            <a:r>
              <a:rPr lang="en-US" altLang="zh-CN" dirty="0" smtClean="0"/>
              <a:t>: </a:t>
            </a:r>
            <a:r>
              <a:rPr lang="zh-CN" altLang="en-US" dirty="0" smtClean="0"/>
              <a:t>根</a:t>
            </a:r>
            <a:r>
              <a:rPr lang="en-US" altLang="zh-CN" dirty="0" smtClean="0"/>
              <a:t>. </a:t>
            </a:r>
            <a:r>
              <a:rPr lang="zh-CN" altLang="en-US" dirty="0" smtClean="0"/>
              <a:t>一</a:t>
            </a:r>
            <a:r>
              <a:rPr lang="zh-CN" altLang="en-US" dirty="0"/>
              <a:t>个有根的树叫做</a:t>
            </a:r>
            <a:r>
              <a:rPr lang="zh-CN" altLang="en-US" b="1" dirty="0" smtClean="0"/>
              <a:t>有根树</a:t>
            </a:r>
            <a:r>
              <a:rPr lang="en-US" altLang="zh-CN" b="1" dirty="0" smtClean="0"/>
              <a:t>.</a:t>
            </a:r>
          </a:p>
          <a:p>
            <a:pPr lvl="1"/>
            <a:r>
              <a:rPr lang="zh-CN" altLang="en-US" dirty="0"/>
              <a:t>有根树中的节点可以根据到根的距离</a:t>
            </a:r>
            <a:r>
              <a:rPr lang="zh-CN" altLang="en-US" dirty="0" smtClean="0"/>
              <a:t>分</a:t>
            </a:r>
            <a:r>
              <a:rPr lang="zh-CN" altLang="en-US" b="1" dirty="0" smtClean="0"/>
              <a:t>层</a:t>
            </a:r>
            <a:r>
              <a:rPr lang="en-US" altLang="zh-CN" dirty="0" smtClean="0"/>
              <a:t>.</a:t>
            </a:r>
          </a:p>
          <a:p>
            <a:pPr lvl="1"/>
            <a:r>
              <a:rPr lang="zh-CN" altLang="en-US" dirty="0" smtClean="0"/>
              <a:t>一</a:t>
            </a:r>
            <a:r>
              <a:rPr lang="zh-CN" altLang="en-US" dirty="0"/>
              <a:t>颗有根树的层数叫做这棵树的</a:t>
            </a:r>
            <a:r>
              <a:rPr lang="zh-CN" altLang="en-US" b="1" dirty="0" smtClean="0"/>
              <a:t>高度</a:t>
            </a:r>
            <a:r>
              <a:rPr lang="en-US" altLang="zh-CN" dirty="0" smtClean="0"/>
              <a:t>(</a:t>
            </a:r>
            <a:r>
              <a:rPr lang="zh-CN" altLang="en-US" dirty="0" smtClean="0"/>
              <a:t>或</a:t>
            </a:r>
            <a:r>
              <a:rPr lang="zh-CN" altLang="en-US" b="1" dirty="0" smtClean="0"/>
              <a:t>深度</a:t>
            </a:r>
            <a:r>
              <a:rPr lang="en-US" altLang="zh-CN" dirty="0" smtClean="0"/>
              <a:t>).</a:t>
            </a:r>
          </a:p>
          <a:p>
            <a:pPr lvl="1"/>
            <a:r>
              <a:rPr lang="zh-CN" altLang="en-US" dirty="0"/>
              <a:t>节点最多的那一层的节点数叫做这棵树的</a:t>
            </a:r>
            <a:r>
              <a:rPr lang="zh-CN" altLang="en-US" b="1" dirty="0" smtClean="0"/>
              <a:t>宽度</a:t>
            </a:r>
            <a:r>
              <a:rPr lang="en-US" altLang="zh-CN" dirty="0" smtClean="0"/>
              <a:t>.</a:t>
            </a:r>
          </a:p>
          <a:p>
            <a:pPr lvl="1"/>
            <a:r>
              <a:rPr lang="zh-CN" altLang="en-US" dirty="0"/>
              <a:t>一条边的两个端点</a:t>
            </a:r>
            <a:r>
              <a:rPr lang="zh-CN" altLang="en-US" dirty="0" smtClean="0"/>
              <a:t>中</a:t>
            </a:r>
            <a:r>
              <a:rPr lang="en-US" altLang="zh-CN" dirty="0" smtClean="0"/>
              <a:t>, </a:t>
            </a:r>
            <a:r>
              <a:rPr lang="zh-CN" altLang="en-US" dirty="0" smtClean="0"/>
              <a:t>靠近</a:t>
            </a:r>
            <a:r>
              <a:rPr lang="zh-CN" altLang="en-US" dirty="0"/>
              <a:t>根的那个节点叫做另一个节点的</a:t>
            </a:r>
            <a:r>
              <a:rPr lang="zh-CN" altLang="en-US" b="1" dirty="0"/>
              <a:t>父</a:t>
            </a:r>
            <a:r>
              <a:rPr lang="zh-CN" altLang="en-US" b="1" dirty="0" smtClean="0"/>
              <a:t>节点</a:t>
            </a:r>
            <a:r>
              <a:rPr lang="en-US" altLang="zh-CN" dirty="0"/>
              <a:t>(</a:t>
            </a:r>
            <a:r>
              <a:rPr lang="zh-CN" altLang="en-US" dirty="0" smtClean="0"/>
              <a:t>也</a:t>
            </a:r>
            <a:r>
              <a:rPr lang="zh-CN" altLang="en-US" dirty="0"/>
              <a:t>叫</a:t>
            </a:r>
            <a:r>
              <a:rPr lang="zh-CN" altLang="en-US" b="1" dirty="0" smtClean="0"/>
              <a:t>父亲</a:t>
            </a:r>
            <a:r>
              <a:rPr lang="en-US" altLang="zh-CN" dirty="0" smtClean="0"/>
              <a:t>/</a:t>
            </a:r>
            <a:r>
              <a:rPr lang="zh-CN" altLang="en-US" b="1" dirty="0" smtClean="0"/>
              <a:t>双亲</a:t>
            </a:r>
            <a:r>
              <a:rPr lang="en-US" altLang="zh-CN" dirty="0"/>
              <a:t>/</a:t>
            </a:r>
            <a:r>
              <a:rPr lang="zh-CN" altLang="en-US" b="1" dirty="0" smtClean="0"/>
              <a:t>双亲节点</a:t>
            </a:r>
            <a:r>
              <a:rPr lang="en-US" altLang="zh-CN" dirty="0" smtClean="0"/>
              <a:t>), </a:t>
            </a:r>
            <a:r>
              <a:rPr lang="zh-CN" altLang="en-US" dirty="0" smtClean="0"/>
              <a:t>相反的</a:t>
            </a:r>
            <a:r>
              <a:rPr lang="en-US" altLang="zh-CN" dirty="0" smtClean="0"/>
              <a:t>, </a:t>
            </a:r>
            <a:r>
              <a:rPr lang="zh-CN" altLang="en-US" dirty="0" smtClean="0"/>
              <a:t>距离</a:t>
            </a:r>
            <a:r>
              <a:rPr lang="zh-CN" altLang="en-US" dirty="0"/>
              <a:t>根比较远的那个节点叫做另一个节点的</a:t>
            </a:r>
            <a:r>
              <a:rPr lang="zh-CN" altLang="en-US" b="1" dirty="0"/>
              <a:t>子</a:t>
            </a:r>
            <a:r>
              <a:rPr lang="zh-CN" altLang="en-US" b="1" dirty="0" smtClean="0"/>
              <a:t>节点</a:t>
            </a:r>
            <a:r>
              <a:rPr lang="en-US" altLang="zh-CN" dirty="0"/>
              <a:t>(</a:t>
            </a:r>
            <a:r>
              <a:rPr lang="zh-CN" altLang="en-US" dirty="0" smtClean="0"/>
              <a:t>也</a:t>
            </a:r>
            <a:r>
              <a:rPr lang="zh-CN" altLang="en-US" dirty="0"/>
              <a:t>可以叫</a:t>
            </a:r>
            <a:r>
              <a:rPr lang="zh-CN" altLang="en-US" b="1" dirty="0" smtClean="0"/>
              <a:t>孩子</a:t>
            </a:r>
            <a:r>
              <a:rPr lang="en-US" altLang="zh-CN" dirty="0"/>
              <a:t>/</a:t>
            </a:r>
            <a:r>
              <a:rPr lang="zh-CN" altLang="en-US" b="1" dirty="0" smtClean="0"/>
              <a:t>儿子</a:t>
            </a:r>
            <a:r>
              <a:rPr lang="en-US" altLang="zh-CN" dirty="0"/>
              <a:t>/</a:t>
            </a:r>
            <a:r>
              <a:rPr lang="zh-CN" altLang="en-US" b="1" dirty="0" smtClean="0"/>
              <a:t>子女</a:t>
            </a:r>
            <a:r>
              <a:rPr lang="zh-CN" altLang="en-US" dirty="0" smtClean="0"/>
              <a:t>等</a:t>
            </a:r>
            <a:r>
              <a:rPr lang="en-US" altLang="zh-CN" dirty="0" smtClean="0"/>
              <a:t>).</a:t>
            </a:r>
          </a:p>
          <a:p>
            <a:pPr lvl="1"/>
            <a:r>
              <a:rPr lang="zh-CN" altLang="en-US" dirty="0"/>
              <a:t>父亲方向的所有节点都叫做这个节点的</a:t>
            </a:r>
            <a:r>
              <a:rPr lang="zh-CN" altLang="en-US" b="1" dirty="0" smtClean="0"/>
              <a:t>祖先</a:t>
            </a:r>
            <a:r>
              <a:rPr lang="en-US" altLang="zh-CN" dirty="0" smtClean="0"/>
              <a:t>, </a:t>
            </a:r>
            <a:r>
              <a:rPr lang="zh-CN" altLang="en-US" dirty="0" smtClean="0"/>
              <a:t>儿子</a:t>
            </a:r>
            <a:r>
              <a:rPr lang="zh-CN" altLang="en-US" dirty="0"/>
              <a:t>方向的所有节点都叫做这个节点的</a:t>
            </a:r>
            <a:r>
              <a:rPr lang="zh-CN" altLang="en-US" b="1" dirty="0" smtClean="0"/>
              <a:t>子孙</a:t>
            </a:r>
            <a:r>
              <a:rPr lang="en-US" altLang="zh-CN" dirty="0"/>
              <a:t>.</a:t>
            </a:r>
            <a:endParaRPr lang="en-US" altLang="zh-CN" dirty="0" smtClean="0"/>
          </a:p>
          <a:p>
            <a:pPr lvl="1"/>
            <a:r>
              <a:rPr lang="zh-CN" altLang="en-US" dirty="0"/>
              <a:t>没有子节点的子节点叫做</a:t>
            </a:r>
            <a:r>
              <a:rPr lang="zh-CN" altLang="en-US" b="1" dirty="0"/>
              <a:t>叶</a:t>
            </a:r>
            <a:r>
              <a:rPr lang="zh-CN" altLang="en-US" b="1" dirty="0" smtClean="0"/>
              <a:t>节点</a:t>
            </a:r>
            <a:r>
              <a:rPr lang="en-US" altLang="zh-CN" dirty="0"/>
              <a:t>(</a:t>
            </a:r>
            <a:r>
              <a:rPr lang="zh-CN" altLang="en-US" dirty="0" smtClean="0"/>
              <a:t>或者</a:t>
            </a:r>
            <a:r>
              <a:rPr lang="zh-CN" altLang="en-US" b="1" dirty="0"/>
              <a:t>叶子</a:t>
            </a:r>
            <a:r>
              <a:rPr lang="zh-CN" altLang="en-US" b="1" dirty="0" smtClean="0"/>
              <a:t>节点</a:t>
            </a:r>
            <a:r>
              <a:rPr lang="en-US" altLang="zh-CN" dirty="0" smtClean="0"/>
              <a:t>).</a:t>
            </a:r>
            <a:endParaRPr lang="zh-CN" altLang="en-US" b="1" dirty="0"/>
          </a:p>
        </p:txBody>
      </p:sp>
      <p:sp>
        <p:nvSpPr>
          <p:cNvPr id="4" name="灯片编号占位符 3"/>
          <p:cNvSpPr>
            <a:spLocks noGrp="1"/>
          </p:cNvSpPr>
          <p:nvPr>
            <p:ph type="sldNum" sz="quarter" idx="12"/>
          </p:nvPr>
        </p:nvSpPr>
        <p:spPr/>
        <p:txBody>
          <a:bodyPr/>
          <a:lstStyle/>
          <a:p>
            <a:fld id="{D57F1E4F-1CFF-5643-939E-02111984F565}" type="slidenum">
              <a:rPr lang="en-US" smtClean="0"/>
              <a:t>56</a:t>
            </a:fld>
            <a:endParaRPr lang="en-US" dirty="0"/>
          </a:p>
        </p:txBody>
      </p:sp>
    </p:spTree>
    <p:extLst>
      <p:ext uri="{BB962C8B-B14F-4D97-AF65-F5344CB8AC3E}">
        <p14:creationId xmlns:p14="http://schemas.microsoft.com/office/powerpoint/2010/main" val="22741633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p:txBody>
          <a:bodyPr/>
          <a:lstStyle/>
          <a:p>
            <a:r>
              <a:rPr lang="zh-CN" altLang="en-US" dirty="0" smtClean="0"/>
              <a:t>一些术语</a:t>
            </a:r>
            <a:r>
              <a:rPr lang="en-US" altLang="zh-CN" dirty="0" smtClean="0"/>
              <a:t>:</a:t>
            </a:r>
          </a:p>
          <a:p>
            <a:pPr lvl="1"/>
            <a:r>
              <a:rPr lang="en-US" altLang="zh-CN" dirty="0" smtClean="0"/>
              <a:t>Hint:</a:t>
            </a:r>
          </a:p>
          <a:p>
            <a:pPr lvl="2"/>
            <a:r>
              <a:rPr lang="zh-CN" altLang="en-US" dirty="0" smtClean="0"/>
              <a:t>由于</a:t>
            </a:r>
            <a:r>
              <a:rPr lang="zh-CN" altLang="en-US" dirty="0"/>
              <a:t>到根的路径只有一</a:t>
            </a:r>
            <a:r>
              <a:rPr lang="zh-CN" altLang="en-US" dirty="0" smtClean="0"/>
              <a:t>条</a:t>
            </a:r>
            <a:r>
              <a:rPr lang="en-US" altLang="zh-CN" dirty="0" smtClean="0"/>
              <a:t>, </a:t>
            </a:r>
            <a:r>
              <a:rPr lang="zh-CN" altLang="en-US" dirty="0" smtClean="0"/>
              <a:t>根</a:t>
            </a:r>
            <a:r>
              <a:rPr lang="zh-CN" altLang="en-US" dirty="0"/>
              <a:t>节点以外的节点的父节点永远只有一</a:t>
            </a:r>
            <a:r>
              <a:rPr lang="zh-CN" altLang="en-US" dirty="0" smtClean="0"/>
              <a:t>个</a:t>
            </a:r>
            <a:r>
              <a:rPr lang="en-US" altLang="zh-CN" dirty="0" smtClean="0"/>
              <a:t>, </a:t>
            </a:r>
            <a:r>
              <a:rPr lang="zh-CN" altLang="en-US" dirty="0" smtClean="0"/>
              <a:t>祖先</a:t>
            </a:r>
            <a:r>
              <a:rPr lang="zh-CN" altLang="en-US" dirty="0"/>
              <a:t>就是这个点到根的路径上的所有</a:t>
            </a:r>
            <a:r>
              <a:rPr lang="zh-CN" altLang="en-US" dirty="0" smtClean="0"/>
              <a:t>节点</a:t>
            </a:r>
            <a:r>
              <a:rPr lang="en-US" altLang="zh-CN" dirty="0" smtClean="0"/>
              <a:t>(</a:t>
            </a:r>
            <a:r>
              <a:rPr lang="zh-CN" altLang="en-US" dirty="0" smtClean="0"/>
              <a:t>包括根</a:t>
            </a:r>
            <a:r>
              <a:rPr lang="en-US" altLang="zh-CN" dirty="0" smtClean="0"/>
              <a:t>, </a:t>
            </a:r>
            <a:r>
              <a:rPr lang="zh-CN" altLang="en-US" dirty="0" smtClean="0"/>
              <a:t>不</a:t>
            </a:r>
            <a:r>
              <a:rPr lang="zh-CN" altLang="en-US" dirty="0"/>
              <a:t>包括这个节点</a:t>
            </a:r>
            <a:r>
              <a:rPr lang="zh-CN" altLang="en-US" dirty="0" smtClean="0"/>
              <a:t>本身</a:t>
            </a:r>
            <a:r>
              <a:rPr lang="en-US" altLang="zh-CN" dirty="0" smtClean="0"/>
              <a:t>). </a:t>
            </a:r>
            <a:r>
              <a:rPr lang="zh-CN" altLang="en-US" dirty="0" smtClean="0"/>
              <a:t>另外</a:t>
            </a:r>
            <a:r>
              <a:rPr lang="en-US" altLang="zh-CN" dirty="0" smtClean="0"/>
              <a:t>, </a:t>
            </a:r>
            <a:r>
              <a:rPr lang="zh-CN" altLang="en-US" dirty="0" smtClean="0"/>
              <a:t>以</a:t>
            </a:r>
            <a:r>
              <a:rPr lang="zh-CN" altLang="en-US" dirty="0"/>
              <a:t>一个节点为根的树是指包括这个节点和其所有</a:t>
            </a:r>
            <a:r>
              <a:rPr lang="zh-CN" altLang="en-US" dirty="0" smtClean="0"/>
              <a:t>子孙</a:t>
            </a:r>
            <a:r>
              <a:rPr lang="en-US" altLang="zh-CN" dirty="0" smtClean="0"/>
              <a:t>, </a:t>
            </a:r>
            <a:r>
              <a:rPr lang="zh-CN" altLang="en-US" dirty="0" smtClean="0"/>
              <a:t>并</a:t>
            </a:r>
            <a:r>
              <a:rPr lang="zh-CN" altLang="en-US" dirty="0"/>
              <a:t>以这个节点为根的</a:t>
            </a:r>
            <a:r>
              <a:rPr lang="zh-CN" altLang="en-US" dirty="0" smtClean="0"/>
              <a:t>树</a:t>
            </a:r>
            <a:r>
              <a:rPr lang="en-US" altLang="zh-CN" dirty="0" smtClean="0"/>
              <a:t>. </a:t>
            </a:r>
            <a:r>
              <a:rPr lang="zh-CN" altLang="en-US" dirty="0" smtClean="0"/>
              <a:t>由于</a:t>
            </a:r>
            <a:r>
              <a:rPr lang="zh-CN" altLang="en-US" dirty="0"/>
              <a:t>一般不需要这以外的子</a:t>
            </a:r>
            <a:r>
              <a:rPr lang="zh-CN" altLang="en-US" dirty="0" smtClean="0"/>
              <a:t>树</a:t>
            </a:r>
            <a:r>
              <a:rPr lang="en-US" altLang="zh-CN" dirty="0" smtClean="0"/>
              <a:t>, </a:t>
            </a:r>
            <a:r>
              <a:rPr lang="zh-CN" altLang="en-US" dirty="0" smtClean="0"/>
              <a:t>每</a:t>
            </a:r>
            <a:r>
              <a:rPr lang="zh-CN" altLang="en-US" dirty="0"/>
              <a:t>一个节点也可以对应到一个以其为根的</a:t>
            </a:r>
            <a:r>
              <a:rPr lang="zh-CN" altLang="en-US" dirty="0" smtClean="0"/>
              <a:t>树</a:t>
            </a:r>
            <a:r>
              <a:rPr lang="en-US" altLang="zh-CN" dirty="0" smtClean="0"/>
              <a:t>, </a:t>
            </a:r>
            <a:r>
              <a:rPr lang="zh-CN" altLang="en-US" dirty="0" smtClean="0"/>
              <a:t>一</a:t>
            </a:r>
            <a:r>
              <a:rPr lang="zh-CN" altLang="en-US" dirty="0"/>
              <a:t>个节点的子树通常也是指以这个节点的子节点为根的</a:t>
            </a:r>
            <a:r>
              <a:rPr lang="zh-CN" altLang="en-US" dirty="0" smtClean="0"/>
              <a:t>树</a:t>
            </a:r>
            <a:r>
              <a:rPr lang="en-US" altLang="zh-CN" dirty="0" smtClean="0"/>
              <a:t>.</a:t>
            </a:r>
          </a:p>
          <a:p>
            <a:pPr lvl="1"/>
            <a:r>
              <a:rPr lang="zh-CN" altLang="en-US" dirty="0"/>
              <a:t>如果一颗有根树每个节点的子树最多有</a:t>
            </a:r>
            <a:r>
              <a:rPr lang="en-US" altLang="zh-CN" dirty="0"/>
              <a:t>n</a:t>
            </a:r>
            <a:r>
              <a:rPr lang="zh-CN" altLang="en-US" dirty="0" smtClean="0"/>
              <a:t>个</a:t>
            </a:r>
            <a:r>
              <a:rPr lang="en-US" altLang="zh-CN" dirty="0" smtClean="0"/>
              <a:t>, </a:t>
            </a:r>
            <a:r>
              <a:rPr lang="zh-CN" altLang="en-US" dirty="0" smtClean="0"/>
              <a:t>同时</a:t>
            </a:r>
            <a:r>
              <a:rPr lang="zh-CN" altLang="en-US" dirty="0"/>
              <a:t>每个节点在其父节点中都有固定的可能可以留空的</a:t>
            </a:r>
            <a:r>
              <a:rPr lang="zh-CN" altLang="en-US" dirty="0" smtClean="0"/>
              <a:t>位置</a:t>
            </a:r>
            <a:r>
              <a:rPr lang="en-US" altLang="zh-CN" dirty="0" smtClean="0"/>
              <a:t>, </a:t>
            </a:r>
            <a:r>
              <a:rPr lang="zh-CN" altLang="en-US" dirty="0" smtClean="0"/>
              <a:t>这</a:t>
            </a:r>
            <a:r>
              <a:rPr lang="zh-CN" altLang="en-US" dirty="0"/>
              <a:t>棵树叫做</a:t>
            </a:r>
            <a:r>
              <a:rPr lang="en-US" altLang="zh-CN" b="1" dirty="0"/>
              <a:t>n</a:t>
            </a:r>
            <a:r>
              <a:rPr lang="zh-CN" altLang="en-US" b="1" dirty="0"/>
              <a:t>叉</a:t>
            </a:r>
            <a:r>
              <a:rPr lang="zh-CN" altLang="en-US" b="1" dirty="0" smtClean="0"/>
              <a:t>树</a:t>
            </a:r>
            <a:r>
              <a:rPr lang="en-US" altLang="zh-CN" dirty="0" smtClean="0"/>
              <a:t>.</a:t>
            </a:r>
          </a:p>
          <a:p>
            <a:pPr lvl="1"/>
            <a:r>
              <a:rPr lang="zh-CN" altLang="en-US" dirty="0"/>
              <a:t>特别</a:t>
            </a:r>
            <a:r>
              <a:rPr lang="zh-CN" altLang="en-US" dirty="0" smtClean="0"/>
              <a:t>地</a:t>
            </a:r>
            <a:r>
              <a:rPr lang="en-US" altLang="zh-CN" dirty="0" smtClean="0"/>
              <a:t>, </a:t>
            </a:r>
            <a:r>
              <a:rPr lang="zh-CN" altLang="en-US" dirty="0" smtClean="0"/>
              <a:t>每个</a:t>
            </a:r>
            <a:r>
              <a:rPr lang="zh-CN" altLang="en-US" dirty="0"/>
              <a:t>节点都可以有两个固定位置的子树的有根树叫做</a:t>
            </a:r>
            <a:r>
              <a:rPr lang="zh-CN" altLang="en-US" b="1" dirty="0" smtClean="0"/>
              <a:t>二叉树</a:t>
            </a:r>
            <a:r>
              <a:rPr lang="en-US" altLang="zh-CN" dirty="0" smtClean="0"/>
              <a:t>. </a:t>
            </a:r>
            <a:r>
              <a:rPr lang="zh-CN" altLang="en-US" dirty="0" smtClean="0"/>
              <a:t>二叉树</a:t>
            </a:r>
            <a:r>
              <a:rPr lang="zh-CN" altLang="en-US" dirty="0"/>
              <a:t>中每个节点的两个子树分别叫做</a:t>
            </a:r>
            <a:r>
              <a:rPr lang="zh-CN" altLang="en-US" b="1" dirty="0"/>
              <a:t>左子树</a:t>
            </a:r>
            <a:r>
              <a:rPr lang="zh-CN" altLang="en-US" dirty="0"/>
              <a:t>和</a:t>
            </a:r>
            <a:r>
              <a:rPr lang="zh-CN" altLang="en-US" b="1" dirty="0"/>
              <a:t>右子</a:t>
            </a:r>
            <a:r>
              <a:rPr lang="zh-CN" altLang="en-US" b="1" dirty="0" smtClean="0"/>
              <a:t>树</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57</a:t>
            </a:fld>
            <a:endParaRPr lang="en-US" dirty="0"/>
          </a:p>
        </p:txBody>
      </p:sp>
    </p:spTree>
    <p:extLst>
      <p:ext uri="{BB962C8B-B14F-4D97-AF65-F5344CB8AC3E}">
        <p14:creationId xmlns:p14="http://schemas.microsoft.com/office/powerpoint/2010/main" val="15210112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一些术语</a:t>
            </a:r>
            <a:r>
              <a:rPr lang="en-US" altLang="zh-CN" dirty="0" smtClean="0"/>
              <a:t>:</a:t>
            </a:r>
          </a:p>
          <a:p>
            <a:pPr lvl="1"/>
            <a:r>
              <a:rPr lang="zh-CN" altLang="en-US" dirty="0" smtClean="0"/>
              <a:t>树中所有点的度的最大值称为</a:t>
            </a:r>
            <a:r>
              <a:rPr lang="zh-CN" altLang="en-US" b="1" dirty="0" smtClean="0"/>
              <a:t>树的度</a:t>
            </a:r>
            <a:r>
              <a:rPr lang="en-US" altLang="zh-CN" dirty="0" smtClean="0"/>
              <a:t>.</a:t>
            </a:r>
          </a:p>
          <a:p>
            <a:pPr lvl="1"/>
            <a:r>
              <a:rPr lang="zh-CN" altLang="en-US" dirty="0"/>
              <a:t>父节点</a:t>
            </a:r>
            <a:r>
              <a:rPr lang="zh-CN" altLang="en-US" dirty="0" smtClean="0"/>
              <a:t>相同的点称为</a:t>
            </a:r>
            <a:r>
              <a:rPr lang="en-US" altLang="zh-CN" dirty="0" smtClean="0"/>
              <a:t>(</a:t>
            </a:r>
            <a:r>
              <a:rPr lang="zh-CN" altLang="en-US" dirty="0" smtClean="0"/>
              <a:t>堂</a:t>
            </a:r>
            <a:r>
              <a:rPr lang="en-US" altLang="zh-CN" dirty="0" smtClean="0"/>
              <a:t>)</a:t>
            </a:r>
            <a:r>
              <a:rPr lang="zh-CN" altLang="en-US" b="1" dirty="0" smtClean="0"/>
              <a:t>兄弟节点</a:t>
            </a:r>
            <a:r>
              <a:rPr lang="en-US" altLang="zh-CN" dirty="0" smtClean="0"/>
              <a:t>.</a:t>
            </a:r>
          </a:p>
          <a:p>
            <a:endParaRPr lang="en-US" altLang="zh-CN" dirty="0"/>
          </a:p>
          <a:p>
            <a:r>
              <a:rPr lang="zh-CN" altLang="en-US" dirty="0" smtClean="0"/>
              <a:t>树的分类</a:t>
            </a:r>
            <a:r>
              <a:rPr lang="en-US" altLang="zh-CN" dirty="0" smtClean="0"/>
              <a:t>:</a:t>
            </a:r>
          </a:p>
          <a:p>
            <a:pPr lvl="1"/>
            <a:r>
              <a:rPr lang="zh-CN" altLang="en-US" dirty="0" smtClean="0"/>
              <a:t>无根树</a:t>
            </a:r>
            <a:r>
              <a:rPr lang="en-US" altLang="zh-CN" dirty="0" smtClean="0"/>
              <a:t>/</a:t>
            </a:r>
            <a:r>
              <a:rPr lang="zh-CN" altLang="en-US" dirty="0" smtClean="0"/>
              <a:t>有根树</a:t>
            </a:r>
            <a:r>
              <a:rPr lang="en-US" altLang="zh-CN" dirty="0" smtClean="0"/>
              <a:t>.</a:t>
            </a:r>
          </a:p>
          <a:p>
            <a:pPr lvl="1"/>
            <a:r>
              <a:rPr lang="zh-CN" altLang="en-US" dirty="0" smtClean="0"/>
              <a:t>二叉树</a:t>
            </a:r>
            <a:endParaRPr lang="en-US" altLang="zh-CN" dirty="0"/>
          </a:p>
          <a:p>
            <a:pPr lvl="2"/>
            <a:r>
              <a:rPr lang="zh-CN" altLang="en-US" dirty="0" smtClean="0"/>
              <a:t>完全二叉树</a:t>
            </a:r>
            <a:r>
              <a:rPr lang="en-US" altLang="zh-CN" dirty="0" smtClean="0"/>
              <a:t>: </a:t>
            </a:r>
            <a:r>
              <a:rPr lang="zh-CN" altLang="en-US" dirty="0" smtClean="0"/>
              <a:t>除最深一层外其它层均满</a:t>
            </a:r>
            <a:r>
              <a:rPr lang="en-US" altLang="zh-CN" dirty="0" smtClean="0"/>
              <a:t>, </a:t>
            </a:r>
            <a:r>
              <a:rPr lang="zh-CN" altLang="en-US" dirty="0" smtClean="0"/>
              <a:t>且最深一层节点从左向右紧密排列的二叉树</a:t>
            </a:r>
            <a:r>
              <a:rPr lang="en-US" altLang="zh-CN" dirty="0" smtClean="0"/>
              <a:t>.</a:t>
            </a:r>
          </a:p>
          <a:p>
            <a:pPr lvl="2"/>
            <a:r>
              <a:rPr lang="zh-CN" altLang="en-US" dirty="0"/>
              <a:t>满</a:t>
            </a:r>
            <a:r>
              <a:rPr lang="zh-CN" altLang="en-US" dirty="0" smtClean="0"/>
              <a:t>二叉树</a:t>
            </a:r>
            <a:r>
              <a:rPr lang="en-US" altLang="zh-CN" dirty="0" smtClean="0"/>
              <a:t>: </a:t>
            </a:r>
            <a:r>
              <a:rPr lang="zh-CN" altLang="en-US" dirty="0" smtClean="0"/>
              <a:t>每一层都满的二叉树</a:t>
            </a:r>
            <a:r>
              <a:rPr lang="en-US" altLang="zh-CN" dirty="0" smtClean="0"/>
              <a:t>.</a:t>
            </a:r>
          </a:p>
          <a:p>
            <a:pPr lvl="1"/>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58</a:t>
            </a:fld>
            <a:endParaRPr lang="en-US" dirty="0"/>
          </a:p>
        </p:txBody>
      </p:sp>
    </p:spTree>
    <p:extLst>
      <p:ext uri="{BB962C8B-B14F-4D97-AF65-F5344CB8AC3E}">
        <p14:creationId xmlns:p14="http://schemas.microsoft.com/office/powerpoint/2010/main" val="17162862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a:xfrm>
            <a:off x="1103312" y="2052918"/>
            <a:ext cx="8946541" cy="4195481"/>
          </a:xfrm>
        </p:spPr>
        <p:txBody>
          <a:bodyPr/>
          <a:lstStyle/>
          <a:p>
            <a:r>
              <a:rPr lang="zh-CN" altLang="en-US" b="1" dirty="0" smtClean="0"/>
              <a:t>森林</a:t>
            </a:r>
            <a:r>
              <a:rPr lang="zh-CN" altLang="en-US" dirty="0" smtClean="0"/>
              <a:t>的图论定义</a:t>
            </a:r>
            <a:r>
              <a:rPr lang="en-US" altLang="zh-CN" dirty="0" smtClean="0"/>
              <a:t>:</a:t>
            </a:r>
          </a:p>
          <a:p>
            <a:pPr lvl="1"/>
            <a:r>
              <a:rPr lang="zh-CN" altLang="en-US" dirty="0" smtClean="0"/>
              <a:t>森林是没有回路的图</a:t>
            </a:r>
            <a:r>
              <a:rPr lang="en-US" altLang="zh-CN" dirty="0" smtClean="0"/>
              <a:t>.</a:t>
            </a:r>
          </a:p>
          <a:p>
            <a:pPr lvl="2"/>
            <a:r>
              <a:rPr lang="zh-CN" altLang="en-US" dirty="0"/>
              <a:t>与</a:t>
            </a:r>
            <a:r>
              <a:rPr lang="zh-CN" altLang="en-US" dirty="0" smtClean="0"/>
              <a:t>树的定义比较</a:t>
            </a:r>
            <a:r>
              <a:rPr lang="en-US" altLang="zh-CN" dirty="0" smtClean="0"/>
              <a:t>.</a:t>
            </a:r>
          </a:p>
          <a:p>
            <a:pPr lvl="1"/>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59</a:t>
            </a:fld>
            <a:endParaRPr lang="en-US" dirty="0"/>
          </a:p>
        </p:txBody>
      </p:sp>
    </p:spTree>
    <p:extLst>
      <p:ext uri="{BB962C8B-B14F-4D97-AF65-F5344CB8AC3E}">
        <p14:creationId xmlns:p14="http://schemas.microsoft.com/office/powerpoint/2010/main" val="44541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现在看几个例子</a:t>
            </a:r>
            <a:endParaRPr lang="en-US" altLang="zh-CN" dirty="0" smtClean="0"/>
          </a:p>
          <a:p>
            <a:r>
              <a:rPr lang="zh-CN" altLang="en-US" b="1" dirty="0" smtClean="0"/>
              <a:t>例子</a:t>
            </a:r>
            <a:r>
              <a:rPr lang="en-US" altLang="zh-CN" dirty="0" smtClean="0"/>
              <a:t>: </a:t>
            </a:r>
            <a:r>
              <a:rPr lang="zh-CN" altLang="en-US" dirty="0" smtClean="0"/>
              <a:t>找到</a:t>
            </a:r>
            <a:r>
              <a:rPr lang="en-US" altLang="zh-CN" dirty="0" smtClean="0"/>
              <a:t>1~1000</a:t>
            </a:r>
            <a:r>
              <a:rPr lang="zh-CN" altLang="en-US" dirty="0" smtClean="0"/>
              <a:t>里的所有水仙花数</a:t>
            </a:r>
            <a:r>
              <a:rPr lang="en-US" altLang="zh-CN" dirty="0" smtClean="0"/>
              <a:t>.</a:t>
            </a:r>
          </a:p>
          <a:p>
            <a:pPr lvl="1"/>
            <a:r>
              <a:rPr lang="en-US" altLang="zh-CN" dirty="0" err="1" smtClean="0"/>
              <a:t>def</a:t>
            </a:r>
            <a:r>
              <a:rPr lang="en-US" altLang="zh-CN" dirty="0" smtClean="0"/>
              <a:t>: </a:t>
            </a:r>
            <a:r>
              <a:rPr lang="zh-CN" altLang="en-US" dirty="0" smtClean="0"/>
              <a:t>水仙花数指的是各位数字的立方和等于这个数字本身的数字</a:t>
            </a:r>
            <a:r>
              <a:rPr lang="en-US" altLang="zh-CN" dirty="0" smtClean="0"/>
              <a:t>.</a:t>
            </a:r>
          </a:p>
          <a:p>
            <a:endParaRPr lang="en-US" altLang="zh-CN" dirty="0"/>
          </a:p>
          <a:p>
            <a:r>
              <a:rPr lang="zh-CN" altLang="en-US" b="1" dirty="0" smtClean="0"/>
              <a:t>思路</a:t>
            </a:r>
            <a:r>
              <a:rPr lang="en-US" altLang="zh-CN" dirty="0" smtClean="0"/>
              <a:t>: </a:t>
            </a:r>
            <a:r>
              <a:rPr lang="zh-CN" altLang="en-US" dirty="0" smtClean="0"/>
              <a:t>只需要把</a:t>
            </a:r>
            <a:r>
              <a:rPr lang="en-US" altLang="zh-CN" dirty="0" smtClean="0"/>
              <a:t>1~1000</a:t>
            </a:r>
            <a:r>
              <a:rPr lang="zh-CN" altLang="en-US" dirty="0" smtClean="0"/>
              <a:t>的所有数字试验一遍即可</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6415291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树和森林</a:t>
            </a:r>
            <a:endParaRPr lang="zh-CN" altLang="en-US" dirty="0"/>
          </a:p>
        </p:txBody>
      </p:sp>
      <p:sp>
        <p:nvSpPr>
          <p:cNvPr id="3" name="内容占位符 2"/>
          <p:cNvSpPr>
            <a:spLocks noGrp="1"/>
          </p:cNvSpPr>
          <p:nvPr>
            <p:ph idx="1"/>
          </p:nvPr>
        </p:nvSpPr>
        <p:spPr>
          <a:xfrm>
            <a:off x="1103312" y="2052918"/>
            <a:ext cx="8946541" cy="4195481"/>
          </a:xfrm>
        </p:spPr>
        <p:txBody>
          <a:bodyPr>
            <a:noAutofit/>
          </a:bodyPr>
          <a:lstStyle/>
          <a:p>
            <a:r>
              <a:rPr lang="zh-CN" altLang="en-US" dirty="0" smtClean="0"/>
              <a:t>树的遍历</a:t>
            </a:r>
            <a:endParaRPr lang="en-US" altLang="zh-CN" dirty="0" smtClean="0"/>
          </a:p>
          <a:p>
            <a:pPr lvl="1"/>
            <a:r>
              <a:rPr lang="zh-CN" altLang="en-US" dirty="0" smtClean="0"/>
              <a:t>这里的</a:t>
            </a:r>
            <a:r>
              <a:rPr lang="zh-CN" altLang="en-US" b="1" dirty="0" smtClean="0"/>
              <a:t>遍历</a:t>
            </a:r>
            <a:r>
              <a:rPr lang="zh-CN" altLang="en-US" dirty="0" smtClean="0"/>
              <a:t>是指这样一种操作</a:t>
            </a:r>
            <a:r>
              <a:rPr lang="en-US" altLang="zh-CN" dirty="0" smtClean="0"/>
              <a:t>, </a:t>
            </a:r>
            <a:r>
              <a:rPr lang="zh-CN" altLang="en-US" dirty="0" smtClean="0"/>
              <a:t>即按照一定的顺序走完</a:t>
            </a:r>
            <a:r>
              <a:rPr lang="zh-CN" altLang="en-US" dirty="0"/>
              <a:t>所有的</a:t>
            </a:r>
            <a:r>
              <a:rPr lang="zh-CN" altLang="en-US" dirty="0" smtClean="0"/>
              <a:t>顶点</a:t>
            </a:r>
            <a:r>
              <a:rPr lang="en-US" altLang="zh-CN" dirty="0" smtClean="0"/>
              <a:t>.</a:t>
            </a:r>
          </a:p>
          <a:p>
            <a:r>
              <a:rPr lang="zh-CN" altLang="en-US" dirty="0" smtClean="0"/>
              <a:t>有四种常见的树的遍历方法</a:t>
            </a:r>
            <a:r>
              <a:rPr lang="en-US" altLang="zh-CN" dirty="0" smtClean="0"/>
              <a:t>:</a:t>
            </a:r>
          </a:p>
          <a:p>
            <a:pPr lvl="1"/>
            <a:r>
              <a:rPr lang="zh-CN" altLang="en-US" dirty="0" smtClean="0"/>
              <a:t>深度优先遍历</a:t>
            </a:r>
            <a:endParaRPr lang="en-US" altLang="zh-CN" dirty="0" smtClean="0"/>
          </a:p>
          <a:p>
            <a:pPr lvl="2"/>
            <a:r>
              <a:rPr lang="zh-CN" altLang="en-US" dirty="0" smtClean="0"/>
              <a:t>先序遍历</a:t>
            </a:r>
            <a:endParaRPr lang="en-US" altLang="zh-CN" dirty="0" smtClean="0"/>
          </a:p>
          <a:p>
            <a:pPr marL="914400" lvl="2" indent="0">
              <a:buNone/>
            </a:pPr>
            <a:r>
              <a:rPr lang="en-US" altLang="zh-CN" dirty="0"/>
              <a:t>	</a:t>
            </a:r>
            <a:r>
              <a:rPr lang="zh-CN" altLang="en-US" dirty="0" smtClean="0"/>
              <a:t>先访问根节点</a:t>
            </a:r>
            <a:r>
              <a:rPr lang="en-US" altLang="zh-CN" dirty="0" smtClean="0"/>
              <a:t>, </a:t>
            </a:r>
            <a:r>
              <a:rPr lang="zh-CN" altLang="en-US" dirty="0" smtClean="0"/>
              <a:t>再访问该节点左右子树</a:t>
            </a:r>
            <a:r>
              <a:rPr lang="en-US" altLang="zh-CN" dirty="0" smtClean="0"/>
              <a:t>.</a:t>
            </a:r>
          </a:p>
          <a:p>
            <a:pPr lvl="2"/>
            <a:r>
              <a:rPr lang="zh-CN" altLang="en-US" dirty="0" smtClean="0"/>
              <a:t>后序遍历</a:t>
            </a:r>
            <a:endParaRPr lang="en-US" altLang="zh-CN" dirty="0" smtClean="0"/>
          </a:p>
          <a:p>
            <a:pPr marL="914400" lvl="2" indent="0">
              <a:buNone/>
            </a:pPr>
            <a:r>
              <a:rPr lang="en-US" altLang="zh-CN" dirty="0" smtClean="0"/>
              <a:t>	</a:t>
            </a:r>
            <a:r>
              <a:rPr lang="zh-CN" altLang="en-US" dirty="0"/>
              <a:t>先</a:t>
            </a:r>
            <a:r>
              <a:rPr lang="zh-CN" altLang="en-US" dirty="0" smtClean="0"/>
              <a:t>访问某节点左右子树</a:t>
            </a:r>
            <a:r>
              <a:rPr lang="en-US" altLang="zh-CN" dirty="0" smtClean="0"/>
              <a:t>, </a:t>
            </a:r>
            <a:r>
              <a:rPr lang="zh-CN" altLang="en-US" dirty="0" smtClean="0"/>
              <a:t>再访问根节点</a:t>
            </a:r>
            <a:r>
              <a:rPr lang="en-US" altLang="zh-CN" dirty="0" smtClean="0"/>
              <a:t>.</a:t>
            </a:r>
          </a:p>
          <a:p>
            <a:pPr lvl="2"/>
            <a:r>
              <a:rPr lang="zh-CN" altLang="en-US" dirty="0" smtClean="0"/>
              <a:t>中序遍历</a:t>
            </a:r>
            <a:r>
              <a:rPr lang="en-US" altLang="zh-CN" dirty="0" smtClean="0"/>
              <a:t>(</a:t>
            </a:r>
            <a:r>
              <a:rPr lang="zh-CN" altLang="en-US" dirty="0" smtClean="0"/>
              <a:t>仅限二叉树</a:t>
            </a:r>
            <a:r>
              <a:rPr lang="en-US" altLang="zh-CN" dirty="0" smtClean="0"/>
              <a:t>)</a:t>
            </a:r>
          </a:p>
          <a:p>
            <a:pPr marL="914400" lvl="2" indent="0">
              <a:buNone/>
            </a:pPr>
            <a:r>
              <a:rPr lang="en-US" altLang="zh-CN" dirty="0" smtClean="0"/>
              <a:t>	</a:t>
            </a:r>
            <a:r>
              <a:rPr lang="zh-CN" altLang="en-US" dirty="0" smtClean="0"/>
              <a:t>先访问左子树</a:t>
            </a:r>
            <a:r>
              <a:rPr lang="en-US" altLang="zh-CN" dirty="0" smtClean="0"/>
              <a:t>, </a:t>
            </a:r>
            <a:r>
              <a:rPr lang="zh-CN" altLang="en-US" dirty="0" smtClean="0"/>
              <a:t>再访问根节点</a:t>
            </a:r>
            <a:r>
              <a:rPr lang="en-US" altLang="zh-CN" dirty="0" smtClean="0"/>
              <a:t>, </a:t>
            </a:r>
            <a:r>
              <a:rPr lang="zh-CN" altLang="en-US" dirty="0" smtClean="0"/>
              <a:t>最后访问右子树</a:t>
            </a:r>
            <a:r>
              <a:rPr lang="en-US" altLang="zh-CN" dirty="0" smtClean="0"/>
              <a:t>.</a:t>
            </a:r>
          </a:p>
          <a:p>
            <a:pPr lvl="1"/>
            <a:r>
              <a:rPr lang="zh-CN" altLang="en-US" dirty="0" smtClean="0"/>
              <a:t>广度优先遍历</a:t>
            </a:r>
            <a:endParaRPr lang="en-US" altLang="zh-CN" dirty="0" smtClean="0"/>
          </a:p>
        </p:txBody>
      </p:sp>
      <p:sp>
        <p:nvSpPr>
          <p:cNvPr id="4" name="灯片编号占位符 3"/>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8401" y="2998135"/>
            <a:ext cx="4446013" cy="2934369"/>
          </a:xfrm>
          <a:prstGeom prst="rect">
            <a:avLst/>
          </a:prstGeom>
        </p:spPr>
      </p:pic>
    </p:spTree>
    <p:extLst>
      <p:ext uri="{BB962C8B-B14F-4D97-AF65-F5344CB8AC3E}">
        <p14:creationId xmlns:p14="http://schemas.microsoft.com/office/powerpoint/2010/main" val="18737716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简单搜索算法</a:t>
            </a:r>
            <a:endParaRPr lang="zh-CN" altLang="en-US" dirty="0"/>
          </a:p>
        </p:txBody>
      </p:sp>
      <p:sp>
        <p:nvSpPr>
          <p:cNvPr id="3" name="内容占位符 2"/>
          <p:cNvSpPr>
            <a:spLocks noGrp="1"/>
          </p:cNvSpPr>
          <p:nvPr>
            <p:ph idx="1"/>
          </p:nvPr>
        </p:nvSpPr>
        <p:spPr/>
        <p:txBody>
          <a:bodyPr/>
          <a:lstStyle/>
          <a:p>
            <a:r>
              <a:rPr lang="zh-CN" altLang="en-US" b="1" dirty="0" smtClean="0"/>
              <a:t>搜索算法</a:t>
            </a:r>
            <a:r>
              <a:rPr lang="zh-CN" altLang="en-US" dirty="0" smtClean="0"/>
              <a:t>指的是一类算法</a:t>
            </a:r>
            <a:r>
              <a:rPr lang="en-US" altLang="zh-CN" dirty="0" smtClean="0"/>
              <a:t>, </a:t>
            </a:r>
            <a:r>
              <a:rPr lang="zh-CN" altLang="en-US" dirty="0" smtClean="0"/>
              <a:t>旨在状态空间</a:t>
            </a:r>
            <a:r>
              <a:rPr lang="en-US" altLang="zh-CN" dirty="0" smtClean="0"/>
              <a:t>(</a:t>
            </a:r>
            <a:r>
              <a:rPr lang="zh-CN" altLang="en-US" dirty="0" smtClean="0"/>
              <a:t>搜索空间</a:t>
            </a:r>
            <a:r>
              <a:rPr lang="en-US" altLang="zh-CN" dirty="0" smtClean="0"/>
              <a:t>)</a:t>
            </a:r>
            <a:r>
              <a:rPr lang="zh-CN" altLang="en-US" dirty="0" smtClean="0"/>
              <a:t>中找到某些特定的目标</a:t>
            </a:r>
            <a:r>
              <a:rPr lang="en-US" altLang="zh-CN" dirty="0" smtClean="0"/>
              <a:t>.</a:t>
            </a:r>
          </a:p>
          <a:p>
            <a:r>
              <a:rPr lang="zh-CN" altLang="en-US" dirty="0"/>
              <a:t>这里</a:t>
            </a:r>
            <a:r>
              <a:rPr lang="zh-CN" altLang="en-US" dirty="0" smtClean="0"/>
              <a:t>介绍两种简单的搜索方法</a:t>
            </a:r>
            <a:r>
              <a:rPr lang="en-US" altLang="zh-CN" dirty="0" smtClean="0"/>
              <a:t>: </a:t>
            </a:r>
            <a:r>
              <a:rPr lang="zh-CN" altLang="en-US" dirty="0" smtClean="0"/>
              <a:t>深度优先搜索和广度优先搜索</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61</a:t>
            </a:fld>
            <a:endParaRPr lang="en-US" dirty="0"/>
          </a:p>
        </p:txBody>
      </p:sp>
    </p:spTree>
    <p:extLst>
      <p:ext uri="{BB962C8B-B14F-4D97-AF65-F5344CB8AC3E}">
        <p14:creationId xmlns:p14="http://schemas.microsoft.com/office/powerpoint/2010/main" val="119632027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简单搜索算法</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zh-CN" altLang="en-US" sz="2000" dirty="0" smtClean="0"/>
              <a:t>深度优先搜素</a:t>
            </a:r>
            <a:endParaRPr lang="zh-CN" altLang="en-US" sz="2000" dirty="0"/>
          </a:p>
        </p:txBody>
      </p:sp>
      <p:sp>
        <p:nvSpPr>
          <p:cNvPr id="3" name="内容占位符 2"/>
          <p:cNvSpPr>
            <a:spLocks noGrp="1"/>
          </p:cNvSpPr>
          <p:nvPr>
            <p:ph idx="1"/>
          </p:nvPr>
        </p:nvSpPr>
        <p:spPr/>
        <p:txBody>
          <a:bodyPr/>
          <a:lstStyle/>
          <a:p>
            <a:r>
              <a:rPr lang="zh-CN" altLang="en-US" b="1" dirty="0" smtClean="0"/>
              <a:t>深度优先搜素</a:t>
            </a:r>
            <a:r>
              <a:rPr lang="en-US" altLang="zh-CN" dirty="0" smtClean="0"/>
              <a:t>(DFS)</a:t>
            </a:r>
            <a:r>
              <a:rPr lang="zh-CN" altLang="en-US" dirty="0" smtClean="0"/>
              <a:t>采用深度优先遍历的方法</a:t>
            </a:r>
            <a:r>
              <a:rPr lang="en-US" altLang="zh-CN" dirty="0" smtClean="0"/>
              <a:t>, </a:t>
            </a:r>
            <a:r>
              <a:rPr lang="zh-CN" altLang="en-US" dirty="0" smtClean="0"/>
              <a:t>尽可能深地搜索树的分支</a:t>
            </a:r>
            <a:r>
              <a:rPr lang="en-US" altLang="zh-CN" dirty="0" smtClean="0"/>
              <a:t>; </a:t>
            </a:r>
            <a:r>
              <a:rPr lang="zh-CN" altLang="en-US" dirty="0" smtClean="0"/>
              <a:t>直到经历全部从根节点可以达到的节点为止</a:t>
            </a:r>
            <a:r>
              <a:rPr lang="en-US" altLang="zh-CN" dirty="0" smtClean="0"/>
              <a:t>.</a:t>
            </a:r>
          </a:p>
          <a:p>
            <a:pPr lvl="1"/>
            <a:r>
              <a:rPr lang="zh-CN" altLang="en-US" dirty="0" smtClean="0"/>
              <a:t>朴素的深度优先搜素属于盲目搜索</a:t>
            </a:r>
            <a:r>
              <a:rPr lang="en-US" altLang="zh-CN" dirty="0" smtClean="0"/>
              <a:t>.</a:t>
            </a:r>
          </a:p>
          <a:p>
            <a:pPr lvl="1"/>
            <a:r>
              <a:rPr lang="en-US" altLang="zh-CN" dirty="0" smtClean="0"/>
              <a:t>John </a:t>
            </a:r>
            <a:r>
              <a:rPr lang="en-US" altLang="zh-CN" dirty="0" err="1" smtClean="0"/>
              <a:t>Hopcroft</a:t>
            </a:r>
            <a:r>
              <a:rPr lang="zh-CN" altLang="en-US" dirty="0"/>
              <a:t>和</a:t>
            </a:r>
            <a:r>
              <a:rPr lang="en-US" altLang="zh-CN" dirty="0" smtClean="0"/>
              <a:t>Robert </a:t>
            </a:r>
            <a:r>
              <a:rPr lang="en-US" altLang="zh-CN" dirty="0" err="1" smtClean="0"/>
              <a:t>Tarjan</a:t>
            </a:r>
            <a:r>
              <a:rPr lang="zh-CN" altLang="en-US" dirty="0" smtClean="0"/>
              <a:t>发明深度优先搜素于</a:t>
            </a:r>
            <a:r>
              <a:rPr lang="en-US" altLang="zh-CN" dirty="0" smtClean="0"/>
              <a:t>1986</a:t>
            </a:r>
            <a:r>
              <a:rPr lang="zh-CN" altLang="en-US" dirty="0" smtClean="0"/>
              <a:t>年获得图灵奖</a:t>
            </a:r>
            <a:r>
              <a:rPr lang="en-US" altLang="zh-CN" dirty="0" smtClean="0"/>
              <a:t>.</a:t>
            </a:r>
          </a:p>
          <a:p>
            <a:r>
              <a:rPr lang="zh-CN" altLang="en-US" dirty="0" smtClean="0"/>
              <a:t>思考</a:t>
            </a:r>
            <a:r>
              <a:rPr lang="en-US" altLang="zh-CN" dirty="0" smtClean="0"/>
              <a:t>:</a:t>
            </a:r>
          </a:p>
          <a:p>
            <a:pPr lvl="1"/>
            <a:r>
              <a:rPr lang="zh-CN" altLang="en-US" dirty="0" smtClean="0"/>
              <a:t>进行这样的遍历需要记录哪些状态</a:t>
            </a:r>
            <a:r>
              <a:rPr lang="en-US" altLang="zh-CN" dirty="0" smtClean="0"/>
              <a:t>?</a:t>
            </a:r>
          </a:p>
          <a:p>
            <a:pPr lvl="1"/>
            <a:r>
              <a:rPr lang="zh-CN" altLang="en-US" dirty="0" smtClean="0"/>
              <a:t>记录上述状态需要建立何种数据结构</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62</a:t>
            </a:fld>
            <a:endParaRPr lang="en-US" dirty="0"/>
          </a:p>
        </p:txBody>
      </p:sp>
    </p:spTree>
    <p:extLst>
      <p:ext uri="{BB962C8B-B14F-4D97-AF65-F5344CB8AC3E}">
        <p14:creationId xmlns:p14="http://schemas.microsoft.com/office/powerpoint/2010/main" val="4164015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简单搜索算法</a:t>
            </a:r>
            <a:r>
              <a:rPr lang="en-US" altLang="zh-CN" sz="2000" dirty="0" smtClean="0"/>
              <a:t/>
            </a:r>
            <a:br>
              <a:rPr lang="en-US" altLang="zh-CN" sz="2000" dirty="0" smtClean="0"/>
            </a:br>
            <a:r>
              <a:rPr lang="en-US" altLang="zh-CN" sz="2000" dirty="0" smtClean="0"/>
              <a:t/>
            </a:r>
            <a:br>
              <a:rPr lang="en-US" altLang="zh-CN" sz="2000" dirty="0" smtClean="0"/>
            </a:br>
            <a:r>
              <a:rPr lang="en-US" altLang="zh-CN" sz="2000" dirty="0"/>
              <a:t>	</a:t>
            </a:r>
            <a:r>
              <a:rPr lang="zh-CN" altLang="en-US" sz="2000" dirty="0"/>
              <a:t>广度</a:t>
            </a:r>
            <a:r>
              <a:rPr lang="zh-CN" altLang="en-US" sz="2000" dirty="0" smtClean="0"/>
              <a:t>优先搜素</a:t>
            </a:r>
            <a:endParaRPr lang="zh-CN" altLang="en-US" sz="2000" dirty="0"/>
          </a:p>
        </p:txBody>
      </p:sp>
      <p:sp>
        <p:nvSpPr>
          <p:cNvPr id="3" name="内容占位符 2"/>
          <p:cNvSpPr>
            <a:spLocks noGrp="1"/>
          </p:cNvSpPr>
          <p:nvPr>
            <p:ph idx="1"/>
          </p:nvPr>
        </p:nvSpPr>
        <p:spPr/>
        <p:txBody>
          <a:bodyPr/>
          <a:lstStyle/>
          <a:p>
            <a:r>
              <a:rPr lang="zh-CN" altLang="en-US" b="1" dirty="0"/>
              <a:t>广度</a:t>
            </a:r>
            <a:r>
              <a:rPr lang="zh-CN" altLang="en-US" b="1" dirty="0" smtClean="0"/>
              <a:t>优先搜素</a:t>
            </a:r>
            <a:r>
              <a:rPr lang="en-US" altLang="zh-CN" dirty="0" smtClean="0"/>
              <a:t>(BFS)</a:t>
            </a:r>
            <a:r>
              <a:rPr lang="zh-CN" altLang="en-US" dirty="0" smtClean="0"/>
              <a:t>采用广度优先遍历的方法</a:t>
            </a:r>
            <a:r>
              <a:rPr lang="en-US" altLang="zh-CN" dirty="0" smtClean="0"/>
              <a:t>, </a:t>
            </a:r>
            <a:r>
              <a:rPr lang="zh-CN" altLang="en-US" dirty="0" smtClean="0"/>
              <a:t>尽可能宽的探测某一层的节点</a:t>
            </a:r>
            <a:r>
              <a:rPr lang="en-US" altLang="zh-CN" dirty="0" smtClean="0"/>
              <a:t>, </a:t>
            </a:r>
            <a:r>
              <a:rPr lang="zh-CN" altLang="en-US" dirty="0" smtClean="0"/>
              <a:t>然后进入下一层节点</a:t>
            </a:r>
            <a:r>
              <a:rPr lang="en-US" altLang="zh-CN" dirty="0" smtClean="0"/>
              <a:t>; </a:t>
            </a:r>
            <a:r>
              <a:rPr lang="zh-CN" altLang="en-US" dirty="0" smtClean="0"/>
              <a:t>直到经历全部从根节点可以达到的节点为止</a:t>
            </a:r>
            <a:r>
              <a:rPr lang="en-US" altLang="zh-CN" dirty="0" smtClean="0"/>
              <a:t>.</a:t>
            </a:r>
          </a:p>
          <a:p>
            <a:pPr lvl="1"/>
            <a:r>
              <a:rPr lang="zh-CN" altLang="en-US" dirty="0" smtClean="0"/>
              <a:t>朴素的广度优先搜素属于盲目搜索</a:t>
            </a:r>
            <a:r>
              <a:rPr lang="en-US" altLang="zh-CN" dirty="0" smtClean="0"/>
              <a:t>.</a:t>
            </a:r>
          </a:p>
          <a:p>
            <a:r>
              <a:rPr lang="zh-CN" altLang="en-US" dirty="0" smtClean="0"/>
              <a:t>思考</a:t>
            </a:r>
            <a:r>
              <a:rPr lang="en-US" altLang="zh-CN" dirty="0" smtClean="0"/>
              <a:t>:</a:t>
            </a:r>
          </a:p>
          <a:p>
            <a:pPr lvl="1"/>
            <a:r>
              <a:rPr lang="zh-CN" altLang="en-US" dirty="0" smtClean="0"/>
              <a:t>进行这样的遍历需要记录哪些状态</a:t>
            </a:r>
            <a:r>
              <a:rPr lang="en-US" altLang="zh-CN" dirty="0" smtClean="0"/>
              <a:t>?</a:t>
            </a:r>
          </a:p>
          <a:p>
            <a:pPr lvl="1"/>
            <a:r>
              <a:rPr lang="zh-CN" altLang="en-US" dirty="0" smtClean="0"/>
              <a:t>记录上述状态需要建立何种数据结构</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63</a:t>
            </a:fld>
            <a:endParaRPr lang="en-US" dirty="0"/>
          </a:p>
        </p:txBody>
      </p:sp>
    </p:spTree>
    <p:extLst>
      <p:ext uri="{BB962C8B-B14F-4D97-AF65-F5344CB8AC3E}">
        <p14:creationId xmlns:p14="http://schemas.microsoft.com/office/powerpoint/2010/main" val="5922106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57F1E4F-1CFF-5643-939E-02111984F565}" type="slidenum">
              <a:rPr lang="en-US" smtClean="0"/>
              <a:t>64</a:t>
            </a:fld>
            <a:endParaRPr lang="en-US" dirty="0"/>
          </a:p>
        </p:txBody>
      </p:sp>
    </p:spTree>
    <p:extLst>
      <p:ext uri="{BB962C8B-B14F-4D97-AF65-F5344CB8AC3E}">
        <p14:creationId xmlns:p14="http://schemas.microsoft.com/office/powerpoint/2010/main" val="237316351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分治法</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来看一个</a:t>
            </a:r>
            <a:r>
              <a:rPr lang="zh-CN" altLang="en-US" b="1" dirty="0" smtClean="0"/>
              <a:t>例子</a:t>
            </a:r>
            <a:r>
              <a:rPr lang="en-US" altLang="zh-CN" dirty="0" smtClean="0"/>
              <a:t>:</a:t>
            </a:r>
          </a:p>
          <a:p>
            <a:pPr lvl="1"/>
            <a:r>
              <a:rPr lang="zh-CN" altLang="en-US" dirty="0" smtClean="0"/>
              <a:t>给一</a:t>
            </a:r>
            <a:r>
              <a:rPr lang="zh-CN" altLang="en-US" smtClean="0"/>
              <a:t>个线性表</a:t>
            </a:r>
            <a:r>
              <a:rPr lang="en-US" altLang="zh-CN" smtClean="0"/>
              <a:t>, </a:t>
            </a:r>
            <a:r>
              <a:rPr lang="zh-CN" altLang="en-US" dirty="0" smtClean="0"/>
              <a:t>求其中的最大值</a:t>
            </a:r>
            <a:r>
              <a:rPr lang="en-US" altLang="zh-CN" dirty="0" smtClean="0"/>
              <a:t>.</a:t>
            </a:r>
          </a:p>
          <a:p>
            <a:pPr lvl="1"/>
            <a:r>
              <a:rPr lang="zh-CN" altLang="en-US" dirty="0" smtClean="0"/>
              <a:t>问题分析</a:t>
            </a:r>
            <a:r>
              <a:rPr lang="en-US" altLang="zh-CN" dirty="0" smtClean="0"/>
              <a:t>:</a:t>
            </a:r>
          </a:p>
          <a:p>
            <a:pPr lvl="2"/>
            <a:r>
              <a:rPr lang="zh-CN" altLang="en-US" dirty="0" smtClean="0"/>
              <a:t>如果扫描一</a:t>
            </a:r>
            <a:r>
              <a:rPr lang="zh-CN" altLang="en-US" smtClean="0"/>
              <a:t>遍线性表</a:t>
            </a:r>
            <a:r>
              <a:rPr lang="en-US" altLang="zh-CN" smtClean="0"/>
              <a:t>, </a:t>
            </a:r>
            <a:r>
              <a:rPr lang="zh-CN" altLang="en-US" dirty="0" smtClean="0"/>
              <a:t>可以在</a:t>
            </a:r>
            <a:r>
              <a:rPr lang="en-US" altLang="zh-CN" dirty="0" smtClean="0"/>
              <a:t>O(n)</a:t>
            </a:r>
            <a:r>
              <a:rPr lang="zh-CN" altLang="en-US" dirty="0" smtClean="0"/>
              <a:t>时间复杂度找到最大值</a:t>
            </a:r>
            <a:r>
              <a:rPr lang="en-US" altLang="zh-CN" dirty="0" smtClean="0"/>
              <a:t>.</a:t>
            </a:r>
          </a:p>
          <a:p>
            <a:pPr lvl="2"/>
            <a:r>
              <a:rPr lang="zh-CN" altLang="en-US" dirty="0" smtClean="0"/>
              <a:t>有没有更快的方法</a:t>
            </a:r>
            <a:r>
              <a:rPr lang="en-US" altLang="zh-CN" dirty="0" smtClean="0"/>
              <a:t>?</a:t>
            </a:r>
          </a:p>
          <a:p>
            <a:pPr lvl="2"/>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65</a:t>
            </a:fld>
            <a:endParaRPr lang="en-US" dirty="0"/>
          </a:p>
        </p:txBody>
      </p:sp>
    </p:spTree>
    <p:extLst>
      <p:ext uri="{BB962C8B-B14F-4D97-AF65-F5344CB8AC3E}">
        <p14:creationId xmlns:p14="http://schemas.microsoft.com/office/powerpoint/2010/main" val="17202015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分治法</a:t>
            </a:r>
            <a:endParaRPr lang="zh-CN" altLang="en-US" sz="2000" dirty="0"/>
          </a:p>
        </p:txBody>
      </p:sp>
      <p:sp>
        <p:nvSpPr>
          <p:cNvPr id="3" name="内容占位符 2"/>
          <p:cNvSpPr>
            <a:spLocks noGrp="1"/>
          </p:cNvSpPr>
          <p:nvPr>
            <p:ph idx="1"/>
          </p:nvPr>
        </p:nvSpPr>
        <p:spPr>
          <a:xfrm>
            <a:off x="1103312" y="2052918"/>
            <a:ext cx="8946541" cy="4195481"/>
          </a:xfrm>
        </p:spPr>
        <p:txBody>
          <a:bodyPr/>
          <a:lstStyle/>
          <a:p>
            <a:r>
              <a:rPr lang="zh-CN" altLang="en-US" dirty="0" smtClean="0"/>
              <a:t>考虑将大问题拆解为小问题</a:t>
            </a:r>
            <a:r>
              <a:rPr lang="en-US" altLang="zh-CN" dirty="0" smtClean="0"/>
              <a:t>:</a:t>
            </a:r>
          </a:p>
          <a:p>
            <a:pPr lvl="1"/>
            <a:r>
              <a:rPr lang="zh-CN" altLang="en-US" dirty="0" smtClean="0"/>
              <a:t>全体的最大数是前一半的最大数和后一半的最大数的最大数</a:t>
            </a:r>
            <a:r>
              <a:rPr lang="en-US" altLang="zh-CN" dirty="0" smtClean="0"/>
              <a:t>.</a:t>
            </a:r>
          </a:p>
          <a:p>
            <a:pPr lvl="2"/>
            <a:r>
              <a:rPr lang="zh-CN" altLang="en-US" dirty="0"/>
              <a:t>前</a:t>
            </a:r>
            <a:r>
              <a:rPr lang="zh-CN" altLang="en-US" dirty="0" smtClean="0"/>
              <a:t>一半的最大数是前</a:t>
            </a:r>
            <a:r>
              <a:rPr lang="en-US" altLang="zh-CN" dirty="0" smtClean="0"/>
              <a:t>1/4</a:t>
            </a:r>
            <a:r>
              <a:rPr lang="zh-CN" altLang="en-US" dirty="0" smtClean="0"/>
              <a:t>的最大数和第二个</a:t>
            </a:r>
            <a:r>
              <a:rPr lang="en-US" altLang="zh-CN" dirty="0" smtClean="0"/>
              <a:t>1/4</a:t>
            </a:r>
            <a:r>
              <a:rPr lang="zh-CN" altLang="en-US" dirty="0" smtClean="0"/>
              <a:t>的最大数的最大数</a:t>
            </a:r>
            <a:r>
              <a:rPr lang="en-US" altLang="zh-CN" dirty="0" smtClean="0"/>
              <a:t>.</a:t>
            </a:r>
          </a:p>
          <a:p>
            <a:pPr lvl="3"/>
            <a:r>
              <a:rPr lang="zh-CN" altLang="en-US" dirty="0" smtClean="0"/>
              <a:t>前</a:t>
            </a:r>
            <a:r>
              <a:rPr lang="en-US" altLang="zh-CN" dirty="0" smtClean="0"/>
              <a:t>1/4</a:t>
            </a:r>
            <a:r>
              <a:rPr lang="zh-CN" altLang="en-US" dirty="0" smtClean="0"/>
              <a:t>的最大数是</a:t>
            </a:r>
            <a:r>
              <a:rPr lang="en-US" altLang="zh-CN" dirty="0" smtClean="0"/>
              <a:t>……</a:t>
            </a:r>
          </a:p>
          <a:p>
            <a:pPr lvl="1"/>
            <a:r>
              <a:rPr lang="zh-CN" altLang="en-US" dirty="0" smtClean="0"/>
              <a:t>问题的边界是只有一个数</a:t>
            </a:r>
            <a:r>
              <a:rPr lang="zh-CN" altLang="en-US" smtClean="0"/>
              <a:t>的时候</a:t>
            </a:r>
            <a:r>
              <a:rPr lang="en-US" altLang="zh-CN" smtClean="0"/>
              <a:t>, </a:t>
            </a:r>
            <a:r>
              <a:rPr lang="zh-CN" altLang="en-US" dirty="0" smtClean="0"/>
              <a:t>最大数就是它本身</a:t>
            </a:r>
            <a:r>
              <a:rPr lang="en-US" altLang="zh-CN" dirty="0" smtClean="0"/>
              <a:t>.</a:t>
            </a: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D57F1E4F-1CFF-5643-939E-02111984F565}" type="slidenum">
              <a:rPr lang="en-US" smtClean="0"/>
              <a:t>66</a:t>
            </a:fld>
            <a:endParaRPr lang="en-US" dirty="0"/>
          </a:p>
        </p:txBody>
      </p:sp>
    </p:spTree>
    <p:extLst>
      <p:ext uri="{BB962C8B-B14F-4D97-AF65-F5344CB8AC3E}">
        <p14:creationId xmlns:p14="http://schemas.microsoft.com/office/powerpoint/2010/main" val="339111121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快速排序</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57F1E4F-1CFF-5643-939E-02111984F565}" type="slidenum">
              <a:rPr lang="en-US" smtClean="0"/>
              <a:t>67</a:t>
            </a:fld>
            <a:endParaRPr lang="en-US" dirty="0"/>
          </a:p>
        </p:txBody>
      </p:sp>
    </p:spTree>
    <p:extLst>
      <p:ext uri="{BB962C8B-B14F-4D97-AF65-F5344CB8AC3E}">
        <p14:creationId xmlns:p14="http://schemas.microsoft.com/office/powerpoint/2010/main" val="40848565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堆</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57F1E4F-1CFF-5643-939E-02111984F565}" type="slidenum">
              <a:rPr lang="en-US" smtClean="0"/>
              <a:t>68</a:t>
            </a:fld>
            <a:endParaRPr lang="en-US" dirty="0"/>
          </a:p>
        </p:txBody>
      </p:sp>
    </p:spTree>
    <p:extLst>
      <p:ext uri="{BB962C8B-B14F-4D97-AF65-F5344CB8AC3E}">
        <p14:creationId xmlns:p14="http://schemas.microsoft.com/office/powerpoint/2010/main" val="1058143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贪心法</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57F1E4F-1CFF-5643-939E-02111984F565}" type="slidenum">
              <a:rPr lang="en-US" smtClean="0"/>
              <a:t>69</a:t>
            </a:fld>
            <a:endParaRPr lang="en-US" dirty="0"/>
          </a:p>
        </p:txBody>
      </p:sp>
    </p:spTree>
    <p:extLst>
      <p:ext uri="{BB962C8B-B14F-4D97-AF65-F5344CB8AC3E}">
        <p14:creationId xmlns:p14="http://schemas.microsoft.com/office/powerpoint/2010/main" val="318908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现在看几个例子</a:t>
            </a:r>
            <a:endParaRPr lang="en-US" altLang="zh-CN" dirty="0" smtClean="0"/>
          </a:p>
          <a:p>
            <a:r>
              <a:rPr lang="zh-CN" altLang="en-US" b="1" dirty="0" smtClean="0"/>
              <a:t>例子</a:t>
            </a:r>
            <a:r>
              <a:rPr lang="en-US" altLang="zh-CN" dirty="0" smtClean="0"/>
              <a:t>: </a:t>
            </a:r>
            <a:r>
              <a:rPr lang="zh-CN" altLang="en-US" dirty="0" smtClean="0"/>
              <a:t>写出</a:t>
            </a:r>
            <a:r>
              <a:rPr lang="en-US" altLang="zh-CN" dirty="0" smtClean="0"/>
              <a:t>1~9</a:t>
            </a:r>
            <a:r>
              <a:rPr lang="zh-CN" altLang="en-US" dirty="0" smtClean="0"/>
              <a:t>的全排列中所有逆序数等于</a:t>
            </a:r>
            <a:r>
              <a:rPr lang="en-US" altLang="zh-CN" dirty="0" smtClean="0"/>
              <a:t>3</a:t>
            </a:r>
            <a:r>
              <a:rPr lang="zh-CN" altLang="en-US" dirty="0" smtClean="0"/>
              <a:t>的排列</a:t>
            </a:r>
            <a:r>
              <a:rPr lang="en-US" altLang="zh-CN" dirty="0" smtClean="0"/>
              <a:t>.</a:t>
            </a:r>
          </a:p>
          <a:p>
            <a:pPr lvl="1"/>
            <a:r>
              <a:rPr lang="zh-CN" altLang="en-US" dirty="0" smtClean="0"/>
              <a:t>逆序数就是一个排列中大数在小数左边的个数</a:t>
            </a:r>
            <a:r>
              <a:rPr lang="en-US" altLang="zh-CN" dirty="0" smtClean="0"/>
              <a:t>. </a:t>
            </a:r>
            <a:r>
              <a:rPr lang="zh-CN" altLang="en-US" dirty="0" smtClean="0"/>
              <a:t>例如排列</a:t>
            </a:r>
            <a:r>
              <a:rPr lang="en-US" altLang="zh-CN" dirty="0" smtClean="0"/>
              <a:t>423516</a:t>
            </a:r>
            <a:r>
              <a:rPr lang="zh-CN" altLang="en-US" dirty="0" smtClean="0"/>
              <a:t>的逆序数就是</a:t>
            </a:r>
            <a:r>
              <a:rPr lang="en-US" altLang="zh-CN" dirty="0" smtClean="0"/>
              <a:t>6:</a:t>
            </a:r>
            <a:r>
              <a:rPr lang="zh-CN" altLang="en-US" dirty="0" smtClean="0"/>
              <a:t>它有六组逆序对</a:t>
            </a:r>
            <a:r>
              <a:rPr lang="en-US" altLang="zh-CN" smtClean="0"/>
              <a:t>:42,43,41,21,31,51</a:t>
            </a:r>
            <a:endParaRPr lang="en-US" altLang="zh-CN" dirty="0" smtClean="0"/>
          </a:p>
          <a:p>
            <a:endParaRPr lang="en-US" altLang="zh-CN" dirty="0"/>
          </a:p>
          <a:p>
            <a:r>
              <a:rPr lang="zh-CN" altLang="en-US" b="1" dirty="0" smtClean="0"/>
              <a:t>思路</a:t>
            </a:r>
            <a:r>
              <a:rPr lang="en-US" altLang="zh-CN" dirty="0" smtClean="0"/>
              <a:t>: </a:t>
            </a:r>
            <a:r>
              <a:rPr lang="zh-CN" altLang="en-US" dirty="0" smtClean="0"/>
              <a:t>直接穷举</a:t>
            </a:r>
            <a:r>
              <a:rPr lang="en-US" altLang="zh-CN" dirty="0" smtClean="0"/>
              <a:t>1~9</a:t>
            </a:r>
            <a:r>
              <a:rPr lang="zh-CN" altLang="en-US" dirty="0" smtClean="0"/>
              <a:t>的全部</a:t>
            </a:r>
            <a:r>
              <a:rPr lang="zh-CN" altLang="en-US" smtClean="0"/>
              <a:t>全排列</a:t>
            </a:r>
            <a:r>
              <a:rPr lang="en-US" altLang="zh-CN" smtClean="0"/>
              <a:t>, </a:t>
            </a:r>
            <a:r>
              <a:rPr lang="zh-CN" altLang="en-US" dirty="0" smtClean="0"/>
              <a:t>然后逐一验证</a:t>
            </a:r>
            <a:r>
              <a:rPr lang="en-US" altLang="zh-CN" dirty="0" smtClean="0"/>
              <a:t>.</a:t>
            </a:r>
          </a:p>
        </p:txBody>
      </p:sp>
      <p:sp>
        <p:nvSpPr>
          <p:cNvPr id="4" name="灯片编号占位符 3"/>
          <p:cNvSpPr>
            <a:spLocks noGrp="1"/>
          </p:cNvSpPr>
          <p:nvPr>
            <p:ph type="sldNum" sz="quarter" idx="12"/>
          </p:nvPr>
        </p:nvSpPr>
        <p:spPr/>
        <p:txBody>
          <a:bodyPr/>
          <a:lstStyle/>
          <a:p>
            <a:fld id="{D57F1E4F-1CFF-5643-939E-02111984F565}" type="slidenum">
              <a:rPr lang="en-US" smtClean="0"/>
              <a:t>7</a:t>
            </a:fld>
            <a:endParaRPr lang="en-US" dirty="0"/>
          </a:p>
        </p:txBody>
      </p:sp>
      <mc:AlternateContent xmlns:mc="http://schemas.openxmlformats.org/markup-compatibility/2006" xmlns:p14="http://schemas.microsoft.com/office/powerpoint/2010/main">
        <mc:Choice Requires="p14">
          <p:contentPart p14:bwMode="auto" r:id="rId3">
            <p14:nvContentPartPr>
              <p14:cNvPr id="5" name="墨迹 4"/>
              <p14:cNvContentPartPr/>
              <p14:nvPr/>
            </p14:nvContentPartPr>
            <p14:xfrm>
              <a:off x="7652880" y="2750400"/>
              <a:ext cx="678960" cy="652320"/>
            </p14:xfrm>
          </p:contentPart>
        </mc:Choice>
        <mc:Fallback xmlns="">
          <p:pic>
            <p:nvPicPr>
              <p:cNvPr id="5" name="墨迹 4"/>
              <p:cNvPicPr/>
              <p:nvPr/>
            </p:nvPicPr>
            <p:blipFill>
              <a:blip r:embed="rId4"/>
              <a:stretch>
                <a:fillRect/>
              </a:stretch>
            </p:blipFill>
            <p:spPr>
              <a:xfrm>
                <a:off x="7643520" y="2741040"/>
                <a:ext cx="697680" cy="671040"/>
              </a:xfrm>
              <a:prstGeom prst="rect">
                <a:avLst/>
              </a:prstGeom>
            </p:spPr>
          </p:pic>
        </mc:Fallback>
      </mc:AlternateContent>
    </p:spTree>
    <p:extLst>
      <p:ext uri="{BB962C8B-B14F-4D97-AF65-F5344CB8AC3E}">
        <p14:creationId xmlns:p14="http://schemas.microsoft.com/office/powerpoint/2010/main" val="7480225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dirty="0" smtClean="0"/>
              <a:t>穷举法只能直接用于</a:t>
            </a:r>
            <a:r>
              <a:rPr lang="zh-CN" altLang="en-US" b="1" dirty="0" smtClean="0"/>
              <a:t>较小规模</a:t>
            </a:r>
            <a:r>
              <a:rPr lang="zh-CN" altLang="en-US" smtClean="0"/>
              <a:t>的问题</a:t>
            </a:r>
            <a:r>
              <a:rPr lang="en-US" altLang="zh-CN" smtClean="0"/>
              <a:t>, </a:t>
            </a:r>
            <a:r>
              <a:rPr lang="zh-CN" altLang="en-US" dirty="0" smtClean="0"/>
              <a:t>穷举法的时间复杂度有时可能难以承受较大规模的问题</a:t>
            </a:r>
            <a:r>
              <a:rPr lang="en-US" altLang="zh-CN" dirty="0" smtClean="0"/>
              <a:t>.</a:t>
            </a:r>
          </a:p>
          <a:p>
            <a:r>
              <a:rPr lang="zh-CN" altLang="en-US" dirty="0" smtClean="0"/>
              <a:t>以上只是一部分穷举法</a:t>
            </a:r>
            <a:r>
              <a:rPr lang="en-US" altLang="zh-CN" dirty="0" smtClean="0"/>
              <a:t>.</a:t>
            </a:r>
          </a:p>
          <a:p>
            <a:r>
              <a:rPr lang="zh-CN" altLang="en-US" dirty="0" smtClean="0"/>
              <a:t>考虑如下问题</a:t>
            </a:r>
            <a:r>
              <a:rPr lang="en-US" altLang="zh-CN" dirty="0" smtClean="0"/>
              <a:t>:</a:t>
            </a:r>
          </a:p>
          <a:p>
            <a:pPr lvl="1"/>
            <a:r>
              <a:rPr lang="zh-CN" altLang="en-US" dirty="0" smtClean="0"/>
              <a:t>求</a:t>
            </a:r>
            <a:r>
              <a:rPr lang="en-US" altLang="zh-CN" dirty="0" smtClean="0"/>
              <a:t>1~n</a:t>
            </a:r>
            <a:r>
              <a:rPr lang="zh-CN" altLang="en-US" dirty="0" smtClean="0"/>
              <a:t>的全排列中逆序对数为</a:t>
            </a:r>
            <a:r>
              <a:rPr lang="en-US" altLang="zh-CN" dirty="0" smtClean="0"/>
              <a:t>3</a:t>
            </a:r>
            <a:r>
              <a:rPr lang="zh-CN" altLang="en-US" dirty="0" smtClean="0"/>
              <a:t>的全部排列</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8</a:t>
            </a:fld>
            <a:endParaRPr lang="en-US" dirty="0"/>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1964520" y="4053960"/>
              <a:ext cx="812880" cy="63000"/>
            </p14:xfrm>
          </p:contentPart>
        </mc:Choice>
        <mc:Fallback xmlns="">
          <p:pic>
            <p:nvPicPr>
              <p:cNvPr id="5" name="墨迹 4"/>
              <p:cNvPicPr/>
              <p:nvPr/>
            </p:nvPicPr>
            <p:blipFill>
              <a:blip r:embed="rId3"/>
              <a:stretch>
                <a:fillRect/>
              </a:stretch>
            </p:blipFill>
            <p:spPr>
              <a:xfrm>
                <a:off x="1955160" y="4044600"/>
                <a:ext cx="831600" cy="81720"/>
              </a:xfrm>
              <a:prstGeom prst="rect">
                <a:avLst/>
              </a:prstGeom>
            </p:spPr>
          </p:pic>
        </mc:Fallback>
      </mc:AlternateContent>
    </p:spTree>
    <p:extLst>
      <p:ext uri="{BB962C8B-B14F-4D97-AF65-F5344CB8AC3E}">
        <p14:creationId xmlns:p14="http://schemas.microsoft.com/office/powerpoint/2010/main" val="3754030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穷举法</a:t>
            </a:r>
            <a:endParaRPr lang="zh-CN" altLang="en-US" dirty="0"/>
          </a:p>
        </p:txBody>
      </p:sp>
      <p:sp>
        <p:nvSpPr>
          <p:cNvPr id="3" name="内容占位符 2"/>
          <p:cNvSpPr>
            <a:spLocks noGrp="1"/>
          </p:cNvSpPr>
          <p:nvPr>
            <p:ph idx="1"/>
          </p:nvPr>
        </p:nvSpPr>
        <p:spPr/>
        <p:txBody>
          <a:bodyPr/>
          <a:lstStyle/>
          <a:p>
            <a:r>
              <a:rPr lang="zh-CN" altLang="en-US" b="1" dirty="0" smtClean="0"/>
              <a:t>习题</a:t>
            </a:r>
            <a:r>
              <a:rPr lang="en-US" altLang="zh-CN" dirty="0" smtClean="0"/>
              <a:t>:</a:t>
            </a:r>
          </a:p>
          <a:p>
            <a:pPr lvl="1"/>
            <a:r>
              <a:rPr lang="en-US" altLang="zh-CN" dirty="0" smtClean="0"/>
              <a:t>1. Name That Number(USACO 1.2.3)</a:t>
            </a:r>
            <a:endParaRPr lang="en-US" altLang="zh-CN" dirty="0"/>
          </a:p>
          <a:p>
            <a:pPr lvl="1"/>
            <a:r>
              <a:rPr lang="en-US" altLang="zh-CN" dirty="0"/>
              <a:t>2</a:t>
            </a:r>
            <a:r>
              <a:rPr lang="en-US" altLang="zh-CN" dirty="0" smtClean="0"/>
              <a:t>. </a:t>
            </a:r>
            <a:r>
              <a:rPr lang="en-US" altLang="zh-CN" dirty="0"/>
              <a:t>Palindromic Squares(USACO </a:t>
            </a:r>
            <a:r>
              <a:rPr lang="en-US" altLang="zh-CN" dirty="0" smtClean="0"/>
              <a:t>1.2.4)</a:t>
            </a:r>
          </a:p>
          <a:p>
            <a:pPr lvl="1"/>
            <a:endParaRPr lang="en-US" altLang="zh-CN" dirty="0"/>
          </a:p>
          <a:p>
            <a:pPr lvl="1"/>
            <a:r>
              <a:rPr lang="en-US" altLang="zh-CN" dirty="0" smtClean="0"/>
              <a:t>USACO: </a:t>
            </a:r>
            <a:r>
              <a:rPr lang="en-US" altLang="zh-CN" dirty="0" smtClean="0">
                <a:hlinkClick r:id="rId2"/>
              </a:rPr>
              <a:t>http://train.usaco.org/</a:t>
            </a:r>
            <a:endParaRPr lang="zh-CN" altLang="en-US" dirty="0"/>
          </a:p>
        </p:txBody>
      </p:sp>
      <p:sp>
        <p:nvSpPr>
          <p:cNvPr id="4" name="灯片编号占位符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5548348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4145</TotalTime>
  <Words>3883</Words>
  <Application>Microsoft Office PowerPoint</Application>
  <PresentationFormat>宽屏</PresentationFormat>
  <Paragraphs>492</Paragraphs>
  <Slides>69</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仿宋</vt:lpstr>
      <vt:lpstr>宋体</vt:lpstr>
      <vt:lpstr>Arial</vt:lpstr>
      <vt:lpstr>Calibri</vt:lpstr>
      <vt:lpstr>Cambria Math</vt:lpstr>
      <vt:lpstr>Century Gothic</vt:lpstr>
      <vt:lpstr>Courier New</vt:lpstr>
      <vt:lpstr>Wingdings 3</vt:lpstr>
      <vt:lpstr>离子</vt:lpstr>
      <vt:lpstr>第四部分   简单算法与简单数据结构</vt:lpstr>
      <vt:lpstr>在这一部分我们将学到</vt:lpstr>
      <vt:lpstr>这一部分的参考资料</vt:lpstr>
      <vt:lpstr>提示</vt:lpstr>
      <vt:lpstr>穷举法</vt:lpstr>
      <vt:lpstr>穷举法</vt:lpstr>
      <vt:lpstr>穷举法</vt:lpstr>
      <vt:lpstr>穷举法</vt:lpstr>
      <vt:lpstr>穷举法</vt:lpstr>
      <vt:lpstr>结构体类型</vt:lpstr>
      <vt:lpstr>结构体类型</vt:lpstr>
      <vt:lpstr>结构体类型</vt:lpstr>
      <vt:lpstr>结构体类型</vt:lpstr>
      <vt:lpstr>栈和队列</vt:lpstr>
      <vt:lpstr>栈</vt:lpstr>
      <vt:lpstr>栈</vt:lpstr>
      <vt:lpstr>栈</vt:lpstr>
      <vt:lpstr>队列</vt:lpstr>
      <vt:lpstr>队列</vt:lpstr>
      <vt:lpstr>队列</vt:lpstr>
      <vt:lpstr>栈与队列</vt:lpstr>
      <vt:lpstr>栈与队列</vt:lpstr>
      <vt:lpstr>栈与队列</vt:lpstr>
      <vt:lpstr>栈与队列    前缀表达式和后缀表达式</vt:lpstr>
      <vt:lpstr>栈与队列      表达式求值问题</vt:lpstr>
      <vt:lpstr>栈与队列      表达式求值问题: 问题分析</vt:lpstr>
      <vt:lpstr>栈与队列      表达式求值问题: 问题分析</vt:lpstr>
      <vt:lpstr>栈与队列      表达式求值问题: 问题分析</vt:lpstr>
      <vt:lpstr>栈与队列    前缀表达式和后缀表达式</vt:lpstr>
      <vt:lpstr>栈与队列    前缀表达式和后缀表达式</vt:lpstr>
      <vt:lpstr>栈与队列    前缀表达式和后缀表达式</vt:lpstr>
      <vt:lpstr>栈与队列    前缀表达式和后缀表达式</vt:lpstr>
      <vt:lpstr>栈与队列    前缀表达式和后缀表达式</vt:lpstr>
      <vt:lpstr>链表</vt:lpstr>
      <vt:lpstr>链表</vt:lpstr>
      <vt:lpstr>递归和回溯</vt:lpstr>
      <vt:lpstr>递归和回溯</vt:lpstr>
      <vt:lpstr>递归和回溯</vt:lpstr>
      <vt:lpstr>递归和回溯</vt:lpstr>
      <vt:lpstr>递归和回溯</vt:lpstr>
      <vt:lpstr>递归和回溯</vt:lpstr>
      <vt:lpstr>递归和回溯</vt:lpstr>
      <vt:lpstr>递归和回溯</vt:lpstr>
      <vt:lpstr>递归和回溯</vt:lpstr>
      <vt:lpstr>递归和回溯</vt:lpstr>
      <vt:lpstr>递归和回溯</vt:lpstr>
      <vt:lpstr>递归和回溯</vt:lpstr>
      <vt:lpstr>递归和回溯</vt:lpstr>
      <vt:lpstr>模拟法</vt:lpstr>
      <vt:lpstr>模拟法</vt:lpstr>
      <vt:lpstr>提示</vt:lpstr>
      <vt:lpstr>树和森林   知识储备</vt:lpstr>
      <vt:lpstr>树和森林   知识储备</vt:lpstr>
      <vt:lpstr>树和森林   知识储备</vt:lpstr>
      <vt:lpstr>树和森林</vt:lpstr>
      <vt:lpstr>树和森林</vt:lpstr>
      <vt:lpstr>树和森林</vt:lpstr>
      <vt:lpstr>树和森林</vt:lpstr>
      <vt:lpstr>树和森林</vt:lpstr>
      <vt:lpstr>树和森林</vt:lpstr>
      <vt:lpstr>简单搜索算法</vt:lpstr>
      <vt:lpstr>简单搜索算法   深度优先搜素</vt:lpstr>
      <vt:lpstr>简单搜索算法   广度优先搜素</vt:lpstr>
      <vt:lpstr>PowerPoint 演示文稿</vt:lpstr>
      <vt:lpstr>分治法</vt:lpstr>
      <vt:lpstr>分治法</vt:lpstr>
      <vt:lpstr>快速排序</vt:lpstr>
      <vt:lpstr>堆</vt:lpstr>
      <vt:lpstr>贪心法</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Ten Pages</dc:creator>
  <cp:lastModifiedBy>Pages Ten</cp:lastModifiedBy>
  <cp:revision>402</cp:revision>
  <dcterms:created xsi:type="dcterms:W3CDTF">2014-03-27T06:04:04Z</dcterms:created>
  <dcterms:modified xsi:type="dcterms:W3CDTF">2014-04-19T16:57:41Z</dcterms:modified>
</cp:coreProperties>
</file>