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4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6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0524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834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6071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07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199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5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09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3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96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64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92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0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BC6D-D430-4826-8A98-08B88825F7C5}" type="datetimeFigureOut">
              <a:rPr lang="zh-CN" altLang="en-US" smtClean="0"/>
              <a:t>2022/8/10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954E19-6E82-4141-B0CF-5B45962EB6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1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enqaz.github.io/pages/39f36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1FE5F6-01ED-D1B3-A629-9806557B0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容器分享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5DCAEC-ED04-E102-67F9-D0401CDD6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830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5CFFC-B415-10A2-1E2B-2A5C96EE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k8s</a:t>
            </a:r>
            <a:r>
              <a:rPr lang="zh-CN" altLang="en-US" dirty="0"/>
              <a:t>与</a:t>
            </a:r>
            <a:r>
              <a:rPr lang="en-US" altLang="zh-CN" dirty="0"/>
              <a:t>docker</a:t>
            </a:r>
            <a:r>
              <a:rPr lang="zh-CN" altLang="en-US" dirty="0"/>
              <a:t>的关系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ED535BA-6926-9FAC-4782-AA02250A5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169" y="3507737"/>
            <a:ext cx="5448300" cy="12954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6702C52-21C5-87AA-FFE6-939EB60461F9}"/>
              </a:ext>
            </a:extLst>
          </p:cNvPr>
          <p:cNvSpPr txBox="1"/>
          <p:nvPr/>
        </p:nvSpPr>
        <p:spPr>
          <a:xfrm>
            <a:off x="797169" y="1836615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早期，</a:t>
            </a:r>
            <a:r>
              <a:rPr lang="en-US" altLang="zh-CN" dirty="0"/>
              <a:t>docker</a:t>
            </a:r>
            <a:r>
              <a:rPr lang="zh-CN" altLang="en-US" dirty="0"/>
              <a:t>当道，</a:t>
            </a:r>
            <a:r>
              <a:rPr lang="en-US" altLang="zh-CN" dirty="0"/>
              <a:t>k8s</a:t>
            </a:r>
            <a:r>
              <a:rPr lang="zh-CN" altLang="en-US" dirty="0"/>
              <a:t>自然选择基于</a:t>
            </a:r>
            <a:r>
              <a:rPr lang="en-US" altLang="zh-CN" dirty="0"/>
              <a:t>docker</a:t>
            </a:r>
            <a:r>
              <a:rPr lang="zh-CN" altLang="en-US" dirty="0"/>
              <a:t>上运行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D285EE-FDDD-DFD6-1540-760C6CFE1BC5}"/>
              </a:ext>
            </a:extLst>
          </p:cNvPr>
          <p:cNvSpPr txBox="1"/>
          <p:nvPr/>
        </p:nvSpPr>
        <p:spPr>
          <a:xfrm>
            <a:off x="797169" y="2719753"/>
            <a:ext cx="8688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之后</a:t>
            </a:r>
            <a:r>
              <a:rPr lang="en-US" altLang="zh-CN" dirty="0"/>
              <a:t>k8s</a:t>
            </a:r>
            <a:r>
              <a:rPr lang="zh-CN" altLang="en-US" dirty="0"/>
              <a:t>加入</a:t>
            </a:r>
            <a:r>
              <a:rPr lang="en-US" altLang="zh-CN" dirty="0"/>
              <a:t>CNCF,</a:t>
            </a:r>
            <a:r>
              <a:rPr lang="zh-CN" altLang="en-US" dirty="0"/>
              <a:t>并引入一个新标准</a:t>
            </a:r>
            <a:r>
              <a:rPr lang="en-US" altLang="zh-CN" dirty="0"/>
              <a:t>CRI</a:t>
            </a:r>
            <a:r>
              <a:rPr lang="zh-CN" altLang="en-US" dirty="0"/>
              <a:t>，也就是规定</a:t>
            </a:r>
            <a:r>
              <a:rPr lang="en-US" altLang="zh-CN" dirty="0" err="1"/>
              <a:t>kubelet</a:t>
            </a:r>
            <a:r>
              <a:rPr lang="zh-CN" altLang="en-US" dirty="0"/>
              <a:t>如何调用并管理容器。</a:t>
            </a:r>
            <a:endParaRPr lang="en-US" altLang="zh-CN" dirty="0"/>
          </a:p>
          <a:p>
            <a:r>
              <a:rPr lang="zh-CN" altLang="en-US" dirty="0"/>
              <a:t>但</a:t>
            </a:r>
            <a:r>
              <a:rPr lang="en-US" altLang="zh-CN" dirty="0"/>
              <a:t>docker</a:t>
            </a:r>
            <a:r>
              <a:rPr lang="zh-CN" altLang="en-US" dirty="0"/>
              <a:t>并不支持</a:t>
            </a:r>
            <a:r>
              <a:rPr lang="en-US" altLang="zh-CN" dirty="0"/>
              <a:t>CRI</a:t>
            </a:r>
            <a:r>
              <a:rPr lang="zh-CN" altLang="en-US" dirty="0"/>
              <a:t>标准，</a:t>
            </a:r>
            <a:r>
              <a:rPr lang="en-US" altLang="zh-CN" dirty="0"/>
              <a:t>k8s</a:t>
            </a:r>
            <a:r>
              <a:rPr lang="zh-CN" altLang="en-US" dirty="0"/>
              <a:t>就加了一层</a:t>
            </a:r>
            <a:r>
              <a:rPr lang="en-US" altLang="zh-CN" dirty="0"/>
              <a:t>CRI shim</a:t>
            </a:r>
            <a:r>
              <a:rPr lang="zh-CN" altLang="en-US" dirty="0"/>
              <a:t>用来适配</a:t>
            </a:r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7E3A46-7E52-EE45-8349-BF8DE5721406}"/>
              </a:ext>
            </a:extLst>
          </p:cNvPr>
          <p:cNvSpPr txBox="1"/>
          <p:nvPr/>
        </p:nvSpPr>
        <p:spPr>
          <a:xfrm>
            <a:off x="797169" y="5431691"/>
            <a:ext cx="930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再后来</a:t>
            </a:r>
            <a:r>
              <a:rPr lang="en-US" altLang="zh-CN" dirty="0"/>
              <a:t>,docker</a:t>
            </a:r>
            <a:r>
              <a:rPr lang="zh-CN" altLang="en-US" dirty="0"/>
              <a:t>将自身拆分成多个模块，并把</a:t>
            </a:r>
            <a:r>
              <a:rPr lang="en-US" altLang="zh-CN" dirty="0"/>
              <a:t>Docker daemon</a:t>
            </a:r>
            <a:r>
              <a:rPr lang="zh-CN" altLang="en-US" dirty="0"/>
              <a:t>捐给</a:t>
            </a:r>
            <a:r>
              <a:rPr lang="en-US" altLang="zh-CN" dirty="0"/>
              <a:t>CNCF</a:t>
            </a:r>
            <a:r>
              <a:rPr lang="zh-CN" altLang="en-US" dirty="0"/>
              <a:t>，形成了</a:t>
            </a:r>
            <a:r>
              <a:rPr lang="en-US" altLang="zh-CN" dirty="0" err="1"/>
              <a:t>containerd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2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7A38385-B312-E54F-6585-792596B55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518" y="947044"/>
            <a:ext cx="8596312" cy="2807233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81F702-DEF9-31D9-9F2F-575F8532C08E}"/>
              </a:ext>
            </a:extLst>
          </p:cNvPr>
          <p:cNvSpPr txBox="1"/>
          <p:nvPr/>
        </p:nvSpPr>
        <p:spPr>
          <a:xfrm>
            <a:off x="1094154" y="851877"/>
            <a:ext cx="5719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Docker</a:t>
            </a:r>
            <a:r>
              <a:rPr lang="zh-CN" altLang="en-US" dirty="0"/>
              <a:t>本身还是不支持</a:t>
            </a:r>
            <a:r>
              <a:rPr lang="en-US" altLang="zh-CN" dirty="0"/>
              <a:t>CRI</a:t>
            </a:r>
            <a:r>
              <a:rPr lang="zh-CN" altLang="en-US" dirty="0"/>
              <a:t>，</a:t>
            </a:r>
            <a:r>
              <a:rPr lang="en-US" altLang="zh-CN" dirty="0"/>
              <a:t>k8s</a:t>
            </a:r>
            <a:r>
              <a:rPr lang="zh-CN" altLang="en-US" dirty="0"/>
              <a:t>出现以下两种调用方式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AFEC39-7ADE-A55A-20B5-F8A9899F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96" y="1560634"/>
            <a:ext cx="4355612" cy="400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B21FC-3B72-360C-B8F1-E70DE80E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Docker </a:t>
            </a:r>
            <a:r>
              <a:rPr lang="zh-CN" altLang="en-US" sz="2000" dirty="0"/>
              <a:t>重构自身，分离出 </a:t>
            </a:r>
            <a:r>
              <a:rPr lang="en-US" altLang="zh-CN" sz="2000" dirty="0" err="1"/>
              <a:t>containerd</a:t>
            </a:r>
            <a:r>
              <a:rPr lang="zh-CN" altLang="en-US" sz="2000" dirty="0"/>
              <a:t>，这是否算是一种“自掘坟墓”的行为呢？如果没有 </a:t>
            </a:r>
            <a:r>
              <a:rPr lang="en-US" altLang="zh-CN" sz="2000" dirty="0" err="1"/>
              <a:t>containerd</a:t>
            </a:r>
            <a:r>
              <a:rPr lang="zh-CN" altLang="en-US" sz="2000" dirty="0"/>
              <a:t>，那现在的情形会是怎么样的呢？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2905C-E2C1-859E-073C-2214BB3F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Docker </a:t>
            </a:r>
            <a:r>
              <a:rPr lang="zh-CN" altLang="en-US" dirty="0"/>
              <a:t>是一个完整的软件产品线，不止是 </a:t>
            </a:r>
            <a:r>
              <a:rPr lang="en-US" altLang="zh-CN" dirty="0" err="1"/>
              <a:t>containerd</a:t>
            </a:r>
            <a:r>
              <a:rPr lang="zh-CN" altLang="en-US" dirty="0"/>
              <a:t>，它还包括了镜像构建、分发、测试等许多服务，甚至在 </a:t>
            </a:r>
            <a:r>
              <a:rPr lang="en-US" altLang="zh-CN" dirty="0"/>
              <a:t>Docker Desktop </a:t>
            </a:r>
            <a:r>
              <a:rPr lang="zh-CN" altLang="en-US" dirty="0"/>
              <a:t>里还内置了 </a:t>
            </a:r>
            <a:r>
              <a:rPr lang="en-US" altLang="zh-CN" dirty="0"/>
              <a:t>Kubernetes</a:t>
            </a:r>
            <a:r>
              <a:rPr lang="zh-CN" altLang="en-US" dirty="0"/>
              <a:t>。​</a:t>
            </a:r>
            <a:endParaRPr lang="en-US" altLang="zh-CN" dirty="0"/>
          </a:p>
          <a:p>
            <a:r>
              <a:rPr lang="en-US" altLang="zh-CN" dirty="0"/>
              <a:t>docker</a:t>
            </a:r>
            <a:r>
              <a:rPr lang="zh-CN" altLang="en-US" dirty="0"/>
              <a:t>分离</a:t>
            </a:r>
            <a:r>
              <a:rPr lang="en-US" altLang="zh-CN" dirty="0" err="1"/>
              <a:t>containerd</a:t>
            </a:r>
            <a:r>
              <a:rPr lang="zh-CN" altLang="en-US" dirty="0"/>
              <a:t>是一个很聪明的举动！与其将来被人分离或者抛弃不用，不如我主动革新，把</a:t>
            </a:r>
            <a:r>
              <a:rPr lang="en-US" altLang="zh-CN" dirty="0" err="1"/>
              <a:t>Kubernates</a:t>
            </a:r>
            <a:r>
              <a:rPr lang="zh-CN" altLang="en-US" dirty="0"/>
              <a:t>绑在我的战车上，这样</a:t>
            </a:r>
            <a:r>
              <a:rPr lang="en-US" altLang="zh-CN" dirty="0"/>
              <a:t>cri</a:t>
            </a:r>
            <a:r>
              <a:rPr lang="zh-CN" altLang="en-US" dirty="0"/>
              <a:t>的第一选择仍然是</a:t>
            </a:r>
            <a:r>
              <a:rPr lang="en-US" altLang="zh-CN" dirty="0"/>
              <a:t>docker</a:t>
            </a:r>
            <a:r>
              <a:rPr lang="zh-CN" altLang="en-US" dirty="0"/>
              <a:t>的自己人。 一时的退让是为了更好的将来。​</a:t>
            </a:r>
          </a:p>
        </p:txBody>
      </p:sp>
    </p:spTree>
    <p:extLst>
      <p:ext uri="{BB962C8B-B14F-4D97-AF65-F5344CB8AC3E}">
        <p14:creationId xmlns:p14="http://schemas.microsoft.com/office/powerpoint/2010/main" val="3816784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E55AB-A282-4372-77EE-D4833E2A1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A2E863-F6D7-14BB-215F-4537940C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https://tenqaz.github.io/pages/39f36e/</a:t>
            </a:r>
            <a:endParaRPr lang="en-US" altLang="zh-CN" dirty="0"/>
          </a:p>
          <a:p>
            <a:r>
              <a:rPr lang="en-US" altLang="zh-CN" dirty="0"/>
              <a:t>https://tenqaz.github.io/pages/f3cf17/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335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870FC4-B3C8-5433-161F-4DFBC3D5B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5F85E5E-035A-DBEB-8724-5554FD548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70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FD7F5-7C29-2EF9-BEEF-3BC812A5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4B815-91EE-8C7D-5C21-F3105E77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容器是一个特殊的进程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NameSpace</a:t>
            </a:r>
            <a:r>
              <a:rPr lang="zh-CN" altLang="en-US" sz="2400" dirty="0"/>
              <a:t>技术来修改进程视图，创建出独立的文件系统、主机名、进程号、网络等资源空间​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Cgroups</a:t>
            </a:r>
            <a:r>
              <a:rPr lang="zh-CN" altLang="en-US" sz="2400" dirty="0"/>
              <a:t>来实现对进程的 </a:t>
            </a:r>
            <a:r>
              <a:rPr lang="en-US" altLang="zh-CN" sz="2400" dirty="0"/>
              <a:t>CPU</a:t>
            </a:r>
            <a:r>
              <a:rPr lang="zh-CN" altLang="en-US" sz="2400" dirty="0"/>
              <a:t>、内存等资源的优先级和配额限制​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chroot</a:t>
            </a:r>
            <a:r>
              <a:rPr lang="zh-CN" altLang="en-US" sz="2400" dirty="0"/>
              <a:t>更改进程的根目录，也就是限制访问文件系统​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135EAC-7653-19C2-7546-E50889C8B6F5}"/>
              </a:ext>
            </a:extLst>
          </p:cNvPr>
          <p:cNvSpPr txBox="1"/>
          <p:nvPr/>
        </p:nvSpPr>
        <p:spPr>
          <a:xfrm>
            <a:off x="1234831" y="6041362"/>
            <a:ext cx="114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</a:t>
            </a:r>
          </a:p>
        </p:txBody>
      </p:sp>
    </p:spTree>
    <p:extLst>
      <p:ext uri="{BB962C8B-B14F-4D97-AF65-F5344CB8AC3E}">
        <p14:creationId xmlns:p14="http://schemas.microsoft.com/office/powerpoint/2010/main" val="410191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4FA58-C013-DE23-DFD9-ED810C72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什么是容器化应用</a:t>
            </a:r>
            <a:r>
              <a:rPr lang="en-US" altLang="zh-CN" dirty="0"/>
              <a:t>?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0F9F55-8EC8-04C3-15C8-2ED8CCA98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06306"/>
            <a:ext cx="6833304" cy="3657601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453E832-8E47-3B81-6663-3A8CC3AB8396}"/>
              </a:ext>
            </a:extLst>
          </p:cNvPr>
          <p:cNvSpPr txBox="1"/>
          <p:nvPr/>
        </p:nvSpPr>
        <p:spPr>
          <a:xfrm>
            <a:off x="1669286" y="5159913"/>
            <a:ext cx="610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将应用程序打包成镜像，然后交给容器环境运行起来。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0E2055-C0AD-8A70-A42E-E42D6E733CB1}"/>
              </a:ext>
            </a:extLst>
          </p:cNvPr>
          <p:cNvSpPr txBox="1"/>
          <p:nvPr/>
        </p:nvSpPr>
        <p:spPr>
          <a:xfrm>
            <a:off x="1669287" y="5784351"/>
            <a:ext cx="6950732" cy="657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镜像与容器的关系还可以用</a:t>
            </a:r>
            <a:r>
              <a:rPr lang="en-US" altLang="zh-CN" dirty="0"/>
              <a:t>"</a:t>
            </a:r>
            <a:r>
              <a:rPr lang="zh-CN" altLang="en-US" dirty="0"/>
              <a:t>序列化</a:t>
            </a:r>
            <a:r>
              <a:rPr lang="en-US" altLang="zh-CN" dirty="0"/>
              <a:t>"</a:t>
            </a:r>
            <a:r>
              <a:rPr lang="zh-CN" altLang="en-US" dirty="0"/>
              <a:t>和</a:t>
            </a:r>
            <a:r>
              <a:rPr lang="en-US" altLang="zh-CN" dirty="0"/>
              <a:t>"</a:t>
            </a:r>
            <a:r>
              <a:rPr lang="zh-CN" altLang="en-US" dirty="0"/>
              <a:t>反序列化</a:t>
            </a:r>
            <a:r>
              <a:rPr lang="en-US" altLang="zh-CN" dirty="0"/>
              <a:t>"</a:t>
            </a:r>
            <a:r>
              <a:rPr lang="zh-CN" altLang="en-US" dirty="0"/>
              <a:t>来理解，镜像就是序列化到磁盘的数据，而容器是反序列化后内存中的对象。​</a:t>
            </a:r>
          </a:p>
        </p:txBody>
      </p:sp>
    </p:spTree>
    <p:extLst>
      <p:ext uri="{BB962C8B-B14F-4D97-AF65-F5344CB8AC3E}">
        <p14:creationId xmlns:p14="http://schemas.microsoft.com/office/powerpoint/2010/main" val="60544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50615-E8FE-6AC3-B788-05369C7B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9326"/>
            <a:ext cx="8596668" cy="1320800"/>
          </a:xfrm>
        </p:spPr>
        <p:txBody>
          <a:bodyPr/>
          <a:lstStyle/>
          <a:p>
            <a:r>
              <a:rPr lang="zh-CN" altLang="en-US" dirty="0"/>
              <a:t>容器和虚拟机的区别是什么？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0E8E88-E916-99D9-69DC-EE810744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26331"/>
            <a:ext cx="8180416" cy="388143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B65C479-3859-125F-7ED0-083FA83ACBDD}"/>
              </a:ext>
            </a:extLst>
          </p:cNvPr>
          <p:cNvSpPr txBox="1"/>
          <p:nvPr/>
        </p:nvSpPr>
        <p:spPr>
          <a:xfrm>
            <a:off x="677334" y="5889341"/>
            <a:ext cx="9185857" cy="64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上面的图关于容器部分并不准确，容器是</a:t>
            </a:r>
            <a:r>
              <a:rPr lang="en-US" altLang="zh-CN" dirty="0"/>
              <a:t>docker</a:t>
            </a:r>
            <a:r>
              <a:rPr lang="zh-CN" altLang="en-US" dirty="0"/>
              <a:t>通过给进程添加了各种</a:t>
            </a:r>
            <a:r>
              <a:rPr lang="en-US" altLang="zh-CN" dirty="0"/>
              <a:t>Namespace</a:t>
            </a:r>
            <a:r>
              <a:rPr lang="zh-CN" altLang="en-US" dirty="0"/>
              <a:t>参数而创建的， 实际上还是运行在操作系统上的。</a:t>
            </a:r>
          </a:p>
        </p:txBody>
      </p:sp>
    </p:spTree>
    <p:extLst>
      <p:ext uri="{BB962C8B-B14F-4D97-AF65-F5344CB8AC3E}">
        <p14:creationId xmlns:p14="http://schemas.microsoft.com/office/powerpoint/2010/main" val="378128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5C773-BC73-751E-B3BA-847A5F67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容器和虚拟机的比较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176BADA-5668-EB44-F80A-889CD785D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137267"/>
              </p:ext>
            </p:extLst>
          </p:nvPr>
        </p:nvGraphicFramePr>
        <p:xfrm>
          <a:off x="677334" y="2006473"/>
          <a:ext cx="8959828" cy="3942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957">
                  <a:extLst>
                    <a:ext uri="{9D8B030D-6E8A-4147-A177-3AD203B41FA5}">
                      <a16:colId xmlns:a16="http://schemas.microsoft.com/office/drawing/2014/main" val="1488050193"/>
                    </a:ext>
                  </a:extLst>
                </a:gridCol>
                <a:gridCol w="2239957">
                  <a:extLst>
                    <a:ext uri="{9D8B030D-6E8A-4147-A177-3AD203B41FA5}">
                      <a16:colId xmlns:a16="http://schemas.microsoft.com/office/drawing/2014/main" val="498054581"/>
                    </a:ext>
                  </a:extLst>
                </a:gridCol>
                <a:gridCol w="2239957">
                  <a:extLst>
                    <a:ext uri="{9D8B030D-6E8A-4147-A177-3AD203B41FA5}">
                      <a16:colId xmlns:a16="http://schemas.microsoft.com/office/drawing/2014/main" val="993487785"/>
                    </a:ext>
                  </a:extLst>
                </a:gridCol>
                <a:gridCol w="2239957">
                  <a:extLst>
                    <a:ext uri="{9D8B030D-6E8A-4147-A177-3AD203B41FA5}">
                      <a16:colId xmlns:a16="http://schemas.microsoft.com/office/drawing/2014/main" val="912258246"/>
                    </a:ext>
                  </a:extLst>
                </a:gridCol>
              </a:tblGrid>
              <a:tr h="1314088">
                <a:tc>
                  <a:txBody>
                    <a:bodyPr/>
                    <a:lstStyle/>
                    <a:p>
                      <a:br>
                        <a:rPr lang="zh-CN" altLang="en-US" dirty="0"/>
                      </a:b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实现方式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优势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劣势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117755"/>
                  </a:ext>
                </a:extLst>
              </a:tr>
              <a:tr h="1314088">
                <a:tc>
                  <a:txBody>
                    <a:bodyPr/>
                    <a:lstStyle/>
                    <a:p>
                      <a:r>
                        <a:rPr lang="zh-CN" altLang="en-US"/>
                        <a:t>虚拟机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虚拟化硬件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隔离程度非常高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资源消耗大，启动慢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1776232"/>
                  </a:ext>
                </a:extLst>
              </a:tr>
              <a:tr h="1314088">
                <a:tc>
                  <a:txBody>
                    <a:bodyPr/>
                    <a:lstStyle/>
                    <a:p>
                      <a:r>
                        <a:rPr lang="zh-CN" altLang="en-US"/>
                        <a:t>容器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直接利用下层的硬件和操作系统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资源利用率高，运行速度快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隔离程度低</a:t>
                      </a:r>
                      <a:r>
                        <a:rPr lang="en-US" altLang="zh-CN" dirty="0"/>
                        <a:t>, </a:t>
                      </a:r>
                      <a:r>
                        <a:rPr lang="zh-CN" altLang="en-US" dirty="0"/>
                        <a:t>安全性低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95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41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2F8C0-84EB-2377-7FD8-23EDA095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容器镜像的内部机制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16A0D7-9FDE-DF25-ECD4-161A1DB0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803" y="1403565"/>
            <a:ext cx="4609672" cy="31761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956A217-9FC5-5344-DA41-CC5E31176072}"/>
              </a:ext>
            </a:extLst>
          </p:cNvPr>
          <p:cNvSpPr txBox="1"/>
          <p:nvPr/>
        </p:nvSpPr>
        <p:spPr>
          <a:xfrm>
            <a:off x="585627" y="5045686"/>
            <a:ext cx="8209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容器镜像内部是由许多的镜像层</a:t>
            </a:r>
            <a:r>
              <a:rPr lang="en-US" altLang="zh-CN" dirty="0"/>
              <a:t>(</a:t>
            </a:r>
            <a:r>
              <a:rPr lang="en-US" altLang="zh-CN" b="1" dirty="0"/>
              <a:t>Layer</a:t>
            </a:r>
            <a:r>
              <a:rPr lang="en-US" altLang="zh-CN" dirty="0"/>
              <a:t>)</a:t>
            </a:r>
            <a:r>
              <a:rPr lang="zh-CN" altLang="en-US" dirty="0"/>
              <a:t>组成的，每层都是只读不可修改的一组文件，相同的层可以在镜像中共享，然后多个层像搭积木叠加起来，使用</a:t>
            </a:r>
            <a:r>
              <a:rPr lang="zh-CN" altLang="en-US" b="1" dirty="0"/>
              <a:t>联合文件系统（</a:t>
            </a:r>
            <a:r>
              <a:rPr lang="en-US" altLang="zh-CN" b="1" dirty="0" err="1"/>
              <a:t>UnionFS</a:t>
            </a:r>
            <a:r>
              <a:rPr lang="en-US" altLang="zh-CN" b="1" dirty="0"/>
              <a:t>)</a:t>
            </a:r>
            <a:r>
              <a:rPr lang="zh-CN" altLang="en-US" dirty="0"/>
              <a:t>将它们合并起来，最终形成容器看到的文件系统。​</a:t>
            </a:r>
          </a:p>
        </p:txBody>
      </p:sp>
    </p:spTree>
    <p:extLst>
      <p:ext uri="{BB962C8B-B14F-4D97-AF65-F5344CB8AC3E}">
        <p14:creationId xmlns:p14="http://schemas.microsoft.com/office/powerpoint/2010/main" val="359717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0AA27A-3412-B2A3-D760-17B8CB0FF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040" y="1296878"/>
            <a:ext cx="8596312" cy="271154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313834-C34C-C077-CEC2-5F6CB808BC87}"/>
              </a:ext>
            </a:extLst>
          </p:cNvPr>
          <p:cNvSpPr txBox="1"/>
          <p:nvPr/>
        </p:nvSpPr>
        <p:spPr>
          <a:xfrm>
            <a:off x="1417834" y="4859676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多个镜像使用了相同的层，可以进行共享，减少磁盘空间的占用</a:t>
            </a:r>
          </a:p>
        </p:txBody>
      </p:sp>
    </p:spTree>
    <p:extLst>
      <p:ext uri="{BB962C8B-B14F-4D97-AF65-F5344CB8AC3E}">
        <p14:creationId xmlns:p14="http://schemas.microsoft.com/office/powerpoint/2010/main" val="192339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6730A-2F19-9F1F-2102-0F588977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镜像层与容器层如何合并？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99A401-C5A7-583A-9D55-D1B783DCA3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1472" y="1431583"/>
            <a:ext cx="7480177" cy="1914686"/>
          </a:xfr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92155A7-1FBF-5313-744F-42CC849A3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888" y="3872336"/>
            <a:ext cx="7907093" cy="1717431"/>
          </a:xfrm>
        </p:spPr>
        <p:txBody>
          <a:bodyPr/>
          <a:lstStyle/>
          <a:p>
            <a:r>
              <a:rPr lang="en-US" altLang="zh-CN" dirty="0" err="1"/>
              <a:t>lowerdir</a:t>
            </a:r>
            <a:r>
              <a:rPr lang="zh-CN" altLang="en-US" dirty="0"/>
              <a:t>是镜像层，</a:t>
            </a:r>
            <a:r>
              <a:rPr lang="en-US" altLang="zh-CN" dirty="0" err="1"/>
              <a:t>upperdir</a:t>
            </a:r>
            <a:r>
              <a:rPr lang="zh-CN" altLang="en-US" dirty="0"/>
              <a:t>是容器层，如果双方有相同文件则展示容器层的文件。</a:t>
            </a:r>
          </a:p>
          <a:p>
            <a:r>
              <a:rPr lang="zh-CN" altLang="en-US" dirty="0"/>
              <a:t>在容器写文件时，如果容器层没有该文件，则会先从镜像层拷贝一份文件到容器层，然后再写入，使用的是</a:t>
            </a:r>
            <a:r>
              <a:rPr lang="zh-CN" altLang="en-US" b="1" dirty="0"/>
              <a:t>写时复制</a:t>
            </a:r>
            <a:r>
              <a:rPr lang="en-US" altLang="zh-CN" b="1" dirty="0"/>
              <a:t>(copy on write)</a:t>
            </a:r>
            <a:r>
              <a:rPr lang="zh-CN" altLang="en-US" dirty="0"/>
              <a:t>策略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6CC29A-2EAA-C437-0E0F-7EE43F79BCBE}"/>
              </a:ext>
            </a:extLst>
          </p:cNvPr>
          <p:cNvSpPr txBox="1"/>
          <p:nvPr/>
        </p:nvSpPr>
        <p:spPr>
          <a:xfrm>
            <a:off x="1220707" y="4335694"/>
            <a:ext cx="473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r>
              <a:rPr lang="zh-CN" altLang="en-US" dirty="0"/>
              <a:t>​</a:t>
            </a:r>
          </a:p>
          <a:p>
            <a:r>
              <a:rPr lang="zh-CN" altLang="en-US" dirty="0"/>
              <a:t>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51F980-E3A8-4A2C-347B-A99842FFBB85}"/>
              </a:ext>
            </a:extLst>
          </p:cNvPr>
          <p:cNvSpPr txBox="1"/>
          <p:nvPr/>
        </p:nvSpPr>
        <p:spPr>
          <a:xfrm>
            <a:off x="1041621" y="5868459"/>
            <a:ext cx="110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举个栗子</a:t>
            </a:r>
          </a:p>
        </p:txBody>
      </p:sp>
    </p:spTree>
    <p:extLst>
      <p:ext uri="{BB962C8B-B14F-4D97-AF65-F5344CB8AC3E}">
        <p14:creationId xmlns:p14="http://schemas.microsoft.com/office/powerpoint/2010/main" val="259534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F3811-D305-6309-86BF-A1157C2B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Dockerfile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467772-B700-542A-FDF6-1FB842393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用来创建镜像的文本文件，该文件中的每一条命令都会成生成一个</a:t>
            </a:r>
            <a:r>
              <a:rPr lang="en-US" altLang="zh-CN" dirty="0"/>
              <a:t>layer</a:t>
            </a:r>
            <a:r>
              <a:rPr lang="zh-CN" altLang="en-US" dirty="0"/>
              <a:t>。​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19279B-9F62-3823-11B9-A76B4093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73" y="3024238"/>
            <a:ext cx="6676190" cy="809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46FBAE-0340-8391-2416-829E6ED2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82" y="4100975"/>
            <a:ext cx="6628571" cy="2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2040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645</Words>
  <Application>Microsoft Office PowerPoint</Application>
  <PresentationFormat>宽屏</PresentationFormat>
  <Paragraphs>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平面</vt:lpstr>
      <vt:lpstr>Docker容器分享</vt:lpstr>
      <vt:lpstr>容器是什么？</vt:lpstr>
      <vt:lpstr>什么是容器化应用?</vt:lpstr>
      <vt:lpstr>容器和虚拟机的区别是什么？</vt:lpstr>
      <vt:lpstr>容器和虚拟机的比较</vt:lpstr>
      <vt:lpstr>容器镜像的内部机制</vt:lpstr>
      <vt:lpstr>PowerPoint 演示文稿</vt:lpstr>
      <vt:lpstr>镜像层与容器层如何合并？</vt:lpstr>
      <vt:lpstr>Dockerfile</vt:lpstr>
      <vt:lpstr>k8s与docker的关系</vt:lpstr>
      <vt:lpstr>PowerPoint 演示文稿</vt:lpstr>
      <vt:lpstr>Docker 重构自身，分离出 containerd，这是否算是一种“自掘坟墓”的行为呢？如果没有 containerd，那现在的情形会是怎么样的呢？</vt:lpstr>
      <vt:lpstr>相关链接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Docker容器分享</dc:title>
  <dc:creator>郑 文峰</dc:creator>
  <cp:lastModifiedBy>郑 文峰</cp:lastModifiedBy>
  <cp:revision>2</cp:revision>
  <dcterms:created xsi:type="dcterms:W3CDTF">2022-08-09T15:10:32Z</dcterms:created>
  <dcterms:modified xsi:type="dcterms:W3CDTF">2022-08-10T05:07:35Z</dcterms:modified>
</cp:coreProperties>
</file>