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15"/>
  </p:notesMasterIdLst>
  <p:sldIdLst>
    <p:sldId id="256" r:id="rId2"/>
    <p:sldId id="292" r:id="rId3"/>
    <p:sldId id="293" r:id="rId4"/>
    <p:sldId id="294" r:id="rId5"/>
    <p:sldId id="312" r:id="rId6"/>
    <p:sldId id="308" r:id="rId7"/>
    <p:sldId id="309" r:id="rId8"/>
    <p:sldId id="310" r:id="rId9"/>
    <p:sldId id="311" r:id="rId10"/>
    <p:sldId id="295" r:id="rId11"/>
    <p:sldId id="296" r:id="rId12"/>
    <p:sldId id="297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76770" autoAdjust="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5192-EF35-4791-BF15-B954EEFBC80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751B-2419-4592-9FDB-8D986A85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D9ED11-1A7A-4E2D-AD66-B1EC59BE62AA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1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4852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7C1-245A-40F1-A35B-21411BF34183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4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3AC-4C5D-4F07-AA32-540799B902E9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15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4161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9532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C60-502A-450B-8306-7A7B252FFEA9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937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5D1-4A72-47C1-8040-F149A38313A6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5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191-F5F8-44DC-A696-2B683F2AC169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C3E5-4425-4576-9B57-E456624918C9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4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D24-2F7B-417A-89CD-B74F7E9B61E4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3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7C4E-1E5E-4011-8CA9-AA3AF6BA858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7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ECE5-27CB-4E5F-B5B6-4652A42D6F7C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7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532-10D9-4F41-B684-13158B2BBEF3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2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8FD-78F1-4623-A307-3BBBC17281E9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FAF-76FF-4556-9020-6BA843353E6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7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6DD2-8F98-44AB-830A-BA0E8DF3FA35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3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A34C60-502A-450B-8306-7A7B252FFEA9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Verdana"/>
                <a:cs typeface="Verdana"/>
              </a:rPr>
              <a:t>Technical Summer School 2019, IIT Bombay – </a:t>
            </a:r>
            <a:r>
              <a:rPr lang="en-US">
                <a:latin typeface="+mj-lt"/>
                <a:ea typeface="Verdana"/>
                <a:cs typeface="Verdana"/>
              </a:rPr>
              <a:t>Parth Patil</a:t>
            </a:r>
            <a:endParaRPr lang="en-US" dirty="0" err="1">
              <a:latin typeface="+mj-lt"/>
              <a:ea typeface="Verdana"/>
              <a:cs typeface="Verdana"/>
            </a:endParaRPr>
          </a:p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Part 2 – More on HTML, 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42359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style in HTML – looks ugly</a:t>
            </a:r>
          </a:p>
          <a:p>
            <a:r>
              <a:rPr lang="en-US" dirty="0"/>
              <a:t>Hard to maintain</a:t>
            </a:r>
          </a:p>
          <a:p>
            <a:r>
              <a:rPr lang="en-US" dirty="0"/>
              <a:t>Lots of repetition</a:t>
            </a:r>
          </a:p>
          <a:p>
            <a:r>
              <a:rPr lang="en-US" dirty="0"/>
              <a:t>One change requires changing a lot</a:t>
            </a:r>
          </a:p>
        </p:txBody>
      </p:sp>
    </p:spTree>
    <p:extLst>
      <p:ext uri="{BB962C8B-B14F-4D97-AF65-F5344CB8AC3E}">
        <p14:creationId xmlns:p14="http://schemas.microsoft.com/office/powerpoint/2010/main" val="97801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styles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4646" y="2858494"/>
            <a:ext cx="4099076" cy="28623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&lt;head&gt;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&lt;style&gt;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.big-text {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font-size: 30px;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#main {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color: red;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&lt;/style&gt;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&lt;/head&gt;</a:t>
            </a:r>
            <a:endParaRPr lang="en-US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9B58A-B615-4473-BDCE-5E5DB2E35254}"/>
              </a:ext>
            </a:extLst>
          </p:cNvPr>
          <p:cNvSpPr txBox="1"/>
          <p:nvPr/>
        </p:nvSpPr>
        <p:spPr>
          <a:xfrm>
            <a:off x="5788325" y="2855343"/>
            <a:ext cx="507233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&lt;body&gt;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    &lt;p</a:t>
            </a:r>
            <a:r>
              <a:rPr lang="en-US" dirty="0">
                <a:latin typeface="Courier New"/>
                <a:cs typeface="Courier New"/>
              </a:rPr>
              <a:t> 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"main"</a:t>
            </a:r>
            <a:r>
              <a:rPr lang="en-US" dirty="0">
                <a:latin typeface="Courier New"/>
                <a:cs typeface="Courier New"/>
              </a:rPr>
              <a:t> 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"big-text"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en-US" dirty="0">
              <a:latin typeface="Garamond" panose="02020404030301010803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        This is one</a:t>
            </a:r>
            <a:endParaRPr lang="en-US" dirty="0">
              <a:solidFill>
                <a:srgbClr val="000000"/>
              </a:solidFill>
              <a:latin typeface="Garamond" panose="02020404030301010803"/>
              <a:cs typeface="Courier New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    &lt;/p&gt;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    &lt;p&gt; </a:t>
            </a:r>
            <a:r>
              <a:rPr lang="en-US" b="1" dirty="0">
                <a:latin typeface="Courier New"/>
                <a:cs typeface="Courier New"/>
              </a:rPr>
              <a:t>This is two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    &lt;p</a:t>
            </a:r>
            <a:r>
              <a:rPr lang="en-US" dirty="0">
                <a:latin typeface="Courier New"/>
                <a:cs typeface="Courier New"/>
              </a:rPr>
              <a:t> 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"big-text"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en-US" dirty="0">
              <a:latin typeface="Garamond" panose="02020404030301010803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        This is three</a:t>
            </a:r>
            <a:endParaRPr lang="en-US" dirty="0">
              <a:solidFill>
                <a:srgbClr val="000000"/>
              </a:solidFill>
              <a:latin typeface="Garamond" panose="02020404030301010803"/>
              <a:cs typeface="Courier New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    &lt;/p&gt;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&lt;/body&gt;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 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287" y="2595406"/>
            <a:ext cx="8915400" cy="1116734"/>
          </a:xfrm>
        </p:spPr>
        <p:txBody>
          <a:bodyPr/>
          <a:lstStyle/>
          <a:p>
            <a:r>
              <a:rPr lang="en-US" dirty="0"/>
              <a:t>Put all styles in a separate my</a:t>
            </a:r>
            <a:r>
              <a:rPr lang="en-US" dirty="0">
                <a:latin typeface="Consolas" panose="020B0609020204030204" pitchFamily="49" charset="0"/>
              </a:rPr>
              <a:t>styles.css</a:t>
            </a:r>
          </a:p>
          <a:p>
            <a:r>
              <a:rPr lang="en-US" dirty="0"/>
              <a:t>Link the file in </a:t>
            </a:r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2522" y="4170458"/>
            <a:ext cx="8935656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&lt;head&gt;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	&lt;link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rel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"stylesheet"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"text/</a:t>
            </a:r>
            <a:r>
              <a:rPr lang="en-US" b="1" dirty="0" err="1">
                <a:solidFill>
                  <a:srgbClr val="8000FF"/>
                </a:solidFill>
                <a:latin typeface="Courier New"/>
                <a:cs typeface="Courier New"/>
              </a:rPr>
              <a:t>css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       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"mystyle.css"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&lt;/head&gt;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9503" y="4059984"/>
            <a:ext cx="2875472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big-text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	font-size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 30px;</a:t>
            </a:r>
            <a:endParaRPr lang="en-US" b="1" dirty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0080FF"/>
                </a:solidFill>
                <a:latin typeface="Courier New" panose="02070309020205020404" pitchFamily="49" charset="0"/>
              </a:rPr>
              <a:t>main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	color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 red;</a:t>
            </a:r>
            <a:endParaRPr lang="en-US" b="1" dirty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68460" y="369793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1705" y="3705736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mystyle.css</a:t>
            </a:r>
          </a:p>
        </p:txBody>
      </p:sp>
    </p:spTree>
    <p:extLst>
      <p:ext uri="{BB962C8B-B14F-4D97-AF65-F5344CB8AC3E}">
        <p14:creationId xmlns:p14="http://schemas.microsoft.com/office/powerpoint/2010/main" val="149576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attributes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9103" y="4066009"/>
            <a:ext cx="7682346" cy="173346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/>
              <a:t> – Unique identity for an HTML element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– Group of elements that have something common</a:t>
            </a:r>
          </a:p>
          <a:p>
            <a:r>
              <a:rPr lang="en-US" dirty="0"/>
              <a:t>Can have one or more classes, but </a:t>
            </a:r>
            <a:r>
              <a:rPr lang="en-US" b="1" dirty="0"/>
              <a:t>only one 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7961" y="2664069"/>
            <a:ext cx="9277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"first-paragraph"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"good-stuff"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This is first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"second-paragraph"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"good-stuff"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This is second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"strange-para"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This is third and is really weird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"good-stuff important"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This is last and important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2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484" y="2500020"/>
            <a:ext cx="4911437" cy="29430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Change how an element </a:t>
            </a:r>
            <a:r>
              <a:rPr lang="en-US" b="1" dirty="0"/>
              <a:t>looks</a:t>
            </a:r>
          </a:p>
          <a:p>
            <a:r>
              <a:rPr lang="en-US" dirty="0"/>
              <a:t>Predefined properties and their values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sz="18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color:blue</a:t>
            </a:r>
            <a:r>
              <a:rPr lang="en-US" sz="1800" b="1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</a:p>
          <a:p>
            <a:pPr marL="457200" lvl="2" inden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8000FF"/>
                </a:solidFill>
                <a:latin typeface="Courier New"/>
                <a:cs typeface="Courier New"/>
              </a:rPr>
              <a:t>  font-size:30pt;</a:t>
            </a:r>
          </a:p>
          <a:p>
            <a:pPr lvl="1"/>
            <a:r>
              <a:rPr lang="en-US" sz="18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text-align:center</a:t>
            </a:r>
            <a:r>
              <a:rPr lang="en-US" sz="1800" b="1" dirty="0">
                <a:solidFill>
                  <a:srgbClr val="8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+mj-lt"/>
              </a:rPr>
              <a:t>Can have multiple semi-colon separated pairs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color:red</a:t>
            </a:r>
            <a:r>
              <a:rPr lang="en-US" sz="1800" b="1" dirty="0">
                <a:solidFill>
                  <a:srgbClr val="8000FF"/>
                </a:solidFill>
                <a:latin typeface="Courier New" panose="02070309020205020404" pitchFamily="49" charset="0"/>
              </a:rPr>
              <a:t>; font-size:30pt"</a:t>
            </a:r>
            <a:endParaRPr lang="en-US" sz="1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311" y="3110139"/>
            <a:ext cx="7461814" cy="171970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&lt;tag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property:value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;"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/>
                <a:cs typeface="Courier New"/>
              </a:rPr>
              <a:t>color:red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;"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    This is a red paragraph.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113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286" y="2577041"/>
            <a:ext cx="9274839" cy="3332053"/>
          </a:xfrm>
        </p:spPr>
        <p:txBody>
          <a:bodyPr>
            <a:normAutofit/>
          </a:bodyPr>
          <a:lstStyle/>
          <a:p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color:green</a:t>
            </a:r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; background-color:#ff6600</a:t>
            </a:r>
          </a:p>
          <a:p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text-align:center</a:t>
            </a:r>
            <a:endParaRPr lang="en-US" sz="1900" b="1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height:100px; width:200px</a:t>
            </a:r>
          </a:p>
          <a:p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width:70%; max-width:400px</a:t>
            </a:r>
          </a:p>
          <a:p>
            <a:r>
              <a:rPr lang="en-US" sz="1900" b="1" dirty="0" err="1">
                <a:solidFill>
                  <a:srgbClr val="8000FF"/>
                </a:solidFill>
                <a:latin typeface="Courier New"/>
                <a:cs typeface="Courier New"/>
              </a:rPr>
              <a:t>text-decoration:underline</a:t>
            </a:r>
            <a:r>
              <a:rPr lang="en-US" sz="1900" b="1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urier New"/>
                <a:cs typeface="Courier New"/>
              </a:rPr>
              <a:t>(or overline/line-through)</a:t>
            </a:r>
            <a:endParaRPr lang="en-US" sz="19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display:block</a:t>
            </a:r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</a:rPr>
              <a:t>(or inline-block/inline/none)</a:t>
            </a:r>
            <a:endParaRPr lang="en-US" sz="1900" b="1" dirty="0">
              <a:solidFill>
                <a:srgbClr val="8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4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286" y="2577041"/>
            <a:ext cx="9274839" cy="3332053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rgbClr val="8000FF"/>
                </a:solidFill>
                <a:latin typeface="Courier New"/>
                <a:cs typeface="Courier New"/>
              </a:rPr>
              <a:t>font-size:15px; </a:t>
            </a:r>
            <a:r>
              <a:rPr lang="en-US" sz="1900" b="1" dirty="0" err="1">
                <a:solidFill>
                  <a:srgbClr val="8000FF"/>
                </a:solidFill>
                <a:latin typeface="Courier New"/>
                <a:cs typeface="Courier New"/>
              </a:rPr>
              <a:t>font-weight:bold</a:t>
            </a:r>
          </a:p>
          <a:p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margin:20px; margin-top:10px</a:t>
            </a:r>
          </a:p>
          <a:p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padding:10px; padding-right:6px</a:t>
            </a:r>
          </a:p>
          <a:p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border-style:solid</a:t>
            </a:r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; border-width:3px; </a:t>
            </a:r>
            <a:r>
              <a:rPr lang="en-US" sz="19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border-color:red</a:t>
            </a:r>
            <a:endParaRPr lang="en-US" sz="1900" b="1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sz="1900" b="1" dirty="0">
                <a:solidFill>
                  <a:srgbClr val="8000FF"/>
                </a:solidFill>
                <a:latin typeface="Courier New" panose="02070309020205020404" pitchFamily="49" charset="0"/>
              </a:rPr>
              <a:t>border-radius:5px</a:t>
            </a:r>
          </a:p>
        </p:txBody>
      </p:sp>
    </p:spTree>
    <p:extLst>
      <p:ext uri="{BB962C8B-B14F-4D97-AF65-F5344CB8AC3E}">
        <p14:creationId xmlns:p14="http://schemas.microsoft.com/office/powerpoint/2010/main" val="242102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color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 background-color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color</a:t>
            </a:r>
            <a:r>
              <a:rPr lang="en-US" dirty="0"/>
              <a:t> - color of the text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background-color</a:t>
            </a:r>
            <a:r>
              <a:rPr lang="en-US" dirty="0"/>
              <a:t> - color of the box around the text</a:t>
            </a:r>
          </a:p>
          <a:p>
            <a:pPr marL="342900" lvl="1" indent="-342900"/>
            <a:r>
              <a:rPr lang="en-US" dirty="0"/>
              <a:t>Some colors pre-defined, for example, 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red green black</a:t>
            </a:r>
            <a:endParaRPr lang="en-US" dirty="0">
              <a:latin typeface="Courier New"/>
              <a:cs typeface="Courier New"/>
            </a:endParaRPr>
          </a:p>
          <a:p>
            <a:pPr marL="342900" lvl="1" indent="-342900"/>
            <a:r>
              <a:rPr lang="en-US" dirty="0"/>
              <a:t>More – </a:t>
            </a:r>
            <a:r>
              <a:rPr lang="en-US" b="1" dirty="0" err="1">
                <a:solidFill>
                  <a:srgbClr val="8000FF"/>
                </a:solidFill>
                <a:latin typeface="Courier New"/>
                <a:cs typeface="Courier New"/>
              </a:rPr>
              <a:t>lightpink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 aqua teal fuchsia purple</a:t>
            </a:r>
          </a:p>
          <a:p>
            <a:pPr marL="342900" lvl="1" indent="-342900"/>
            <a:r>
              <a:rPr lang="en-US" dirty="0"/>
              <a:t>Can use any arbitrary color - 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#ff6347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Alpha -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8000FF"/>
                </a:solidFill>
                <a:latin typeface="Courier New"/>
                <a:cs typeface="Courier New"/>
              </a:rPr>
              <a:t>background-color:rgba</a:t>
            </a:r>
            <a:r>
              <a:rPr lang="en-US" b="1" dirty="0">
                <a:solidFill>
                  <a:srgbClr val="8000FF"/>
                </a:solidFill>
                <a:latin typeface="Courier New"/>
                <a:cs typeface="Courier New"/>
              </a:rPr>
              <a:t>(255, 99, 71, 0.5);</a:t>
            </a:r>
          </a:p>
          <a:p>
            <a:pPr marL="342900" lvl="1" indent="-342900"/>
            <a:r>
              <a:rPr lang="en-US" dirty="0"/>
              <a:t>Backgrounds can also be images</a:t>
            </a:r>
          </a:p>
          <a:p>
            <a:pPr marL="342900" lvl="1" indent="-342900"/>
            <a:r>
              <a:rPr lang="en-US" dirty="0"/>
              <a:t>Note – 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color</a:t>
            </a:r>
            <a:r>
              <a:rPr lang="en-US" dirty="0"/>
              <a:t>,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2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margin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margin </a:t>
            </a:r>
            <a:r>
              <a:rPr lang="en-US" dirty="0">
                <a:solidFill>
                  <a:schemeClr val="tx1"/>
                </a:solidFill>
              </a:rPr>
              <a:t>– separation between objects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padding </a:t>
            </a:r>
            <a:r>
              <a:rPr lang="en-US" dirty="0">
                <a:solidFill>
                  <a:schemeClr val="tx1"/>
                </a:solidFill>
              </a:rPr>
              <a:t>– separation of content with border of the </a:t>
            </a:r>
            <a:r>
              <a:rPr lang="en-US" b="1" dirty="0">
                <a:solidFill>
                  <a:schemeClr val="tx1"/>
                </a:solidFill>
              </a:rPr>
              <a:t>same object</a:t>
            </a:r>
          </a:p>
          <a:p>
            <a:r>
              <a:rPr lang="en-US" dirty="0"/>
              <a:t>Can be specified in pixels, percentages, points etc.</a:t>
            </a:r>
          </a:p>
        </p:txBody>
      </p:sp>
    </p:spTree>
    <p:extLst>
      <p:ext uri="{BB962C8B-B14F-4D97-AF65-F5344CB8AC3E}">
        <p14:creationId xmlns:p14="http://schemas.microsoft.com/office/powerpoint/2010/main" val="340953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font-size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 font-family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font size</a:t>
            </a:r>
          </a:p>
          <a:p>
            <a:r>
              <a:rPr lang="en-US" dirty="0"/>
              <a:t>Unit preferred is </a:t>
            </a:r>
            <a:r>
              <a:rPr lang="en-US" dirty="0" err="1"/>
              <a:t>em</a:t>
            </a:r>
            <a:r>
              <a:rPr lang="en-US" dirty="0"/>
              <a:t> – relative to current</a:t>
            </a:r>
          </a:p>
        </p:txBody>
      </p:sp>
    </p:spTree>
    <p:extLst>
      <p:ext uri="{BB962C8B-B14F-4D97-AF65-F5344CB8AC3E}">
        <p14:creationId xmlns:p14="http://schemas.microsoft.com/office/powerpoint/2010/main" val="322340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width, height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border-style, border-width, border-color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border-radius</a:t>
            </a:r>
          </a:p>
          <a:p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box-shadow</a:t>
            </a:r>
          </a:p>
          <a:p>
            <a:r>
              <a:rPr lang="en-US" b="1">
                <a:solidFill>
                  <a:srgbClr val="8000FF"/>
                </a:solidFill>
                <a:latin typeface="Courier New" panose="02070309020205020404" pitchFamily="49" charset="0"/>
              </a:rPr>
              <a:t>text-align</a:t>
            </a:r>
            <a:endParaRPr lang="en-US" b="1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And it goes on …</a:t>
            </a:r>
            <a:endParaRPr lang="en-US" b="1" dirty="0">
              <a:solidFill>
                <a:srgbClr val="8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435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Garamond</vt:lpstr>
      <vt:lpstr>Organic</vt:lpstr>
      <vt:lpstr>Web Development</vt:lpstr>
      <vt:lpstr>id and class attributes</vt:lpstr>
      <vt:lpstr>The style attribute</vt:lpstr>
      <vt:lpstr>Common CSS Properties</vt:lpstr>
      <vt:lpstr>Common CSS Properties</vt:lpstr>
      <vt:lpstr>color and background-color</vt:lpstr>
      <vt:lpstr>margin and padding</vt:lpstr>
      <vt:lpstr>font-size and font-family</vt:lpstr>
      <vt:lpstr>Some more properties</vt:lpstr>
      <vt:lpstr>Separating styles</vt:lpstr>
      <vt:lpstr>Separating styles</vt:lpstr>
      <vt:lpstr>Cascading Style Sheets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Varun Patil</dc:creator>
  <cp:lastModifiedBy>parth patil</cp:lastModifiedBy>
  <cp:revision>194</cp:revision>
  <dcterms:created xsi:type="dcterms:W3CDTF">2018-05-28T08:38:53Z</dcterms:created>
  <dcterms:modified xsi:type="dcterms:W3CDTF">2019-06-07T00:25:59Z</dcterms:modified>
</cp:coreProperties>
</file>