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15" r:id="rId1"/>
  </p:sldMasterIdLst>
  <p:notesMasterIdLst>
    <p:notesMasterId r:id="rId30"/>
  </p:notesMasterIdLst>
  <p:sldIdLst>
    <p:sldId id="256" r:id="rId2"/>
    <p:sldId id="284" r:id="rId3"/>
    <p:sldId id="288" r:id="rId4"/>
    <p:sldId id="264" r:id="rId5"/>
    <p:sldId id="265" r:id="rId6"/>
    <p:sldId id="262" r:id="rId7"/>
    <p:sldId id="263" r:id="rId8"/>
    <p:sldId id="287" r:id="rId9"/>
    <p:sldId id="266" r:id="rId10"/>
    <p:sldId id="271" r:id="rId11"/>
    <p:sldId id="272" r:id="rId12"/>
    <p:sldId id="273" r:id="rId13"/>
    <p:sldId id="274" r:id="rId14"/>
    <p:sldId id="275" r:id="rId15"/>
    <p:sldId id="276" r:id="rId16"/>
    <p:sldId id="290" r:id="rId17"/>
    <p:sldId id="268" r:id="rId18"/>
    <p:sldId id="289" r:id="rId19"/>
    <p:sldId id="277" r:id="rId20"/>
    <p:sldId id="267" r:id="rId21"/>
    <p:sldId id="278" r:id="rId22"/>
    <p:sldId id="283" r:id="rId23"/>
    <p:sldId id="279" r:id="rId24"/>
    <p:sldId id="286" r:id="rId25"/>
    <p:sldId id="281" r:id="rId26"/>
    <p:sldId id="280" r:id="rId27"/>
    <p:sldId id="285" r:id="rId28"/>
    <p:sldId id="282" r:id="rId29"/>
  </p:sldIdLst>
  <p:sldSz cx="9144000" cy="6858000" type="screen4x3"/>
  <p:notesSz cx="6769100" cy="9906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800" kern="1200">
        <a:solidFill>
          <a:schemeClr val="bg1"/>
        </a:solidFill>
        <a:latin typeface="Zurich Ex BT" charset="0"/>
        <a:ea typeface="MS Gothic" charset="0"/>
        <a:cs typeface="MS Gothic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800" kern="1200">
        <a:solidFill>
          <a:schemeClr val="bg1"/>
        </a:solidFill>
        <a:latin typeface="Zurich Ex BT" charset="0"/>
        <a:ea typeface="MS Gothic" charset="0"/>
        <a:cs typeface="MS Gothic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800" kern="1200">
        <a:solidFill>
          <a:schemeClr val="bg1"/>
        </a:solidFill>
        <a:latin typeface="Zurich Ex BT" charset="0"/>
        <a:ea typeface="MS Gothic" charset="0"/>
        <a:cs typeface="MS Gothic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800" kern="1200">
        <a:solidFill>
          <a:schemeClr val="bg1"/>
        </a:solidFill>
        <a:latin typeface="Zurich Ex BT" charset="0"/>
        <a:ea typeface="MS Gothic" charset="0"/>
        <a:cs typeface="MS Gothic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800" kern="1200">
        <a:solidFill>
          <a:schemeClr val="bg1"/>
        </a:solidFill>
        <a:latin typeface="Zurich Ex BT" charset="0"/>
        <a:ea typeface="MS Gothic" charset="0"/>
        <a:cs typeface="MS Gothic" charset="0"/>
      </a:defRPr>
    </a:lvl5pPr>
    <a:lvl6pPr marL="2286000" algn="l" defTabSz="457200" rtl="0" eaLnBrk="1" latinLnBrk="0" hangingPunct="1">
      <a:defRPr sz="2800" kern="1200">
        <a:solidFill>
          <a:schemeClr val="bg1"/>
        </a:solidFill>
        <a:latin typeface="Zurich Ex BT" charset="0"/>
        <a:ea typeface="MS Gothic" charset="0"/>
        <a:cs typeface="MS Gothic" charset="0"/>
      </a:defRPr>
    </a:lvl6pPr>
    <a:lvl7pPr marL="2743200" algn="l" defTabSz="457200" rtl="0" eaLnBrk="1" latinLnBrk="0" hangingPunct="1">
      <a:defRPr sz="2800" kern="1200">
        <a:solidFill>
          <a:schemeClr val="bg1"/>
        </a:solidFill>
        <a:latin typeface="Zurich Ex BT" charset="0"/>
        <a:ea typeface="MS Gothic" charset="0"/>
        <a:cs typeface="MS Gothic" charset="0"/>
      </a:defRPr>
    </a:lvl7pPr>
    <a:lvl8pPr marL="3200400" algn="l" defTabSz="457200" rtl="0" eaLnBrk="1" latinLnBrk="0" hangingPunct="1">
      <a:defRPr sz="2800" kern="1200">
        <a:solidFill>
          <a:schemeClr val="bg1"/>
        </a:solidFill>
        <a:latin typeface="Zurich Ex BT" charset="0"/>
        <a:ea typeface="MS Gothic" charset="0"/>
        <a:cs typeface="MS Gothic" charset="0"/>
      </a:defRPr>
    </a:lvl8pPr>
    <a:lvl9pPr marL="3657600" algn="l" defTabSz="457200" rtl="0" eaLnBrk="1" latinLnBrk="0" hangingPunct="1">
      <a:defRPr sz="2800" kern="1200">
        <a:solidFill>
          <a:schemeClr val="bg1"/>
        </a:solidFill>
        <a:latin typeface="Zurich Ex BT" charset="0"/>
        <a:ea typeface="MS Gothic" charset="0"/>
        <a:cs typeface="MS Gothic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eia" initials="C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>
        <p:scale>
          <a:sx n="150" d="100"/>
          <a:sy n="150" d="100"/>
        </p:scale>
        <p:origin x="-960" y="-35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38" d="100"/>
          <a:sy n="138" d="100"/>
        </p:scale>
        <p:origin x="-2848" y="-104"/>
      </p:cViewPr>
      <p:guideLst>
        <p:guide orient="horz" pos="2880"/>
        <p:guide pos="21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commentAuthors" Target="commentAuthor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AutoShape 1"/>
          <p:cNvSpPr>
            <a:spLocks noChangeArrowheads="1"/>
          </p:cNvSpPr>
          <p:nvPr/>
        </p:nvSpPr>
        <p:spPr bwMode="auto">
          <a:xfrm>
            <a:off x="0" y="0"/>
            <a:ext cx="6769100" cy="9906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pPr>
              <a:defRPr/>
            </a:pPr>
            <a:endParaRPr lang="de-CH"/>
          </a:p>
        </p:txBody>
      </p:sp>
      <p:sp>
        <p:nvSpPr>
          <p:cNvPr id="103427" name="AutoShape 2"/>
          <p:cNvSpPr>
            <a:spLocks noChangeArrowheads="1"/>
          </p:cNvSpPr>
          <p:nvPr/>
        </p:nvSpPr>
        <p:spPr bwMode="auto">
          <a:xfrm>
            <a:off x="0" y="0"/>
            <a:ext cx="6769100" cy="9906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pPr>
              <a:defRPr/>
            </a:pPr>
            <a:endParaRPr lang="de-CH"/>
          </a:p>
        </p:txBody>
      </p:sp>
      <p:sp>
        <p:nvSpPr>
          <p:cNvPr id="103428" name="AutoShape 3"/>
          <p:cNvSpPr>
            <a:spLocks noChangeArrowheads="1"/>
          </p:cNvSpPr>
          <p:nvPr/>
        </p:nvSpPr>
        <p:spPr bwMode="auto">
          <a:xfrm>
            <a:off x="0" y="0"/>
            <a:ext cx="6769100" cy="9906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pPr>
              <a:defRPr/>
            </a:pPr>
            <a:endParaRPr lang="de-CH"/>
          </a:p>
        </p:txBody>
      </p:sp>
      <p:sp>
        <p:nvSpPr>
          <p:cNvPr id="103429" name="AutoShape 4"/>
          <p:cNvSpPr>
            <a:spLocks noChangeArrowheads="1"/>
          </p:cNvSpPr>
          <p:nvPr/>
        </p:nvSpPr>
        <p:spPr bwMode="auto">
          <a:xfrm>
            <a:off x="0" y="0"/>
            <a:ext cx="6769100" cy="9906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pPr>
              <a:defRPr/>
            </a:pPr>
            <a:endParaRPr lang="de-CH"/>
          </a:p>
        </p:txBody>
      </p:sp>
      <p:sp>
        <p:nvSpPr>
          <p:cNvPr id="103430" name="Text Box 5"/>
          <p:cNvSpPr txBox="1">
            <a:spLocks noChangeArrowheads="1"/>
          </p:cNvSpPr>
          <p:nvPr/>
        </p:nvSpPr>
        <p:spPr bwMode="auto">
          <a:xfrm>
            <a:off x="0" y="0"/>
            <a:ext cx="2933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pPr>
              <a:defRPr/>
            </a:pPr>
            <a:endParaRPr lang="de-CH"/>
          </a:p>
        </p:txBody>
      </p:sp>
      <p:sp>
        <p:nvSpPr>
          <p:cNvPr id="103431" name="Text Box 6"/>
          <p:cNvSpPr txBox="1">
            <a:spLocks noChangeArrowheads="1"/>
          </p:cNvSpPr>
          <p:nvPr/>
        </p:nvSpPr>
        <p:spPr bwMode="auto">
          <a:xfrm>
            <a:off x="3836988" y="0"/>
            <a:ext cx="2933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pPr>
              <a:defRPr/>
            </a:pPr>
            <a:endParaRPr lang="de-CH"/>
          </a:p>
        </p:txBody>
      </p:sp>
      <p:sp>
        <p:nvSpPr>
          <p:cNvPr id="103432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2813" y="742950"/>
            <a:ext cx="4940300" cy="37068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200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01700" y="4703763"/>
            <a:ext cx="4960938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47" tIns="47803" rIns="95247" bIns="47803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103434" name="Text Box 9"/>
          <p:cNvSpPr txBox="1">
            <a:spLocks noChangeArrowheads="1"/>
          </p:cNvSpPr>
          <p:nvPr/>
        </p:nvSpPr>
        <p:spPr bwMode="auto">
          <a:xfrm>
            <a:off x="0" y="9409113"/>
            <a:ext cx="2933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pPr>
              <a:defRPr/>
            </a:pPr>
            <a:endParaRPr lang="de-CH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3836988" y="9409113"/>
            <a:ext cx="29273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47" tIns="47803" rIns="95247" bIns="47803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6088" algn="l"/>
                <a:tab pos="895350" algn="l"/>
                <a:tab pos="1343025" algn="l"/>
                <a:tab pos="1792288" algn="l"/>
                <a:tab pos="2239963" algn="l"/>
                <a:tab pos="2689225" algn="l"/>
                <a:tab pos="3136900" algn="l"/>
                <a:tab pos="3586163" algn="l"/>
                <a:tab pos="4033838" algn="l"/>
                <a:tab pos="4483100" algn="l"/>
                <a:tab pos="4932363" algn="l"/>
                <a:tab pos="5380038" algn="l"/>
                <a:tab pos="5829300" algn="l"/>
                <a:tab pos="6276975" algn="l"/>
                <a:tab pos="6726238" algn="l"/>
                <a:tab pos="7173913" algn="l"/>
                <a:tab pos="7623175" algn="l"/>
                <a:tab pos="8070850" algn="l"/>
                <a:tab pos="8520113" algn="l"/>
                <a:tab pos="8967788" algn="l"/>
              </a:tabLst>
              <a:defRPr sz="13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20825CB-9AC7-2A4A-A2B8-10865D77F435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08557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20825CB-9AC7-2A4A-A2B8-10865D77F435}" type="slidenum">
              <a:rPr lang="de-CH" smtClean="0"/>
              <a:pPr>
                <a:defRPr/>
              </a:pPr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9525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20825CB-9AC7-2A4A-A2B8-10865D77F435}" type="slidenum">
              <a:rPr lang="de-CH" smtClean="0"/>
              <a:pPr>
                <a:defRPr/>
              </a:pPr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637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16.09.10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DBG HS 11/12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DEFDE-DED4-FB4C-86BE-CB262D1C699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00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16.09.10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DBG HS 11/12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4BACA-5F2D-9D4E-8489-482B084CA5A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33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94500" y="184150"/>
            <a:ext cx="2228850" cy="5969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7950" y="184150"/>
            <a:ext cx="6534150" cy="59690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16.09.10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DBG HS 11/12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EEC81-BB61-064C-9C96-B235A8E0215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84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50" y="184150"/>
            <a:ext cx="6934200" cy="944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107950" y="1628775"/>
            <a:ext cx="4381500" cy="45243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1850" y="1628775"/>
            <a:ext cx="4381500" cy="45243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de-DE"/>
              <a:t>16.09.10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de-CH"/>
              <a:t>DBG HS 11/12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C65BB-E6BB-1A46-BA03-FBB7F1C8998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495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9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32657"/>
            <a:ext cx="6641852" cy="64807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1628775"/>
            <a:ext cx="8424936" cy="4519613"/>
          </a:xfrm>
        </p:spPr>
        <p:txBody>
          <a:bodyPr/>
          <a:lstStyle>
            <a:lvl2pPr>
              <a:buFont typeface="Arial" pitchFamily="34" charset="0"/>
              <a:buChar char="•"/>
              <a:defRPr/>
            </a:lvl2pPr>
            <a:lvl3pPr marL="1200150" indent="-285750">
              <a:buFont typeface="Arial" pitchFamily="34" charset="0"/>
              <a:buChar char="•"/>
              <a:defRPr/>
            </a:lvl3pPr>
            <a:lvl4pPr marL="1714500" indent="-342900"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16.09.10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DBG HS 11/12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BBCB0-6690-F640-AA06-46275A408BE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86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16.09.10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DBG HS 11/12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D6F28-0E03-5346-84EF-24023BD8602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8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7950" y="1628775"/>
            <a:ext cx="43815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1850" y="1628775"/>
            <a:ext cx="43815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16.09.10</a:t>
            </a: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DBG HS 11/12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3BC0A-D55A-1E44-82E6-08D28135749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06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16.09.10</a:t>
            </a:r>
            <a:endParaRPr lang="de-DE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DBG HS 11/12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3273B-E651-C349-9E21-60D9B7358B0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25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de-DE"/>
              <a:t>16.09.10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de-CH"/>
              <a:t>DBG HS 11/12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EE434-691C-4046-84ED-E62DE341CE7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61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16.09.10</a:t>
            </a:r>
            <a:endParaRPr lang="de-DE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DBG HS 11/12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2BAF8-999D-B444-B7EC-C458340D5E5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1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16.09.10</a:t>
            </a: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DBG HS 11/12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629BD-2005-5A46-BD05-8691B2C202D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06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16.09.10</a:t>
            </a: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DBG HS 11/12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13E67-0921-2E49-A9E7-E9AE22FEFEC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9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0" y="0"/>
            <a:ext cx="9144000" cy="1214438"/>
          </a:xfrm>
          <a:prstGeom prst="rect">
            <a:avLst/>
          </a:prstGeom>
          <a:solidFill>
            <a:srgbClr val="0064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CH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84150"/>
            <a:ext cx="69342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628775"/>
            <a:ext cx="891540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98425" y="6657975"/>
            <a:ext cx="15716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de-CH" sz="700" smtClean="0">
                <a:solidFill>
                  <a:srgbClr val="000000"/>
                </a:solidFill>
              </a:rPr>
              <a:t>Zürcher Fachhochschule</a:t>
            </a:r>
          </a:p>
        </p:txBody>
      </p:sp>
      <p:pic>
        <p:nvPicPr>
          <p:cNvPr id="1030" name="Picture 8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88" y="179388"/>
            <a:ext cx="185737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" name="Rectangle 4"/>
          <p:cNvSpPr>
            <a:spLocks noGrp="1" noChangeArrowheads="1"/>
          </p:cNvSpPr>
          <p:nvPr>
            <p:ph type="dt" idx="2"/>
          </p:nvPr>
        </p:nvSpPr>
        <p:spPr>
          <a:xfrm>
            <a:off x="107950" y="5980113"/>
            <a:ext cx="950913" cy="946150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Zurich Ex BT" pitchFamily="32" charset="0"/>
                <a:ea typeface="MS Gothic" charset="-128"/>
                <a:cs typeface="+mn-cs"/>
              </a:defRPr>
            </a:lvl1pPr>
          </a:lstStyle>
          <a:p>
            <a:pPr>
              <a:defRPr/>
            </a:pPr>
            <a:r>
              <a:rPr lang="de-DE"/>
              <a:t>16.09.10</a:t>
            </a:r>
            <a:endParaRPr lang="de-DE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idx="3"/>
          </p:nvPr>
        </p:nvSpPr>
        <p:spPr>
          <a:xfrm>
            <a:off x="1214438" y="6192838"/>
            <a:ext cx="6702425" cy="519112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Zurich Ex BT" pitchFamily="32" charset="0"/>
                <a:ea typeface="MS Gothic" charset="-128"/>
                <a:cs typeface="+mn-cs"/>
              </a:defRPr>
            </a:lvl1pPr>
          </a:lstStyle>
          <a:p>
            <a:pPr>
              <a:defRPr/>
            </a:pPr>
            <a:r>
              <a:rPr lang="de-CH"/>
              <a:t>DBG HS 11/12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idx="4"/>
          </p:nvPr>
        </p:nvSpPr>
        <p:spPr>
          <a:xfrm>
            <a:off x="8358188" y="6192838"/>
            <a:ext cx="647700" cy="5191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69E5A1E-BD5B-0747-A648-F28B9B3DF45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5" r:id="rId6"/>
    <p:sldLayoutId id="2147484290" r:id="rId7"/>
    <p:sldLayoutId id="2147484291" r:id="rId8"/>
    <p:sldLayoutId id="2147484292" r:id="rId9"/>
    <p:sldLayoutId id="2147484293" r:id="rId10"/>
    <p:sldLayoutId id="2147484294" r:id="rId11"/>
    <p:sldLayoutId id="2147484296" r:id="rId12"/>
    <p:sldLayoutId id="2147484297" r:id="rId13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+mj-lt"/>
          <a:ea typeface="+mj-ea"/>
          <a:cs typeface="MS Gothic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MS Gothic" charset="-128"/>
          <a:cs typeface="MS Gothic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MS Gothic" charset="-128"/>
          <a:cs typeface="MS Gothic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MS Gothic" charset="-128"/>
          <a:cs typeface="MS Gothic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MS Gothic" charset="-128"/>
          <a:cs typeface="MS Gothic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Arial" charset="0"/>
          <a:ea typeface="MS Gothic" charset="-128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Arial" charset="0"/>
          <a:ea typeface="MS Gothic" charset="-128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Arial" charset="0"/>
          <a:ea typeface="MS Gothic" charset="-128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Arial" charset="0"/>
          <a:ea typeface="MS Gothic" charset="-128"/>
        </a:defRPr>
      </a:lvl9pPr>
    </p:titleStyle>
    <p:bodyStyle>
      <a:lvl1pPr marL="3429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MS Gothic" charset="0"/>
        </a:defRPr>
      </a:lvl1pPr>
      <a:lvl2pPr marL="742950" indent="-28575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MS Gothic" charset="0"/>
        </a:defRPr>
      </a:lvl2pPr>
      <a:lvl3pPr marL="11430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MS Gothic" charset="0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MS Gothic" charset="0"/>
        </a:defRPr>
      </a:lvl4pPr>
      <a:lvl5pPr marL="2057400" indent="-228600" algn="l" defTabSz="457200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200">
          <a:solidFill>
            <a:srgbClr val="000000"/>
          </a:solidFill>
          <a:latin typeface="+mn-lt"/>
          <a:ea typeface="+mn-ea"/>
          <a:cs typeface="MS Gothic" charset="0"/>
        </a:defRPr>
      </a:lvl5pPr>
      <a:lvl6pPr marL="2514600" indent="-228600" algn="l" defTabSz="457200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err="1" smtClean="0">
                <a:solidFill>
                  <a:schemeClr val="tx1"/>
                </a:solidFill>
              </a:rPr>
              <a:t>Einführung</a:t>
            </a:r>
            <a:r>
              <a:rPr lang="en-US" dirty="0" smtClean="0">
                <a:solidFill>
                  <a:schemeClr val="tx1"/>
                </a:solidFill>
              </a:rPr>
              <a:t> in Big </a:t>
            </a:r>
            <a:r>
              <a:rPr lang="en-US" dirty="0" smtClean="0">
                <a:solidFill>
                  <a:schemeClr val="tx1"/>
                </a:solidFill>
              </a:rPr>
              <a:t>Data 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Kurt </a:t>
            </a:r>
            <a:r>
              <a:rPr lang="en-US" dirty="0" smtClean="0"/>
              <a:t>Stockinger</a:t>
            </a:r>
            <a:endParaRPr lang="en-US" dirty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C6FB8E5-7EC5-2840-97F4-B3014E2ED4EF}" type="slidenum">
              <a:rPr lang="de-DE"/>
              <a:pPr/>
              <a:t>1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pPr eaLnBrk="1" hangingPunct="1"/>
            <a:r>
              <a:rPr lang="de-CH" smtClean="0">
                <a:latin typeface="Credit Suisse Type Roman" charset="0"/>
                <a:ea typeface="ＭＳ Ｐゴシック" charset="0"/>
                <a:cs typeface="ＭＳ Ｐゴシック" charset="0"/>
              </a:rPr>
              <a:t>MapReduce</a:t>
            </a:r>
            <a:endParaRPr lang="de-CH">
              <a:latin typeface="Credit Suisse Type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sz="half" idx="2"/>
          </p:nvPr>
        </p:nvSpPr>
        <p:spPr>
          <a:xfrm>
            <a:off x="107504" y="1628775"/>
            <a:ext cx="8915846" cy="4524375"/>
          </a:xfrm>
        </p:spPr>
        <p:txBody>
          <a:bodyPr lIns="91440" tIns="45720" rIns="91440" bIns="45720"/>
          <a:lstStyle/>
          <a:p>
            <a:pPr eaLnBrk="1" hangingPunct="1">
              <a:buFont typeface="Arial"/>
              <a:buChar char="•"/>
            </a:pPr>
            <a:r>
              <a:rPr lang="de-CH" dirty="0" smtClean="0">
                <a:latin typeface="Credit Suisse Type Roman" charset="0"/>
                <a:ea typeface="ＭＳ Ｐゴシック" charset="0"/>
                <a:cs typeface="ＭＳ Ｐゴシック" charset="0"/>
              </a:rPr>
              <a:t>Software </a:t>
            </a:r>
            <a:r>
              <a:rPr lang="de-CH" dirty="0">
                <a:latin typeface="Credit Suisse Type Roman" charset="0"/>
                <a:ea typeface="ＭＳ Ｐゴシック" charset="0"/>
                <a:cs typeface="ＭＳ Ｐゴシック" charset="0"/>
              </a:rPr>
              <a:t>F</a:t>
            </a:r>
            <a:r>
              <a:rPr lang="de-CH" dirty="0" smtClean="0">
                <a:latin typeface="Credit Suisse Type Roman" charset="0"/>
                <a:ea typeface="ＭＳ Ｐゴシック" charset="0"/>
                <a:cs typeface="ＭＳ Ｐゴシック" charset="0"/>
              </a:rPr>
              <a:t>ramework von Google:</a:t>
            </a:r>
          </a:p>
          <a:p>
            <a:pPr lvl="1" eaLnBrk="1" hangingPunct="1">
              <a:buFont typeface="Arial"/>
              <a:buChar char="•"/>
            </a:pPr>
            <a:r>
              <a:rPr lang="de-CH" dirty="0" smtClean="0">
                <a:latin typeface="Credit Suisse Type Roman" charset="0"/>
                <a:ea typeface="ＭＳ Ｐゴシック" charset="0"/>
              </a:rPr>
              <a:t>Ermöglicht </a:t>
            </a:r>
            <a:r>
              <a:rPr lang="de-CH" dirty="0" smtClean="0">
                <a:solidFill>
                  <a:srgbClr val="FF0000"/>
                </a:solidFill>
                <a:latin typeface="Credit Suisse Type Roman" charset="0"/>
                <a:ea typeface="ＭＳ Ｐゴシック" charset="0"/>
              </a:rPr>
              <a:t>parallele</a:t>
            </a:r>
            <a:r>
              <a:rPr lang="de-CH" dirty="0" smtClean="0">
                <a:latin typeface="Credit Suisse Type Roman" charset="0"/>
                <a:ea typeface="ＭＳ Ｐゴシック" charset="0"/>
              </a:rPr>
              <a:t> und </a:t>
            </a:r>
            <a:r>
              <a:rPr lang="de-CH" dirty="0">
                <a:solidFill>
                  <a:srgbClr val="FF0000"/>
                </a:solidFill>
                <a:latin typeface="Credit Suisse Type Roman" charset="0"/>
                <a:ea typeface="ＭＳ Ｐゴシック" charset="0"/>
              </a:rPr>
              <a:t>f</a:t>
            </a:r>
            <a:r>
              <a:rPr lang="de-CH" dirty="0" smtClean="0">
                <a:solidFill>
                  <a:srgbClr val="FF0000"/>
                </a:solidFill>
                <a:latin typeface="Credit Suisse Type Roman" charset="0"/>
                <a:ea typeface="ＭＳ Ｐゴシック" charset="0"/>
              </a:rPr>
              <a:t>ehler-tolerante Berechnungen </a:t>
            </a:r>
            <a:r>
              <a:rPr lang="de-CH" dirty="0" smtClean="0">
                <a:latin typeface="Credit Suisse Type Roman" charset="0"/>
                <a:ea typeface="ＭＳ Ｐゴシック" charset="0"/>
              </a:rPr>
              <a:t>auf Computer Cluster</a:t>
            </a:r>
          </a:p>
          <a:p>
            <a:pPr lvl="1" eaLnBrk="1" hangingPunct="1">
              <a:buFont typeface="Arial"/>
              <a:buChar char="•"/>
            </a:pPr>
            <a:r>
              <a:rPr lang="de-CH" dirty="0" smtClean="0">
                <a:latin typeface="Credit Suisse Type Roman" charset="0"/>
                <a:ea typeface="ＭＳ Ｐゴシック" charset="0"/>
              </a:rPr>
              <a:t>Basiert auf </a:t>
            </a:r>
            <a:r>
              <a:rPr lang="de-CH" dirty="0" err="1" smtClean="0">
                <a:latin typeface="Credit Suisse Type Roman" charset="0"/>
                <a:ea typeface="ＭＳ Ｐゴシック" charset="0"/>
              </a:rPr>
              <a:t>map</a:t>
            </a:r>
            <a:r>
              <a:rPr lang="de-CH" dirty="0" smtClean="0">
                <a:latin typeface="Credit Suisse Type Roman" charset="0"/>
                <a:ea typeface="ＭＳ Ｐゴシック" charset="0"/>
              </a:rPr>
              <a:t> und </a:t>
            </a:r>
            <a:r>
              <a:rPr lang="de-CH" dirty="0" err="1" smtClean="0">
                <a:latin typeface="Credit Suisse Type Roman" charset="0"/>
                <a:ea typeface="ＭＳ Ｐゴシック" charset="0"/>
              </a:rPr>
              <a:t>reduce</a:t>
            </a:r>
            <a:r>
              <a:rPr lang="de-CH" dirty="0" smtClean="0">
                <a:latin typeface="Credit Suisse Type Roman" charset="0"/>
                <a:ea typeface="ＭＳ Ｐゴシック" charset="0"/>
              </a:rPr>
              <a:t> Funktionen, die häufig in der funktionalen Programmierung verwendet werden</a:t>
            </a:r>
          </a:p>
          <a:p>
            <a:pPr eaLnBrk="1" hangingPunct="1">
              <a:buFont typeface="Arial"/>
              <a:buChar char="•"/>
            </a:pPr>
            <a:r>
              <a:rPr lang="de-CH" dirty="0" smtClean="0">
                <a:latin typeface="Credit Suisse Type Roman" charset="0"/>
                <a:ea typeface="ＭＳ Ｐゴシック" charset="0"/>
              </a:rPr>
              <a:t>Hauptmerkmale des </a:t>
            </a:r>
            <a:r>
              <a:rPr lang="de-CH" dirty="0" err="1" smtClean="0">
                <a:latin typeface="Credit Suisse Type Roman" charset="0"/>
                <a:ea typeface="ＭＳ Ｐゴシック" charset="0"/>
              </a:rPr>
              <a:t>MapReduce</a:t>
            </a:r>
            <a:r>
              <a:rPr lang="de-CH" dirty="0" smtClean="0">
                <a:latin typeface="Credit Suisse Type Roman" charset="0"/>
                <a:ea typeface="ＭＳ Ｐゴシック" charset="0"/>
              </a:rPr>
              <a:t> Frameworks:</a:t>
            </a:r>
          </a:p>
          <a:p>
            <a:pPr lvl="1" eaLnBrk="1" hangingPunct="1">
              <a:buFont typeface="Arial"/>
              <a:buChar char="•"/>
            </a:pPr>
            <a:r>
              <a:rPr lang="de-CH" dirty="0" err="1" smtClean="0">
                <a:latin typeface="Credit Suisse Type Roman" charset="0"/>
                <a:ea typeface="ＭＳ Ｐゴシック" charset="0"/>
              </a:rPr>
              <a:t>MapReduce</a:t>
            </a:r>
            <a:r>
              <a:rPr lang="de-CH" dirty="0" smtClean="0">
                <a:latin typeface="Credit Suisse Type Roman" charset="0"/>
                <a:ea typeface="ＭＳ Ｐゴシック" charset="0"/>
              </a:rPr>
              <a:t> Programmiermodell</a:t>
            </a:r>
          </a:p>
          <a:p>
            <a:pPr lvl="1" eaLnBrk="1" hangingPunct="1">
              <a:buFont typeface="Arial"/>
              <a:buChar char="•"/>
            </a:pPr>
            <a:r>
              <a:rPr lang="de-CH" dirty="0" smtClean="0">
                <a:latin typeface="Credit Suisse Type Roman" charset="0"/>
                <a:ea typeface="ＭＳ Ｐゴシック" charset="0"/>
              </a:rPr>
              <a:t>Fehler-toleranz</a:t>
            </a:r>
          </a:p>
          <a:p>
            <a:pPr eaLnBrk="1" hangingPunct="1"/>
            <a:endParaRPr lang="de-CH" dirty="0">
              <a:latin typeface="Credit Suisse Type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EC65BB-E6BB-1A46-BA03-FBB7F1C89983}" type="slidenum">
              <a:rPr lang="de-CH" smtClean="0"/>
              <a:pPr>
                <a:defRPr/>
              </a:pPr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8644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Content Placeholder 2"/>
          <p:cNvSpPr>
            <a:spLocks noGrp="1"/>
          </p:cNvSpPr>
          <p:nvPr>
            <p:ph sz="half" idx="2"/>
          </p:nvPr>
        </p:nvSpPr>
        <p:spPr>
          <a:xfrm>
            <a:off x="107504" y="1628775"/>
            <a:ext cx="8915846" cy="4524375"/>
          </a:xfrm>
        </p:spPr>
        <p:txBody>
          <a:bodyPr lIns="91440" tIns="45720" rIns="91440" bIns="45720"/>
          <a:lstStyle/>
          <a:p>
            <a:pPr eaLnBrk="1" hangingPunct="1">
              <a:buFont typeface="Arial"/>
              <a:buChar char="•"/>
            </a:pPr>
            <a:r>
              <a:rPr lang="de-CH" dirty="0" smtClean="0">
                <a:latin typeface="Credit Suisse Type Roman" charset="0"/>
                <a:ea typeface="ＭＳ Ｐゴシック" charset="0"/>
                <a:cs typeface="ＭＳ Ｐゴシック" charset="0"/>
              </a:rPr>
              <a:t>Lesen der Daten</a:t>
            </a:r>
          </a:p>
          <a:p>
            <a:pPr eaLnBrk="1" hangingPunct="1">
              <a:buFont typeface="Arial"/>
              <a:buChar char="•"/>
            </a:pPr>
            <a:r>
              <a:rPr lang="de-CH" dirty="0" err="1" smtClean="0">
                <a:solidFill>
                  <a:srgbClr val="FF0000"/>
                </a:solidFill>
                <a:latin typeface="Credit Suisse Type Roman" charset="0"/>
                <a:ea typeface="ＭＳ Ｐゴシック" charset="0"/>
                <a:cs typeface="ＭＳ Ｐゴシック" charset="0"/>
              </a:rPr>
              <a:t>Map</a:t>
            </a:r>
            <a:r>
              <a:rPr lang="de-CH" dirty="0" smtClean="0">
                <a:latin typeface="Credit Suisse Type Roman" charset="0"/>
                <a:ea typeface="ＭＳ Ｐゴシック" charset="0"/>
                <a:cs typeface="ＭＳ Ｐゴシック" charset="0"/>
              </a:rPr>
              <a:t>-Phase:</a:t>
            </a:r>
          </a:p>
          <a:p>
            <a:pPr lvl="1" eaLnBrk="1" hangingPunct="1">
              <a:buFont typeface="Arial"/>
              <a:buChar char="•"/>
            </a:pPr>
            <a:r>
              <a:rPr lang="de-CH" dirty="0" smtClean="0">
                <a:latin typeface="Credit Suisse Type Roman" charset="0"/>
                <a:ea typeface="ＭＳ Ｐゴシック" charset="0"/>
                <a:cs typeface="ＭＳ Ｐゴシック" charset="0"/>
              </a:rPr>
              <a:t>Extrahierung von Daten aus jedem </a:t>
            </a:r>
            <a:r>
              <a:rPr lang="de-CH" dirty="0" err="1" smtClean="0">
                <a:latin typeface="Credit Suisse Type Roman" charset="0"/>
                <a:ea typeface="ＭＳ Ｐゴシック" charset="0"/>
                <a:cs typeface="ＭＳ Ｐゴシック" charset="0"/>
              </a:rPr>
              <a:t>Record</a:t>
            </a:r>
            <a:endParaRPr lang="de-CH" dirty="0" smtClean="0">
              <a:latin typeface="Credit Suisse Type Roman" charset="0"/>
              <a:ea typeface="ＭＳ Ｐゴシック" charset="0"/>
              <a:cs typeface="ＭＳ Ｐゴシック" charset="0"/>
            </a:endParaRPr>
          </a:p>
          <a:p>
            <a:pPr lvl="2" eaLnBrk="1" hangingPunct="1">
              <a:buFont typeface="Arial"/>
              <a:buChar char="•"/>
            </a:pPr>
            <a:r>
              <a:rPr lang="de-CH" dirty="0" err="1" smtClean="0">
                <a:latin typeface="Credit Suisse Type Roman" charset="0"/>
                <a:ea typeface="ＭＳ Ｐゴシック" charset="0"/>
              </a:rPr>
              <a:t>Map</a:t>
            </a:r>
            <a:r>
              <a:rPr lang="de-CH" dirty="0" smtClean="0">
                <a:latin typeface="Credit Suisse Type Roman" charset="0"/>
                <a:ea typeface="ＭＳ Ｐゴシック" charset="0"/>
              </a:rPr>
              <a:t>: [</a:t>
            </a:r>
            <a:r>
              <a:rPr lang="de-CH" dirty="0" err="1" smtClean="0">
                <a:latin typeface="Credit Suisse Type Roman" charset="0"/>
                <a:ea typeface="ＭＳ Ｐゴシック" charset="0"/>
              </a:rPr>
              <a:t>key,value</a:t>
            </a:r>
            <a:r>
              <a:rPr lang="de-CH" dirty="0" smtClean="0">
                <a:latin typeface="Credit Suisse Type Roman" charset="0"/>
                <a:ea typeface="ＭＳ Ｐゴシック" charset="0"/>
              </a:rPr>
              <a:t>] -&gt; </a:t>
            </a:r>
            <a:r>
              <a:rPr lang="de-CH" dirty="0" err="1" smtClean="0">
                <a:latin typeface="Credit Suisse Type Roman" charset="0"/>
                <a:ea typeface="ＭＳ Ｐゴシック" charset="0"/>
              </a:rPr>
              <a:t>list</a:t>
            </a:r>
            <a:r>
              <a:rPr lang="de-CH" dirty="0" smtClean="0">
                <a:latin typeface="Credit Suisse Type Roman" charset="0"/>
                <a:ea typeface="ＭＳ Ｐゴシック" charset="0"/>
              </a:rPr>
              <a:t>([</a:t>
            </a:r>
            <a:r>
              <a:rPr lang="de-CH" dirty="0" err="1" smtClean="0">
                <a:latin typeface="Credit Suisse Type Roman" charset="0"/>
                <a:ea typeface="ＭＳ Ｐゴシック" charset="0"/>
              </a:rPr>
              <a:t>key,value</a:t>
            </a:r>
            <a:r>
              <a:rPr lang="de-CH" dirty="0" smtClean="0">
                <a:latin typeface="Credit Suisse Type Roman" charset="0"/>
                <a:ea typeface="ＭＳ Ｐゴシック" charset="0"/>
              </a:rPr>
              <a:t>])</a:t>
            </a:r>
          </a:p>
          <a:p>
            <a:pPr eaLnBrk="1" hangingPunct="1">
              <a:buFont typeface="Arial"/>
              <a:buChar char="•"/>
            </a:pPr>
            <a:r>
              <a:rPr lang="de-CH" dirty="0" smtClean="0">
                <a:latin typeface="Credit Suisse Type Roman" charset="0"/>
                <a:ea typeface="ＭＳ Ｐゴシック" charset="0"/>
                <a:cs typeface="ＭＳ Ｐゴシック" charset="0"/>
              </a:rPr>
              <a:t>Mischen und sortieren:</a:t>
            </a:r>
          </a:p>
          <a:p>
            <a:pPr lvl="1" eaLnBrk="1" hangingPunct="1">
              <a:buFont typeface="Arial"/>
              <a:buChar char="•"/>
            </a:pPr>
            <a:r>
              <a:rPr lang="de-CH" dirty="0" smtClean="0">
                <a:latin typeface="Credit Suisse Type Roman" charset="0"/>
                <a:ea typeface="ＭＳ Ｐゴシック" charset="0"/>
                <a:cs typeface="ＭＳ Ｐゴシック" charset="0"/>
              </a:rPr>
              <a:t>Gruppierung nach Schlüssel (</a:t>
            </a:r>
            <a:r>
              <a:rPr lang="de-CH" dirty="0" err="1" smtClean="0">
                <a:latin typeface="Credit Suisse Type Roman" charset="0"/>
                <a:ea typeface="ＭＳ Ｐゴシック" charset="0"/>
                <a:cs typeface="ＭＳ Ｐゴシック" charset="0"/>
              </a:rPr>
              <a:t>keys</a:t>
            </a:r>
            <a:r>
              <a:rPr lang="de-CH" dirty="0" smtClean="0">
                <a:latin typeface="Credit Suisse Type Roman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>
              <a:buFont typeface="Arial"/>
              <a:buChar char="•"/>
            </a:pPr>
            <a:r>
              <a:rPr lang="de-CH" dirty="0" err="1" smtClean="0">
                <a:solidFill>
                  <a:srgbClr val="FF0000"/>
                </a:solidFill>
                <a:latin typeface="Credit Suisse Type Roman" charset="0"/>
                <a:ea typeface="ＭＳ Ｐゴシック" charset="0"/>
                <a:cs typeface="ＭＳ Ｐゴシック" charset="0"/>
              </a:rPr>
              <a:t>Reduce</a:t>
            </a:r>
            <a:r>
              <a:rPr lang="de-CH" dirty="0" smtClean="0">
                <a:latin typeface="Credit Suisse Type Roman" charset="0"/>
                <a:ea typeface="ＭＳ Ｐゴシック" charset="0"/>
                <a:cs typeface="ＭＳ Ｐゴシック" charset="0"/>
              </a:rPr>
              <a:t>-Phase:</a:t>
            </a:r>
          </a:p>
          <a:p>
            <a:pPr lvl="1" eaLnBrk="1" hangingPunct="1">
              <a:buFont typeface="Arial"/>
              <a:buChar char="•"/>
            </a:pPr>
            <a:r>
              <a:rPr lang="de-CH" dirty="0" smtClean="0">
                <a:latin typeface="Credit Suisse Type Roman" charset="0"/>
                <a:ea typeface="ＭＳ Ｐゴシック" charset="0"/>
                <a:cs typeface="ＭＳ Ｐゴシック" charset="0"/>
              </a:rPr>
              <a:t>Aggregation, Summierung, Filterung oder Transformation jeder Gruppe</a:t>
            </a:r>
          </a:p>
          <a:p>
            <a:pPr lvl="1" eaLnBrk="1" hangingPunct="1">
              <a:buFont typeface="Arial"/>
              <a:buChar char="•"/>
            </a:pPr>
            <a:r>
              <a:rPr lang="de-CH" dirty="0" err="1" smtClean="0">
                <a:latin typeface="Credit Suisse Type Roman" charset="0"/>
                <a:ea typeface="ＭＳ Ｐゴシック" charset="0"/>
              </a:rPr>
              <a:t>Reduce</a:t>
            </a:r>
            <a:r>
              <a:rPr lang="de-CH" dirty="0" smtClean="0">
                <a:latin typeface="Credit Suisse Type Roman" charset="0"/>
                <a:ea typeface="ＭＳ Ｐゴシック" charset="0"/>
              </a:rPr>
              <a:t>: [</a:t>
            </a:r>
            <a:r>
              <a:rPr lang="de-CH" dirty="0" err="1" smtClean="0">
                <a:latin typeface="Credit Suisse Type Roman" charset="0"/>
                <a:ea typeface="ＭＳ Ｐゴシック" charset="0"/>
              </a:rPr>
              <a:t>key,list</a:t>
            </a:r>
            <a:r>
              <a:rPr lang="de-CH" dirty="0" smtClean="0">
                <a:latin typeface="Credit Suisse Type Roman" charset="0"/>
                <a:ea typeface="ＭＳ Ｐゴシック" charset="0"/>
              </a:rPr>
              <a:t>(</a:t>
            </a:r>
            <a:r>
              <a:rPr lang="de-CH" dirty="0" err="1" smtClean="0">
                <a:latin typeface="Credit Suisse Type Roman" charset="0"/>
                <a:ea typeface="ＭＳ Ｐゴシック" charset="0"/>
              </a:rPr>
              <a:t>value</a:t>
            </a:r>
            <a:r>
              <a:rPr lang="de-CH" dirty="0" smtClean="0">
                <a:latin typeface="Credit Suisse Type Roman" charset="0"/>
                <a:ea typeface="ＭＳ Ｐゴシック" charset="0"/>
              </a:rPr>
              <a:t>)] -&gt; [</a:t>
            </a:r>
            <a:r>
              <a:rPr lang="de-CH" dirty="0" err="1" smtClean="0">
                <a:latin typeface="Credit Suisse Type Roman" charset="0"/>
                <a:ea typeface="ＭＳ Ｐゴシック" charset="0"/>
              </a:rPr>
              <a:t>key</a:t>
            </a:r>
            <a:r>
              <a:rPr lang="de-CH" dirty="0" smtClean="0">
                <a:latin typeface="Credit Suisse Type Roman" charset="0"/>
                <a:ea typeface="ＭＳ Ｐゴシック" charset="0"/>
              </a:rPr>
              <a:t>, </a:t>
            </a:r>
            <a:r>
              <a:rPr lang="de-CH" dirty="0" err="1" smtClean="0">
                <a:latin typeface="Credit Suisse Type Roman" charset="0"/>
                <a:ea typeface="ＭＳ Ｐゴシック" charset="0"/>
              </a:rPr>
              <a:t>list</a:t>
            </a:r>
            <a:r>
              <a:rPr lang="de-CH" dirty="0" smtClean="0">
                <a:latin typeface="Credit Suisse Type Roman" charset="0"/>
                <a:ea typeface="ＭＳ Ｐゴシック" charset="0"/>
              </a:rPr>
              <a:t>(</a:t>
            </a:r>
            <a:r>
              <a:rPr lang="de-CH" dirty="0" err="1" smtClean="0">
                <a:latin typeface="Credit Suisse Type Roman" charset="0"/>
                <a:ea typeface="ＭＳ Ｐゴシック" charset="0"/>
              </a:rPr>
              <a:t>value</a:t>
            </a:r>
            <a:r>
              <a:rPr lang="de-CH" dirty="0" smtClean="0">
                <a:latin typeface="Credit Suisse Type Roman" charset="0"/>
                <a:ea typeface="ＭＳ Ｐゴシック" charset="0"/>
              </a:rPr>
              <a:t>)]</a:t>
            </a:r>
            <a:br>
              <a:rPr lang="de-CH" dirty="0" smtClean="0">
                <a:latin typeface="Credit Suisse Type Roman" charset="0"/>
                <a:ea typeface="ＭＳ Ｐゴシック" charset="0"/>
              </a:rPr>
            </a:br>
            <a:r>
              <a:rPr lang="de-CH" dirty="0" smtClean="0">
                <a:latin typeface="Credit Suisse Type Roman" charset="0"/>
                <a:ea typeface="ＭＳ Ｐゴシック" charset="0"/>
              </a:rPr>
              <a:t>(typischer Weise, -&gt; [</a:t>
            </a:r>
            <a:r>
              <a:rPr lang="de-CH" dirty="0" err="1" smtClean="0">
                <a:latin typeface="Credit Suisse Type Roman" charset="0"/>
                <a:ea typeface="ＭＳ Ｐゴシック" charset="0"/>
              </a:rPr>
              <a:t>key</a:t>
            </a:r>
            <a:r>
              <a:rPr lang="de-CH" dirty="0" smtClean="0">
                <a:latin typeface="Credit Suisse Type Roman" charset="0"/>
                <a:ea typeface="ＭＳ Ｐゴシック" charset="0"/>
              </a:rPr>
              <a:t>, </a:t>
            </a:r>
            <a:r>
              <a:rPr lang="de-CH" dirty="0" err="1" smtClean="0">
                <a:latin typeface="Credit Suisse Type Roman" charset="0"/>
                <a:ea typeface="ＭＳ Ｐゴシック" charset="0"/>
              </a:rPr>
              <a:t>value</a:t>
            </a:r>
            <a:r>
              <a:rPr lang="de-CH" dirty="0" smtClean="0">
                <a:latin typeface="Credit Suisse Type Roman" charset="0"/>
                <a:ea typeface="ＭＳ Ｐゴシック" charset="0"/>
              </a:rPr>
              <a:t>])</a:t>
            </a:r>
            <a:endParaRPr lang="de-CH" dirty="0" smtClean="0">
              <a:latin typeface="Credit Suisse Type Roman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Arial"/>
              <a:buChar char="•"/>
            </a:pPr>
            <a:r>
              <a:rPr lang="de-CH" dirty="0" smtClean="0">
                <a:latin typeface="Credit Suisse Type Roman" charset="0"/>
                <a:ea typeface="ＭＳ Ｐゴシック" charset="0"/>
                <a:cs typeface="ＭＳ Ｐゴシック" charset="0"/>
              </a:rPr>
              <a:t>	Schreiben des Ergebnisses</a:t>
            </a:r>
          </a:p>
          <a:p>
            <a:pPr eaLnBrk="1" hangingPunct="1"/>
            <a:endParaRPr lang="de-CH" dirty="0" smtClean="0">
              <a:latin typeface="Credit Suisse Type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pPr eaLnBrk="1" hangingPunct="1"/>
            <a:r>
              <a:rPr lang="de-CH" sz="2800" smtClean="0">
                <a:latin typeface="Credit Suisse Type Roman" charset="0"/>
                <a:ea typeface="ＭＳ Ｐゴシック" charset="0"/>
                <a:cs typeface="ＭＳ Ｐゴシック" charset="0"/>
              </a:rPr>
              <a:t>MapReduce in Kürze</a:t>
            </a:r>
            <a:endParaRPr lang="de-CH" sz="2800">
              <a:latin typeface="Credit Suisse Type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EC65BB-E6BB-1A46-BA03-FBB7F1C89983}" type="slidenum">
              <a:rPr lang="de-CH" smtClean="0"/>
              <a:pPr>
                <a:defRPr/>
              </a:pPr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9573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smtClean="0">
                <a:latin typeface="Credit Suisse Type Roman" charset="0"/>
                <a:ea typeface="ＭＳ Ｐゴシック" charset="0"/>
                <a:cs typeface="ＭＳ Ｐゴシック" charset="0"/>
              </a:rPr>
              <a:t>Beispiel: Berechnung der Termfrequenz in Dokumenten</a:t>
            </a:r>
            <a:endParaRPr lang="de-CH">
              <a:latin typeface="Credit Suisse Type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/>
              <a:buChar char="•"/>
            </a:pPr>
            <a:r>
              <a:rPr lang="de-CH" dirty="0" smtClean="0">
                <a:latin typeface="Credit Suisse Type Roman" charset="0"/>
                <a:ea typeface="ＭＳ Ｐゴシック" charset="0"/>
                <a:cs typeface="ＭＳ Ｐゴシック" charset="0"/>
              </a:rPr>
              <a:t>Nehmen wir an, die drei Dokumente D1, D2 und D3 beinhalten folgende Informationen:</a:t>
            </a:r>
          </a:p>
          <a:p>
            <a:pPr eaLnBrk="1" hangingPunct="1"/>
            <a:endParaRPr lang="de-CH" dirty="0" smtClean="0">
              <a:latin typeface="Credit Suisse Type Roman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de-CH" dirty="0" smtClean="0">
                <a:latin typeface="Credit Suisse Type Roman" charset="0"/>
                <a:ea typeface="ＭＳ Ｐゴシック" charset="0"/>
              </a:rPr>
              <a:t>D1: Heute ist Montag.</a:t>
            </a:r>
          </a:p>
          <a:p>
            <a:pPr lvl="1" eaLnBrk="1" hangingPunct="1"/>
            <a:r>
              <a:rPr lang="de-CH" dirty="0" smtClean="0">
                <a:latin typeface="Credit Suisse Type Roman" charset="0"/>
                <a:ea typeface="ＭＳ Ｐゴシック" charset="0"/>
              </a:rPr>
              <a:t>D2: Heute ist Sechseläuten in Zürich.</a:t>
            </a:r>
          </a:p>
          <a:p>
            <a:pPr lvl="1" eaLnBrk="1" hangingPunct="1"/>
            <a:r>
              <a:rPr lang="de-CH" dirty="0" smtClean="0">
                <a:latin typeface="Credit Suisse Type Roman" charset="0"/>
                <a:ea typeface="ＭＳ Ｐゴシック" charset="0"/>
              </a:rPr>
              <a:t>D3: Kann der </a:t>
            </a:r>
            <a:r>
              <a:rPr lang="de-CH" dirty="0" err="1" smtClean="0">
                <a:latin typeface="Credit Suisse Type Roman" charset="0"/>
                <a:ea typeface="ＭＳ Ｐゴシック" charset="0"/>
              </a:rPr>
              <a:t>Böögg</a:t>
            </a:r>
            <a:r>
              <a:rPr lang="de-CH" dirty="0" smtClean="0">
                <a:latin typeface="Credit Suisse Type Roman" charset="0"/>
                <a:ea typeface="ＭＳ Ｐゴシック" charset="0"/>
              </a:rPr>
              <a:t> das Wetter vorhersagen?</a:t>
            </a:r>
          </a:p>
          <a:p>
            <a:pPr lvl="1" eaLnBrk="1" hangingPunct="1"/>
            <a:endParaRPr lang="de-CH" dirty="0" smtClean="0">
              <a:latin typeface="Credit Suisse Type Roman" charset="0"/>
              <a:ea typeface="ＭＳ Ｐゴシック" charset="0"/>
            </a:endParaRPr>
          </a:p>
          <a:p>
            <a:pPr eaLnBrk="1" hangingPunct="1">
              <a:buFont typeface="Arial"/>
              <a:buChar char="•"/>
            </a:pPr>
            <a:r>
              <a:rPr lang="de-CH" dirty="0" smtClean="0">
                <a:latin typeface="Credit Suisse Type Roman" charset="0"/>
                <a:ea typeface="ＭＳ Ｐゴシック" charset="0"/>
              </a:rPr>
              <a:t>Das Problem soll mit drei „Worker-Nodes“ gelöst werden.</a:t>
            </a:r>
            <a:endParaRPr lang="de-CH" dirty="0">
              <a:latin typeface="Credit Suisse Type Roman" charset="0"/>
              <a:ea typeface="ＭＳ Ｐゴシック" charset="0"/>
            </a:endParaRP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8358188" y="6192838"/>
            <a:ext cx="647700" cy="519112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9pPr>
          </a:lstStyle>
          <a:p>
            <a:pPr>
              <a:defRPr/>
            </a:pPr>
            <a:fld id="{64EC65BB-E6BB-1A46-BA03-FBB7F1C89983}" type="slidenum">
              <a:rPr lang="de-CH" sz="1200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de-CH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003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redit Suisse Type Roman" charset="0"/>
                <a:ea typeface="ＭＳ Ｐゴシック" charset="0"/>
                <a:cs typeface="ＭＳ Ｐゴシック" charset="0"/>
              </a:rPr>
              <a:t>Map Output </a:t>
            </a:r>
            <a:r>
              <a:rPr lang="en-US" dirty="0" smtClean="0">
                <a:latin typeface="Credit Suisse Type Roman" charset="0"/>
                <a:ea typeface="ＭＳ Ｐゴシック" charset="0"/>
                <a:cs typeface="ＭＳ Ｐゴシック" charset="0"/>
              </a:rPr>
              <a:t>von </a:t>
            </a:r>
            <a:r>
              <a:rPr lang="en-US" dirty="0" err="1" smtClean="0">
                <a:latin typeface="Credit Suisse Type Roman" charset="0"/>
                <a:ea typeface="ＭＳ Ｐゴシック" charset="0"/>
                <a:cs typeface="ＭＳ Ｐゴシック" charset="0"/>
              </a:rPr>
              <a:t>jedem</a:t>
            </a:r>
            <a:r>
              <a:rPr lang="en-US" dirty="0" smtClean="0">
                <a:latin typeface="Credit Suisse Type Roman" charset="0"/>
                <a:ea typeface="ＭＳ Ｐゴシック" charset="0"/>
                <a:cs typeface="ＭＳ Ｐゴシック" charset="0"/>
              </a:rPr>
              <a:t> Worker-Node: </a:t>
            </a:r>
            <a:r>
              <a:rPr lang="en-US" dirty="0">
                <a:latin typeface="Credit Suisse Type Roman" charset="0"/>
                <a:ea typeface="ＭＳ Ｐゴシック" charset="0"/>
                <a:cs typeface="ＭＳ Ｐゴシック" charset="0"/>
              </a:rPr>
              <a:t>(Key, Value)-</a:t>
            </a:r>
            <a:r>
              <a:rPr lang="en-US" dirty="0" smtClean="0">
                <a:latin typeface="Credit Suisse Type Roman" charset="0"/>
                <a:ea typeface="ＭＳ Ｐゴシック" charset="0"/>
                <a:cs typeface="ＭＳ Ｐゴシック" charset="0"/>
              </a:rPr>
              <a:t>Pair</a:t>
            </a:r>
            <a:endParaRPr lang="en-US" dirty="0">
              <a:latin typeface="Credit Suisse Type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redit Suisse Type Roman" charset="0"/>
                <a:ea typeface="ＭＳ Ｐゴシック" charset="0"/>
                <a:cs typeface="ＭＳ Ｐゴシック" charset="0"/>
              </a:rPr>
              <a:t>Worker 1: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Credit Suisse Type Roman" charset="0"/>
                <a:ea typeface="ＭＳ Ｐゴシック" charset="0"/>
                <a:cs typeface="ＭＳ Ｐゴシック" charset="0"/>
              </a:rPr>
              <a:t>	</a:t>
            </a:r>
            <a:r>
              <a:rPr lang="en-US" dirty="0" smtClean="0">
                <a:latin typeface="Credit Suisse Type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 smtClean="0">
                <a:latin typeface="Credit Suisse Type Roman" charset="0"/>
                <a:ea typeface="ＭＳ Ｐゴシック" charset="0"/>
                <a:cs typeface="ＭＳ Ｐゴシック" charset="0"/>
              </a:rPr>
              <a:t>Heute</a:t>
            </a:r>
            <a:r>
              <a:rPr lang="en-US" dirty="0" smtClean="0">
                <a:latin typeface="Credit Suisse Type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redit Suisse Type Roman" charset="0"/>
                <a:ea typeface="ＭＳ Ｐゴシック" charset="0"/>
                <a:cs typeface="ＭＳ Ｐゴシック" charset="0"/>
              </a:rPr>
              <a:t>1), (</a:t>
            </a:r>
            <a:r>
              <a:rPr lang="en-US" dirty="0" err="1" smtClean="0">
                <a:latin typeface="Credit Suisse Type Roman" charset="0"/>
                <a:ea typeface="ＭＳ Ｐゴシック" charset="0"/>
                <a:cs typeface="ＭＳ Ｐゴシック" charset="0"/>
              </a:rPr>
              <a:t>ist</a:t>
            </a:r>
            <a:r>
              <a:rPr lang="en-US" dirty="0" smtClean="0">
                <a:latin typeface="Credit Suisse Type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redit Suisse Type Roman" charset="0"/>
                <a:ea typeface="ＭＳ Ｐゴシック" charset="0"/>
                <a:cs typeface="ＭＳ Ｐゴシック" charset="0"/>
              </a:rPr>
              <a:t>1), (</a:t>
            </a:r>
            <a:r>
              <a:rPr lang="en-US" dirty="0" err="1" smtClean="0">
                <a:latin typeface="Credit Suisse Type Roman" charset="0"/>
                <a:ea typeface="ＭＳ Ｐゴシック" charset="0"/>
                <a:cs typeface="ＭＳ Ｐゴシック" charset="0"/>
              </a:rPr>
              <a:t>Montag</a:t>
            </a:r>
            <a:r>
              <a:rPr lang="en-US" dirty="0" smtClean="0">
                <a:latin typeface="Credit Suisse Type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redit Suisse Type Roman" charset="0"/>
                <a:ea typeface="ＭＳ Ｐゴシック" charset="0"/>
                <a:cs typeface="ＭＳ Ｐゴシック" charset="0"/>
              </a:rPr>
              <a:t>1)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Credit Suisse Type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redit Suisse Type Roman" charset="0"/>
                <a:ea typeface="ＭＳ Ｐゴシック" charset="0"/>
                <a:cs typeface="ＭＳ Ｐゴシック" charset="0"/>
              </a:rPr>
              <a:t>Worker 2: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Credit Suisse Type Roman" charset="0"/>
                <a:ea typeface="ＭＳ Ｐゴシック" charset="0"/>
                <a:cs typeface="ＭＳ Ｐゴシック" charset="0"/>
              </a:rPr>
              <a:t>	</a:t>
            </a:r>
            <a:r>
              <a:rPr lang="en-US" dirty="0" smtClean="0">
                <a:latin typeface="Credit Suisse Type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 smtClean="0">
                <a:latin typeface="Credit Suisse Type Roman" charset="0"/>
                <a:ea typeface="ＭＳ Ｐゴシック" charset="0"/>
                <a:cs typeface="ＭＳ Ｐゴシック" charset="0"/>
              </a:rPr>
              <a:t>Heute</a:t>
            </a:r>
            <a:r>
              <a:rPr lang="en-US" dirty="0" smtClean="0">
                <a:latin typeface="Credit Suisse Type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redit Suisse Type Roman" charset="0"/>
                <a:ea typeface="ＭＳ Ｐゴシック" charset="0"/>
                <a:cs typeface="ＭＳ Ｐゴシック" charset="0"/>
              </a:rPr>
              <a:t>1), (</a:t>
            </a:r>
            <a:r>
              <a:rPr lang="en-US" dirty="0" err="1" smtClean="0">
                <a:latin typeface="Credit Suisse Type Roman" charset="0"/>
                <a:ea typeface="ＭＳ Ｐゴシック" charset="0"/>
                <a:cs typeface="ＭＳ Ｐゴシック" charset="0"/>
              </a:rPr>
              <a:t>ist</a:t>
            </a:r>
            <a:r>
              <a:rPr lang="en-US" dirty="0" smtClean="0">
                <a:latin typeface="Credit Suisse Type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redit Suisse Type Roman" charset="0"/>
                <a:ea typeface="ＭＳ Ｐゴシック" charset="0"/>
                <a:cs typeface="ＭＳ Ｐゴシック" charset="0"/>
              </a:rPr>
              <a:t>1), (</a:t>
            </a:r>
            <a:r>
              <a:rPr lang="en-US" dirty="0" err="1">
                <a:latin typeface="Credit Suisse Type Roman" charset="0"/>
                <a:ea typeface="ＭＳ Ｐゴシック" charset="0"/>
                <a:cs typeface="ＭＳ Ｐゴシック" charset="0"/>
              </a:rPr>
              <a:t>Sechseläuten</a:t>
            </a:r>
            <a:r>
              <a:rPr lang="en-US" dirty="0">
                <a:latin typeface="Credit Suisse Type Roman" charset="0"/>
                <a:ea typeface="ＭＳ Ｐゴシック" charset="0"/>
                <a:cs typeface="ＭＳ Ｐゴシック" charset="0"/>
              </a:rPr>
              <a:t> 1), (in 1), (</a:t>
            </a:r>
            <a:r>
              <a:rPr lang="en-US" dirty="0" smtClean="0">
                <a:latin typeface="Credit Suisse Type Roman" charset="0"/>
                <a:ea typeface="ＭＳ Ｐゴシック" charset="0"/>
                <a:cs typeface="ＭＳ Ｐゴシック" charset="0"/>
              </a:rPr>
              <a:t>Zürich </a:t>
            </a:r>
            <a:r>
              <a:rPr lang="en-US" dirty="0">
                <a:latin typeface="Credit Suisse Type Roman" charset="0"/>
                <a:ea typeface="ＭＳ Ｐゴシック" charset="0"/>
                <a:cs typeface="ＭＳ Ｐゴシック" charset="0"/>
              </a:rPr>
              <a:t>1)</a:t>
            </a:r>
          </a:p>
          <a:p>
            <a:pPr eaLnBrk="1" hangingPunct="1"/>
            <a:endParaRPr lang="en-US" dirty="0">
              <a:latin typeface="Credit Suisse Type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redit Suisse Type Roman" charset="0"/>
                <a:ea typeface="ＭＳ Ｐゴシック" charset="0"/>
                <a:cs typeface="ＭＳ Ｐゴシック" charset="0"/>
              </a:rPr>
              <a:t>Worker 3: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Credit Suisse Type Roman" charset="0"/>
                <a:ea typeface="ＭＳ Ｐゴシック" charset="0"/>
                <a:cs typeface="ＭＳ Ｐゴシック" charset="0"/>
              </a:rPr>
              <a:t>	</a:t>
            </a:r>
            <a:r>
              <a:rPr lang="en-US" dirty="0" smtClean="0">
                <a:latin typeface="Credit Suisse Type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 smtClean="0">
                <a:latin typeface="Credit Suisse Type Roman" charset="0"/>
                <a:ea typeface="ＭＳ Ｐゴシック" charset="0"/>
                <a:cs typeface="ＭＳ Ｐゴシック" charset="0"/>
              </a:rPr>
              <a:t>Kann</a:t>
            </a:r>
            <a:r>
              <a:rPr lang="en-US" dirty="0" smtClean="0">
                <a:latin typeface="Credit Suisse Type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redit Suisse Type Roman" charset="0"/>
                <a:ea typeface="ＭＳ Ｐゴシック" charset="0"/>
                <a:cs typeface="ＭＳ Ｐゴシック" charset="0"/>
              </a:rPr>
              <a:t>1), </a:t>
            </a:r>
            <a:r>
              <a:rPr lang="en-US" dirty="0" smtClean="0">
                <a:latin typeface="Credit Suisse Type Roman" charset="0"/>
                <a:ea typeface="ＭＳ Ｐゴシック" charset="0"/>
                <a:cs typeface="ＭＳ Ｐゴシック" charset="0"/>
              </a:rPr>
              <a:t>(der </a:t>
            </a:r>
            <a:r>
              <a:rPr lang="en-US" dirty="0">
                <a:latin typeface="Credit Suisse Type Roman" charset="0"/>
                <a:ea typeface="ＭＳ Ｐゴシック" charset="0"/>
                <a:cs typeface="ＭＳ Ｐゴシック" charset="0"/>
              </a:rPr>
              <a:t>1), (</a:t>
            </a:r>
            <a:r>
              <a:rPr lang="en-US" dirty="0" err="1">
                <a:latin typeface="Credit Suisse Type Roman" charset="0"/>
                <a:ea typeface="ＭＳ Ｐゴシック" charset="0"/>
                <a:cs typeface="ＭＳ Ｐゴシック" charset="0"/>
              </a:rPr>
              <a:t>Böögg</a:t>
            </a:r>
            <a:r>
              <a:rPr lang="en-US" dirty="0">
                <a:latin typeface="Credit Suisse Type Roman" charset="0"/>
                <a:ea typeface="ＭＳ Ｐゴシック" charset="0"/>
                <a:cs typeface="ＭＳ Ｐゴシック" charset="0"/>
              </a:rPr>
              <a:t> 1), </a:t>
            </a:r>
            <a:r>
              <a:rPr lang="en-US" dirty="0" smtClean="0">
                <a:latin typeface="Credit Suisse Type Roman" charset="0"/>
                <a:ea typeface="ＭＳ Ｐゴシック" charset="0"/>
                <a:cs typeface="ＭＳ Ｐゴシック" charset="0"/>
              </a:rPr>
              <a:t>(das </a:t>
            </a:r>
            <a:r>
              <a:rPr lang="en-US" dirty="0">
                <a:latin typeface="Credit Suisse Type Roman" charset="0"/>
                <a:ea typeface="ＭＳ Ｐゴシック" charset="0"/>
                <a:cs typeface="ＭＳ Ｐゴシック" charset="0"/>
              </a:rPr>
              <a:t>1), </a:t>
            </a:r>
            <a:r>
              <a:rPr lang="en-US" dirty="0" smtClean="0">
                <a:latin typeface="Credit Suisse Type Roman" charset="0"/>
                <a:ea typeface="ＭＳ Ｐゴシック" charset="0"/>
                <a:cs typeface="ＭＳ Ｐゴシック" charset="0"/>
              </a:rPr>
              <a:t>(Wetter </a:t>
            </a:r>
            <a:r>
              <a:rPr lang="en-US" dirty="0">
                <a:latin typeface="Credit Suisse Type Roman" charset="0"/>
                <a:ea typeface="ＭＳ Ｐゴシック" charset="0"/>
                <a:cs typeface="ＭＳ Ｐゴシック" charset="0"/>
              </a:rPr>
              <a:t>1), </a:t>
            </a:r>
            <a:r>
              <a:rPr lang="en-US" dirty="0" smtClean="0">
                <a:latin typeface="Credit Suisse Type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 smtClean="0">
                <a:latin typeface="Credit Suisse Type Roman" charset="0"/>
                <a:ea typeface="ＭＳ Ｐゴシック" charset="0"/>
                <a:cs typeface="ＭＳ Ｐゴシック" charset="0"/>
              </a:rPr>
              <a:t>vorhersagen</a:t>
            </a:r>
            <a:r>
              <a:rPr lang="en-US" dirty="0" smtClean="0">
                <a:latin typeface="Credit Suisse Type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redit Suisse Type Roman" charset="0"/>
                <a:ea typeface="ＭＳ Ｐゴシック" charset="0"/>
                <a:cs typeface="ＭＳ Ｐゴシック" charset="0"/>
              </a:rPr>
              <a:t>1)?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07504" y="1412826"/>
            <a:ext cx="8640763" cy="1008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de-CH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107504" y="2564954"/>
            <a:ext cx="8640763" cy="1008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de-CH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07504" y="3645024"/>
            <a:ext cx="8640763" cy="1008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de-CH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358188" y="6192838"/>
            <a:ext cx="647700" cy="519112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9pPr>
          </a:lstStyle>
          <a:p>
            <a:pPr>
              <a:defRPr/>
            </a:pPr>
            <a:endParaRPr lang="de-CH" dirty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510588" y="6345238"/>
            <a:ext cx="647700" cy="519112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9pPr>
          </a:lstStyle>
          <a:p>
            <a:pPr>
              <a:defRPr/>
            </a:pPr>
            <a:fld id="{64EC65BB-E6BB-1A46-BA03-FBB7F1C89983}" type="slidenum">
              <a:rPr lang="de-CH" sz="1200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de-CH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399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530225"/>
            <a:ext cx="2611438" cy="307975"/>
          </a:xfrm>
        </p:spPr>
        <p:txBody>
          <a:bodyPr/>
          <a:lstStyle/>
          <a:p>
            <a:pPr eaLnBrk="1" hangingPunct="1"/>
            <a:r>
              <a:rPr lang="en-US" dirty="0">
                <a:latin typeface="Credit Suisse Type Roman" charset="0"/>
                <a:ea typeface="ＭＳ Ｐゴシック" charset="0"/>
                <a:cs typeface="ＭＳ Ｐゴシック" charset="0"/>
              </a:rPr>
              <a:t>Reduce Input (</a:t>
            </a:r>
            <a:r>
              <a:rPr lang="en-US" dirty="0" err="1" smtClean="0">
                <a:latin typeface="Credit Suisse Type Roman" charset="0"/>
                <a:ea typeface="ＭＳ Ｐゴシック" charset="0"/>
                <a:cs typeface="ＭＳ Ｐゴシック" charset="0"/>
              </a:rPr>
              <a:t>Sortiert</a:t>
            </a:r>
            <a:r>
              <a:rPr lang="en-US" dirty="0" smtClean="0">
                <a:latin typeface="Credit Suisse Type Roman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latin typeface="Credit Suisse Type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268760"/>
            <a:ext cx="3260725" cy="430212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de-CH" sz="2000" dirty="0">
                <a:latin typeface="Credit Suisse Type Roman" charset="0"/>
                <a:ea typeface="ＭＳ Ｐゴシック" charset="0"/>
                <a:cs typeface="ＭＳ Ｐゴシック" charset="0"/>
              </a:rPr>
              <a:t>Worker 1:</a:t>
            </a:r>
          </a:p>
          <a:p>
            <a:pPr lvl="1" eaLnBrk="1" hangingPunct="1">
              <a:lnSpc>
                <a:spcPct val="100000"/>
              </a:lnSpc>
              <a:buFontTx/>
              <a:buNone/>
            </a:pPr>
            <a:r>
              <a:rPr lang="de-CH" sz="1600" dirty="0" smtClean="0">
                <a:latin typeface="Credit Suisse Type Roman" charset="0"/>
                <a:ea typeface="ＭＳ Ｐゴシック" charset="0"/>
              </a:rPr>
              <a:t>(</a:t>
            </a:r>
            <a:r>
              <a:rPr lang="de-CH" sz="1600" dirty="0" err="1">
                <a:latin typeface="Credit Suisse Type Roman" charset="0"/>
                <a:ea typeface="ＭＳ Ｐゴシック" charset="0"/>
              </a:rPr>
              <a:t>Böögg</a:t>
            </a:r>
            <a:r>
              <a:rPr lang="de-CH" sz="1600" dirty="0">
                <a:latin typeface="Credit Suisse Type Roman" charset="0"/>
                <a:ea typeface="ＭＳ Ｐゴシック" charset="0"/>
              </a:rPr>
              <a:t> 1) </a:t>
            </a:r>
            <a:endParaRPr lang="de-CH" sz="1600" dirty="0" smtClean="0">
              <a:latin typeface="Credit Suisse Type Roman" charset="0"/>
              <a:ea typeface="ＭＳ Ｐゴシック" charset="0"/>
            </a:endParaRPr>
          </a:p>
          <a:p>
            <a:pPr lvl="1" eaLnBrk="1" hangingPunct="1"/>
            <a:r>
              <a:rPr lang="de-CH" sz="1600" dirty="0">
                <a:latin typeface="Credit Suisse Type Roman" charset="0"/>
                <a:ea typeface="ＭＳ Ｐゴシック" charset="0"/>
              </a:rPr>
              <a:t>(das 1)</a:t>
            </a:r>
          </a:p>
          <a:p>
            <a:pPr lvl="1" eaLnBrk="1" hangingPunct="1"/>
            <a:r>
              <a:rPr lang="de-CH" sz="1600" dirty="0">
                <a:latin typeface="Credit Suisse Type Roman" charset="0"/>
                <a:ea typeface="ＭＳ Ｐゴシック" charset="0"/>
              </a:rPr>
              <a:t>(der 1</a:t>
            </a:r>
            <a:r>
              <a:rPr lang="de-CH" sz="1600" dirty="0" smtClean="0">
                <a:latin typeface="Credit Suisse Type Roman" charset="0"/>
                <a:ea typeface="ＭＳ Ｐゴシック" charset="0"/>
              </a:rPr>
              <a:t>)</a:t>
            </a:r>
            <a:endParaRPr lang="de-CH" sz="1600" dirty="0">
              <a:latin typeface="Credit Suisse Type Roman" charset="0"/>
              <a:ea typeface="ＭＳ Ｐゴシック" charset="0"/>
            </a:endParaRPr>
          </a:p>
          <a:p>
            <a:pPr lvl="1" eaLnBrk="1" hangingPunct="1">
              <a:lnSpc>
                <a:spcPct val="100000"/>
              </a:lnSpc>
              <a:buFontTx/>
              <a:buNone/>
            </a:pPr>
            <a:r>
              <a:rPr lang="de-CH" sz="1600" dirty="0" smtClean="0">
                <a:latin typeface="Credit Suisse Type Roman" charset="0"/>
                <a:ea typeface="ＭＳ Ｐゴシック" charset="0"/>
              </a:rPr>
              <a:t>(</a:t>
            </a:r>
            <a:r>
              <a:rPr lang="de-CH" sz="1600" dirty="0">
                <a:latin typeface="Credit Suisse Type Roman" charset="0"/>
                <a:ea typeface="ＭＳ Ｐゴシック" charset="0"/>
              </a:rPr>
              <a:t>in 1) </a:t>
            </a:r>
          </a:p>
          <a:p>
            <a:pPr lvl="1" eaLnBrk="1" hangingPunct="1">
              <a:lnSpc>
                <a:spcPct val="100000"/>
              </a:lnSpc>
              <a:buFontTx/>
              <a:buNone/>
            </a:pPr>
            <a:r>
              <a:rPr lang="de-CH" sz="1600" dirty="0">
                <a:latin typeface="Credit Suisse Type Roman" charset="0"/>
                <a:ea typeface="ＭＳ Ｐゴシック" charset="0"/>
              </a:rPr>
              <a:t>(</a:t>
            </a:r>
            <a:r>
              <a:rPr lang="de-CH" sz="1600" dirty="0" smtClean="0">
                <a:latin typeface="Credit Suisse Type Roman" charset="0"/>
                <a:ea typeface="ＭＳ Ｐゴシック" charset="0"/>
              </a:rPr>
              <a:t>ist </a:t>
            </a:r>
            <a:r>
              <a:rPr lang="de-CH" sz="1600" dirty="0">
                <a:latin typeface="Credit Suisse Type Roman" charset="0"/>
                <a:ea typeface="ＭＳ Ｐゴシック" charset="0"/>
              </a:rPr>
              <a:t>1), (</a:t>
            </a:r>
            <a:r>
              <a:rPr lang="de-CH" sz="1600" dirty="0" smtClean="0">
                <a:latin typeface="Credit Suisse Type Roman" charset="0"/>
                <a:ea typeface="ＭＳ Ｐゴシック" charset="0"/>
              </a:rPr>
              <a:t>ist </a:t>
            </a:r>
            <a:r>
              <a:rPr lang="de-CH" sz="1600" dirty="0">
                <a:latin typeface="Credit Suisse Type Roman" charset="0"/>
                <a:ea typeface="ＭＳ Ｐゴシック" charset="0"/>
              </a:rPr>
              <a:t>1) </a:t>
            </a:r>
            <a:r>
              <a:rPr lang="de-CH" sz="1600" dirty="0" smtClean="0">
                <a:latin typeface="Credit Suisse Type Roman" charset="0"/>
                <a:ea typeface="ＭＳ Ｐゴシック" charset="0"/>
              </a:rPr>
              <a:t/>
            </a:r>
            <a:br>
              <a:rPr lang="de-CH" sz="1600" dirty="0" smtClean="0">
                <a:latin typeface="Credit Suisse Type Roman" charset="0"/>
                <a:ea typeface="ＭＳ Ｐゴシック" charset="0"/>
              </a:rPr>
            </a:br>
            <a:endParaRPr lang="de-CH" sz="2000" dirty="0">
              <a:latin typeface="Credit Suisse Type Roman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de-CH" sz="2000" dirty="0">
                <a:latin typeface="Credit Suisse Type Roman" charset="0"/>
                <a:ea typeface="ＭＳ Ｐゴシック" charset="0"/>
                <a:cs typeface="ＭＳ Ｐゴシック" charset="0"/>
              </a:rPr>
              <a:t>Worker 2:</a:t>
            </a:r>
          </a:p>
          <a:p>
            <a:pPr lvl="1" eaLnBrk="1" hangingPunct="1"/>
            <a:r>
              <a:rPr lang="de-CH" sz="1600" dirty="0">
                <a:latin typeface="Credit Suisse Type Roman" charset="0"/>
                <a:ea typeface="ＭＳ Ｐゴシック" charset="0"/>
              </a:rPr>
              <a:t>(Heute 1), (Heute 1)</a:t>
            </a:r>
            <a:endParaRPr lang="de-CH" sz="1600" dirty="0" smtClean="0">
              <a:latin typeface="Credit Suisse Type Roman" charset="0"/>
              <a:ea typeface="ＭＳ Ｐゴシック" charset="0"/>
            </a:endParaRPr>
          </a:p>
          <a:p>
            <a:pPr lvl="1" eaLnBrk="1" hangingPunct="1"/>
            <a:r>
              <a:rPr lang="de-CH" sz="1600" dirty="0" smtClean="0">
                <a:latin typeface="Credit Suisse Type Roman" charset="0"/>
                <a:ea typeface="ＭＳ Ｐゴシック" charset="0"/>
              </a:rPr>
              <a:t>(</a:t>
            </a:r>
            <a:r>
              <a:rPr lang="de-CH" sz="1600" dirty="0">
                <a:latin typeface="Credit Suisse Type Roman" charset="0"/>
                <a:ea typeface="ＭＳ Ｐゴシック" charset="0"/>
              </a:rPr>
              <a:t>Kann 1) </a:t>
            </a:r>
            <a:endParaRPr lang="de-CH" sz="1600" dirty="0" smtClean="0">
              <a:latin typeface="Credit Suisse Type Roman" charset="0"/>
              <a:ea typeface="ＭＳ Ｐゴシック" charset="0"/>
            </a:endParaRPr>
          </a:p>
          <a:p>
            <a:pPr lvl="1" eaLnBrk="1" hangingPunct="1">
              <a:lnSpc>
                <a:spcPct val="100000"/>
              </a:lnSpc>
              <a:buFontTx/>
              <a:buNone/>
            </a:pPr>
            <a:r>
              <a:rPr lang="de-CH" sz="1600" dirty="0" smtClean="0">
                <a:latin typeface="Credit Suisse Type Roman" charset="0"/>
                <a:ea typeface="ＭＳ Ｐゴシック" charset="0"/>
              </a:rPr>
              <a:t>(Montag </a:t>
            </a:r>
            <a:r>
              <a:rPr lang="de-CH" sz="1600" dirty="0">
                <a:latin typeface="Credit Suisse Type Roman" charset="0"/>
                <a:ea typeface="ＭＳ Ｐゴシック" charset="0"/>
              </a:rPr>
              <a:t>1)</a:t>
            </a:r>
          </a:p>
          <a:p>
            <a:pPr lvl="1" eaLnBrk="1" hangingPunct="1">
              <a:lnSpc>
                <a:spcPct val="100000"/>
              </a:lnSpc>
              <a:buFontTx/>
              <a:buNone/>
            </a:pPr>
            <a:r>
              <a:rPr lang="de-CH" sz="1600" dirty="0" smtClean="0">
                <a:latin typeface="Credit Suisse Type Roman" charset="0"/>
                <a:ea typeface="ＭＳ Ｐゴシック" charset="0"/>
              </a:rPr>
              <a:t>(</a:t>
            </a:r>
            <a:r>
              <a:rPr lang="de-CH" sz="1600" dirty="0">
                <a:latin typeface="Credit Suisse Type Roman" charset="0"/>
                <a:ea typeface="ＭＳ Ｐゴシック" charset="0"/>
              </a:rPr>
              <a:t>Sechseläuten 1</a:t>
            </a:r>
            <a:r>
              <a:rPr lang="de-CH" sz="1600" dirty="0" smtClean="0">
                <a:latin typeface="Credit Suisse Type Roman" charset="0"/>
                <a:ea typeface="ＭＳ Ｐゴシック" charset="0"/>
              </a:rPr>
              <a:t>)</a:t>
            </a:r>
            <a:br>
              <a:rPr lang="de-CH" sz="1600" dirty="0" smtClean="0">
                <a:latin typeface="Credit Suisse Type Roman" charset="0"/>
                <a:ea typeface="ＭＳ Ｐゴシック" charset="0"/>
              </a:rPr>
            </a:br>
            <a:endParaRPr lang="de-CH" sz="1600" dirty="0" smtClean="0">
              <a:latin typeface="Credit Suisse Type Roman" charset="0"/>
              <a:ea typeface="ＭＳ Ｐゴシック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de-CH" sz="2000" dirty="0" smtClean="0">
                <a:latin typeface="Credit Suisse Type Roman" charset="0"/>
                <a:ea typeface="ＭＳ Ｐゴシック" charset="0"/>
                <a:cs typeface="ＭＳ Ｐゴシック" charset="0"/>
              </a:rPr>
              <a:t>Worker </a:t>
            </a:r>
            <a:r>
              <a:rPr lang="de-CH" sz="2000" dirty="0">
                <a:latin typeface="Credit Suisse Type Roman" charset="0"/>
                <a:ea typeface="ＭＳ Ｐゴシック" charset="0"/>
                <a:cs typeface="ＭＳ Ｐゴシック" charset="0"/>
              </a:rPr>
              <a:t>3 </a:t>
            </a:r>
          </a:p>
          <a:p>
            <a:pPr lvl="1" eaLnBrk="1" hangingPunct="1"/>
            <a:r>
              <a:rPr lang="de-CH" sz="1600" dirty="0">
                <a:latin typeface="Credit Suisse Type Roman" charset="0"/>
                <a:ea typeface="ＭＳ Ｐゴシック" charset="0"/>
              </a:rPr>
              <a:t>(vorhersagen 1) </a:t>
            </a:r>
            <a:endParaRPr lang="de-CH" sz="1600" dirty="0" smtClean="0">
              <a:latin typeface="Credit Suisse Type Roman" charset="0"/>
              <a:ea typeface="ＭＳ Ｐゴシック" charset="0"/>
            </a:endParaRPr>
          </a:p>
          <a:p>
            <a:pPr lvl="1" eaLnBrk="1" hangingPunct="1">
              <a:lnSpc>
                <a:spcPct val="100000"/>
              </a:lnSpc>
              <a:buFontTx/>
              <a:buNone/>
            </a:pPr>
            <a:r>
              <a:rPr lang="de-CH" sz="1600" dirty="0" smtClean="0">
                <a:latin typeface="Credit Suisse Type Roman" charset="0"/>
                <a:ea typeface="ＭＳ Ｐゴシック" charset="0"/>
              </a:rPr>
              <a:t>(Wetter </a:t>
            </a:r>
            <a:r>
              <a:rPr lang="de-CH" sz="1600" dirty="0">
                <a:latin typeface="Credit Suisse Type Roman" charset="0"/>
                <a:ea typeface="ＭＳ Ｐゴシック" charset="0"/>
              </a:rPr>
              <a:t>1)</a:t>
            </a:r>
          </a:p>
          <a:p>
            <a:pPr lvl="1" eaLnBrk="1" hangingPunct="1">
              <a:lnSpc>
                <a:spcPct val="100000"/>
              </a:lnSpc>
              <a:buFontTx/>
              <a:buNone/>
            </a:pPr>
            <a:r>
              <a:rPr lang="de-CH" sz="1600" dirty="0">
                <a:latin typeface="Credit Suisse Type Roman" charset="0"/>
                <a:ea typeface="ＭＳ Ｐゴシック" charset="0"/>
              </a:rPr>
              <a:t>(</a:t>
            </a:r>
            <a:r>
              <a:rPr lang="de-CH" sz="1600" dirty="0" smtClean="0">
                <a:latin typeface="Credit Suisse Type Roman" charset="0"/>
                <a:ea typeface="ＭＳ Ｐゴシック" charset="0"/>
              </a:rPr>
              <a:t>Zürich 1</a:t>
            </a:r>
            <a:r>
              <a:rPr lang="de-CH" sz="1600" dirty="0">
                <a:latin typeface="Credit Suisse Type Roman" charset="0"/>
                <a:ea typeface="ＭＳ Ｐゴシック" charset="0"/>
              </a:rPr>
              <a:t>)</a:t>
            </a:r>
            <a:endParaRPr lang="en-US" sz="1600" dirty="0">
              <a:latin typeface="Credit Suisse Type Roman" charset="0"/>
              <a:ea typeface="ＭＳ Ｐゴシック" charset="0"/>
            </a:endParaRPr>
          </a:p>
        </p:txBody>
      </p:sp>
      <p:sp>
        <p:nvSpPr>
          <p:cNvPr id="716805" name="Rectangle 5"/>
          <p:cNvSpPr>
            <a:spLocks noChangeArrowheads="1"/>
          </p:cNvSpPr>
          <p:nvPr/>
        </p:nvSpPr>
        <p:spPr bwMode="auto">
          <a:xfrm>
            <a:off x="4932040" y="332656"/>
            <a:ext cx="26114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728663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600" dirty="0"/>
              <a:t>Reduce Output (</a:t>
            </a:r>
            <a:r>
              <a:rPr lang="en-US" sz="2600" dirty="0" err="1" smtClean="0"/>
              <a:t>Sortiert</a:t>
            </a:r>
            <a:r>
              <a:rPr lang="en-US" sz="2600" dirty="0" smtClean="0"/>
              <a:t>)</a:t>
            </a:r>
            <a:endParaRPr lang="en-US" sz="2600" dirty="0"/>
          </a:p>
        </p:txBody>
      </p:sp>
      <p:sp>
        <p:nvSpPr>
          <p:cNvPr id="716806" name="Line 6"/>
          <p:cNvSpPr>
            <a:spLocks noChangeShapeType="1"/>
          </p:cNvSpPr>
          <p:nvPr/>
        </p:nvSpPr>
        <p:spPr bwMode="auto">
          <a:xfrm>
            <a:off x="3419475" y="3213100"/>
            <a:ext cx="151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358188" y="6192838"/>
            <a:ext cx="647700" cy="519112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9pPr>
          </a:lstStyle>
          <a:p>
            <a:pPr>
              <a:defRPr/>
            </a:pPr>
            <a:fld id="{64EC65BB-E6BB-1A46-BA03-FBB7F1C89983}" type="slidenum">
              <a:rPr lang="de-CH" smtClean="0"/>
              <a:pPr>
                <a:defRPr/>
              </a:pPr>
              <a:t>14</a:t>
            </a:fld>
            <a:endParaRPr lang="de-CH" dirty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510588" y="6345238"/>
            <a:ext cx="647700" cy="519112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9pPr>
          </a:lstStyle>
          <a:p>
            <a:pPr>
              <a:defRPr/>
            </a:pPr>
            <a:fld id="{64EC65BB-E6BB-1A46-BA03-FBB7F1C89983}" type="slidenum">
              <a:rPr lang="de-CH" sz="1200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de-CH" sz="1200" dirty="0">
              <a:solidFill>
                <a:srgbClr val="00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148064" y="1340768"/>
            <a:ext cx="3260725" cy="430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MS Gothic" charset="0"/>
              </a:defRPr>
            </a:lvl1pPr>
            <a:lvl2pPr marL="742950" indent="-285750" algn="l" defTabSz="457200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MS Gothic" charset="0"/>
              </a:defRPr>
            </a:lvl2pPr>
            <a:lvl3pPr marL="1143000" indent="-2286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MS Gothic" charset="0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MS Gothic" charset="0"/>
              </a:defRPr>
            </a:lvl4pPr>
            <a:lvl5pPr marL="2057400" indent="-228600" algn="l" defTabSz="457200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+mn-lt"/>
                <a:ea typeface="+mn-ea"/>
                <a:cs typeface="MS Gothic" charset="0"/>
              </a:defRPr>
            </a:lvl5pPr>
            <a:lvl6pPr marL="2514600" indent="-228600" algn="l" defTabSz="457200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57200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57200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57200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de-CH" dirty="0" smtClean="0">
                <a:latin typeface="Credit Suisse Type Roman" charset="0"/>
                <a:ea typeface="ＭＳ Ｐゴシック" charset="0"/>
                <a:cs typeface="ＭＳ Ｐゴシック" charset="0"/>
              </a:rPr>
              <a:t>Worker 1:</a:t>
            </a:r>
          </a:p>
          <a:p>
            <a:pPr lvl="1" eaLnBrk="1" hangingPunct="1">
              <a:buFontTx/>
              <a:buNone/>
            </a:pPr>
            <a:r>
              <a:rPr lang="de-CH" sz="1600" dirty="0" smtClean="0">
                <a:latin typeface="Credit Suisse Type Roman" charset="0"/>
                <a:ea typeface="ＭＳ Ｐゴシック" charset="0"/>
              </a:rPr>
              <a:t>(</a:t>
            </a:r>
            <a:r>
              <a:rPr lang="de-CH" sz="1600" dirty="0" err="1" smtClean="0">
                <a:latin typeface="Credit Suisse Type Roman" charset="0"/>
                <a:ea typeface="ＭＳ Ｐゴシック" charset="0"/>
              </a:rPr>
              <a:t>Böögg</a:t>
            </a:r>
            <a:r>
              <a:rPr lang="de-CH" sz="1600" dirty="0" smtClean="0">
                <a:latin typeface="Credit Suisse Type Roman" charset="0"/>
                <a:ea typeface="ＭＳ Ｐゴシック" charset="0"/>
              </a:rPr>
              <a:t> 1) </a:t>
            </a:r>
          </a:p>
          <a:p>
            <a:pPr lvl="1" eaLnBrk="1" hangingPunct="1"/>
            <a:r>
              <a:rPr lang="de-CH" sz="1600" dirty="0" smtClean="0">
                <a:latin typeface="Credit Suisse Type Roman" charset="0"/>
                <a:ea typeface="ＭＳ Ｐゴシック" charset="0"/>
              </a:rPr>
              <a:t>(das 1)</a:t>
            </a:r>
          </a:p>
          <a:p>
            <a:pPr lvl="1" eaLnBrk="1" hangingPunct="1"/>
            <a:r>
              <a:rPr lang="de-CH" sz="1600" dirty="0" smtClean="0">
                <a:latin typeface="Credit Suisse Type Roman" charset="0"/>
                <a:ea typeface="ＭＳ Ｐゴシック" charset="0"/>
              </a:rPr>
              <a:t>(der 1)</a:t>
            </a:r>
          </a:p>
          <a:p>
            <a:pPr lvl="1" eaLnBrk="1" hangingPunct="1">
              <a:buFontTx/>
              <a:buNone/>
            </a:pPr>
            <a:r>
              <a:rPr lang="de-CH" sz="1600" dirty="0" smtClean="0">
                <a:latin typeface="Credit Suisse Type Roman" charset="0"/>
                <a:ea typeface="ＭＳ Ｐゴシック" charset="0"/>
              </a:rPr>
              <a:t>(in 1) </a:t>
            </a:r>
          </a:p>
          <a:p>
            <a:pPr lvl="1" eaLnBrk="1" hangingPunct="1">
              <a:buFontTx/>
              <a:buNone/>
            </a:pPr>
            <a:r>
              <a:rPr lang="de-CH" sz="1600" dirty="0" smtClean="0">
                <a:latin typeface="Credit Suisse Type Roman" charset="0"/>
                <a:ea typeface="ＭＳ Ｐゴシック" charset="0"/>
              </a:rPr>
              <a:t>(ist </a:t>
            </a:r>
            <a:r>
              <a:rPr lang="de-CH" sz="1600" b="1" dirty="0">
                <a:solidFill>
                  <a:srgbClr val="FF0000"/>
                </a:solidFill>
                <a:latin typeface="Credit Suisse Type Roman" charset="0"/>
                <a:ea typeface="ＭＳ Ｐゴシック" charset="0"/>
              </a:rPr>
              <a:t>2</a:t>
            </a:r>
            <a:r>
              <a:rPr lang="de-CH" sz="1600" dirty="0" smtClean="0">
                <a:latin typeface="Credit Suisse Type Roman" charset="0"/>
                <a:ea typeface="ＭＳ Ｐゴシック" charset="0"/>
              </a:rPr>
              <a:t>) </a:t>
            </a:r>
            <a:br>
              <a:rPr lang="de-CH" sz="1600" dirty="0" smtClean="0">
                <a:latin typeface="Credit Suisse Type Roman" charset="0"/>
                <a:ea typeface="ＭＳ Ｐゴシック" charset="0"/>
              </a:rPr>
            </a:br>
            <a:endParaRPr lang="de-CH" sz="2000" dirty="0" smtClean="0">
              <a:latin typeface="Credit Suisse Type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de-CH" dirty="0" smtClean="0">
                <a:latin typeface="Credit Suisse Type Roman" charset="0"/>
                <a:ea typeface="ＭＳ Ｐゴシック" charset="0"/>
                <a:cs typeface="ＭＳ Ｐゴシック" charset="0"/>
              </a:rPr>
              <a:t>Worker 2:</a:t>
            </a:r>
          </a:p>
          <a:p>
            <a:pPr lvl="1" eaLnBrk="1" hangingPunct="1"/>
            <a:r>
              <a:rPr lang="de-CH" sz="1600" dirty="0" smtClean="0">
                <a:latin typeface="Credit Suisse Type Roman" charset="0"/>
                <a:ea typeface="ＭＳ Ｐゴシック" charset="0"/>
              </a:rPr>
              <a:t>(Heute </a:t>
            </a:r>
            <a:r>
              <a:rPr lang="de-CH" sz="1600" b="1" dirty="0" smtClean="0">
                <a:solidFill>
                  <a:srgbClr val="FF0000"/>
                </a:solidFill>
                <a:latin typeface="Credit Suisse Type Roman" charset="0"/>
                <a:ea typeface="ＭＳ Ｐゴシック" charset="0"/>
              </a:rPr>
              <a:t>2</a:t>
            </a:r>
            <a:r>
              <a:rPr lang="de-CH" sz="1600" dirty="0" smtClean="0">
                <a:latin typeface="Credit Suisse Type Roman" charset="0"/>
                <a:ea typeface="ＭＳ Ｐゴシック" charset="0"/>
              </a:rPr>
              <a:t>)</a:t>
            </a:r>
          </a:p>
          <a:p>
            <a:pPr lvl="1" eaLnBrk="1" hangingPunct="1"/>
            <a:r>
              <a:rPr lang="de-CH" sz="1600" dirty="0" smtClean="0">
                <a:latin typeface="Credit Suisse Type Roman" charset="0"/>
                <a:ea typeface="ＭＳ Ｐゴシック" charset="0"/>
              </a:rPr>
              <a:t>(Kann 1) </a:t>
            </a:r>
          </a:p>
          <a:p>
            <a:pPr lvl="1" eaLnBrk="1" hangingPunct="1">
              <a:buFontTx/>
              <a:buNone/>
            </a:pPr>
            <a:r>
              <a:rPr lang="de-CH" sz="1600" dirty="0" smtClean="0">
                <a:latin typeface="Credit Suisse Type Roman" charset="0"/>
                <a:ea typeface="ＭＳ Ｐゴシック" charset="0"/>
              </a:rPr>
              <a:t>(Montag 1)</a:t>
            </a:r>
          </a:p>
          <a:p>
            <a:pPr lvl="1" eaLnBrk="1" hangingPunct="1">
              <a:buFontTx/>
              <a:buNone/>
            </a:pPr>
            <a:r>
              <a:rPr lang="de-CH" sz="1600" dirty="0" smtClean="0">
                <a:latin typeface="Credit Suisse Type Roman" charset="0"/>
                <a:ea typeface="ＭＳ Ｐゴシック" charset="0"/>
              </a:rPr>
              <a:t>(Sechseläuten 1)</a:t>
            </a:r>
            <a:br>
              <a:rPr lang="de-CH" sz="1600" dirty="0" smtClean="0">
                <a:latin typeface="Credit Suisse Type Roman" charset="0"/>
                <a:ea typeface="ＭＳ Ｐゴシック" charset="0"/>
              </a:rPr>
            </a:br>
            <a:endParaRPr lang="de-CH" sz="1600" dirty="0" smtClean="0">
              <a:latin typeface="Credit Suisse Type Roman" charset="0"/>
              <a:ea typeface="ＭＳ Ｐゴシック" charset="0"/>
            </a:endParaRPr>
          </a:p>
          <a:p>
            <a:pPr eaLnBrk="1" hangingPunct="1"/>
            <a:r>
              <a:rPr lang="de-CH" dirty="0" smtClean="0">
                <a:latin typeface="Credit Suisse Type Roman" charset="0"/>
                <a:ea typeface="ＭＳ Ｐゴシック" charset="0"/>
                <a:cs typeface="ＭＳ Ｐゴシック" charset="0"/>
              </a:rPr>
              <a:t>Worker 3 </a:t>
            </a:r>
          </a:p>
          <a:p>
            <a:pPr lvl="1" eaLnBrk="1" hangingPunct="1"/>
            <a:r>
              <a:rPr lang="de-CH" sz="1600" dirty="0" smtClean="0">
                <a:latin typeface="Credit Suisse Type Roman" charset="0"/>
                <a:ea typeface="ＭＳ Ｐゴシック" charset="0"/>
              </a:rPr>
              <a:t>(vorhersagen 1) </a:t>
            </a:r>
          </a:p>
          <a:p>
            <a:pPr lvl="1" eaLnBrk="1" hangingPunct="1">
              <a:buFontTx/>
              <a:buNone/>
            </a:pPr>
            <a:r>
              <a:rPr lang="de-CH" sz="1600" dirty="0" smtClean="0">
                <a:latin typeface="Credit Suisse Type Roman" charset="0"/>
                <a:ea typeface="ＭＳ Ｐゴシック" charset="0"/>
              </a:rPr>
              <a:t>(Wetter 1)</a:t>
            </a:r>
          </a:p>
          <a:p>
            <a:pPr lvl="1" eaLnBrk="1" hangingPunct="1">
              <a:buFontTx/>
              <a:buNone/>
            </a:pPr>
            <a:r>
              <a:rPr lang="de-CH" sz="1600" dirty="0" smtClean="0">
                <a:latin typeface="Credit Suisse Type Roman" charset="0"/>
                <a:ea typeface="ＭＳ Ｐゴシック" charset="0"/>
              </a:rPr>
              <a:t>(Zürich 1)</a:t>
            </a:r>
            <a:endParaRPr lang="en-US" sz="1600" dirty="0">
              <a:latin typeface="Credit Suisse Type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233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1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1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1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1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1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16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16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16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16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16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16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03" grpId="0" build="p" autoUpdateAnimBg="0"/>
      <p:bldP spid="716805" grpId="0" autoUpdateAnimBg="0"/>
      <p:bldP spid="716806" grpId="0" animBg="1"/>
      <p:bldP spid="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pPr eaLnBrk="1" hangingPunct="1"/>
            <a:r>
              <a:rPr lang="de-CH" sz="2800" smtClean="0">
                <a:latin typeface="Credit Suisse Type Roman" charset="0"/>
                <a:ea typeface="ＭＳ Ｐゴシック" charset="0"/>
                <a:cs typeface="ＭＳ Ｐゴシック" charset="0"/>
              </a:rPr>
              <a:t>MapReduce</a:t>
            </a:r>
            <a:r>
              <a:rPr lang="de-CH" smtClean="0">
                <a:latin typeface="Credit Suisse Type Roman" charset="0"/>
                <a:ea typeface="ＭＳ Ｐゴシック" charset="0"/>
                <a:cs typeface="ＭＳ Ｐゴシック" charset="0"/>
              </a:rPr>
              <a:t>: Zusammenfassung</a:t>
            </a:r>
            <a:endParaRPr lang="de-CH" sz="2800">
              <a:latin typeface="Credit Suisse Type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4035" name="Picture 5" descr="[P1.png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746250"/>
            <a:ext cx="57912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4"/>
          <p:cNvSpPr txBox="1">
            <a:spLocks/>
          </p:cNvSpPr>
          <p:nvPr/>
        </p:nvSpPr>
        <p:spPr>
          <a:xfrm>
            <a:off x="8510588" y="6345238"/>
            <a:ext cx="647700" cy="519112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9pPr>
          </a:lstStyle>
          <a:p>
            <a:pPr>
              <a:defRPr/>
            </a:pPr>
            <a:fld id="{64EC65BB-E6BB-1A46-BA03-FBB7F1C89983}" type="slidenum">
              <a:rPr lang="de-CH" sz="1200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de-CH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442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MapReduce</a:t>
            </a:r>
            <a:r>
              <a:rPr lang="de-CH" dirty="0" smtClean="0"/>
              <a:t>: Paralleles Programmieren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1628775"/>
            <a:ext cx="8640514" cy="452437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de-CH" dirty="0" smtClean="0"/>
              <a:t>Der </a:t>
            </a:r>
            <a:r>
              <a:rPr lang="de-CH" dirty="0" err="1" smtClean="0"/>
              <a:t>MapReduce</a:t>
            </a:r>
            <a:r>
              <a:rPr lang="de-CH" dirty="0" smtClean="0"/>
              <a:t>-Programmieransatz eignet sich für Probleme mit </a:t>
            </a:r>
            <a:r>
              <a:rPr lang="de-CH" dirty="0" smtClean="0">
                <a:solidFill>
                  <a:srgbClr val="FF0000"/>
                </a:solidFill>
              </a:rPr>
              <a:t>grossen Datenmengen </a:t>
            </a:r>
            <a:r>
              <a:rPr lang="de-CH" dirty="0" smtClean="0"/>
              <a:t>und </a:t>
            </a:r>
            <a:r>
              <a:rPr lang="de-CH" dirty="0" smtClean="0">
                <a:solidFill>
                  <a:srgbClr val="FF0000"/>
                </a:solidFill>
              </a:rPr>
              <a:t>Bearbeitungen</a:t>
            </a:r>
            <a:r>
              <a:rPr lang="de-CH" dirty="0" smtClean="0"/>
              <a:t>, die relativ </a:t>
            </a:r>
            <a:r>
              <a:rPr lang="de-CH" dirty="0" smtClean="0">
                <a:solidFill>
                  <a:srgbClr val="FF0000"/>
                </a:solidFill>
              </a:rPr>
              <a:t>unabhängig</a:t>
            </a:r>
            <a:r>
              <a:rPr lang="de-CH" dirty="0" smtClean="0"/>
              <a:t> voneinander sind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z.B. Frequenzbestimmung von Dokumenten:</a:t>
            </a:r>
          </a:p>
          <a:p>
            <a:pPr lvl="2">
              <a:buFont typeface="Arial"/>
              <a:buChar char="•"/>
            </a:pPr>
            <a:r>
              <a:rPr lang="de-CH" dirty="0" smtClean="0"/>
              <a:t>Jedes Dokument kann unabhängig von anderem bearbeitet werden</a:t>
            </a:r>
          </a:p>
          <a:p>
            <a:pPr lvl="2">
              <a:buFont typeface="Arial"/>
              <a:buChar char="•"/>
            </a:pPr>
            <a:endParaRPr lang="de-CH" dirty="0" smtClean="0"/>
          </a:p>
          <a:p>
            <a:pPr>
              <a:buFont typeface="Arial"/>
              <a:buChar char="•"/>
            </a:pPr>
            <a:r>
              <a:rPr lang="de-CH" dirty="0" smtClean="0"/>
              <a:t>Geben Sie Beispiele für Probleme an, die gut oder schlecht für MR geeignet sind.</a:t>
            </a:r>
          </a:p>
          <a:p>
            <a:pPr>
              <a:buFont typeface="Arial"/>
              <a:buChar char="•"/>
            </a:pP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EC65BB-E6BB-1A46-BA03-FBB7F1C89983}" type="slidenum">
              <a:rPr lang="de-CH" smtClean="0"/>
              <a:pPr>
                <a:defRPr/>
              </a:pPr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3577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MapReduce</a:t>
            </a:r>
            <a:r>
              <a:rPr lang="de-CH" dirty="0" smtClean="0"/>
              <a:t> vs. </a:t>
            </a:r>
            <a:r>
              <a:rPr lang="de-CH" dirty="0"/>
              <a:t>T</a:t>
            </a:r>
            <a:r>
              <a:rPr lang="de-CH" dirty="0" smtClean="0"/>
              <a:t>raditionelles RDBMS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EC65BB-E6BB-1A46-BA03-FBB7F1C89983}" type="slidenum">
              <a:rPr lang="de-CH" smtClean="0"/>
              <a:pPr>
                <a:defRPr/>
              </a:pPr>
              <a:t>17</a:t>
            </a:fld>
            <a:endParaRPr lang="de-CH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776771"/>
              </p:ext>
            </p:extLst>
          </p:nvPr>
        </p:nvGraphicFramePr>
        <p:xfrm>
          <a:off x="611560" y="2204864"/>
          <a:ext cx="7704855" cy="313436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568285"/>
                <a:gridCol w="2568285"/>
                <a:gridCol w="2568285"/>
              </a:tblGrid>
              <a:tr h="370840">
                <a:tc>
                  <a:txBody>
                    <a:bodyPr/>
                    <a:lstStyle/>
                    <a:p>
                      <a:endParaRPr lang="de-CH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noProof="0" smtClean="0"/>
                        <a:t>MapReduce</a:t>
                      </a:r>
                      <a:endParaRPr lang="de-CH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noProof="0" dirty="0" smtClean="0"/>
                        <a:t>Traditionelles RDMS</a:t>
                      </a:r>
                      <a:endParaRPr lang="de-CH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noProof="0" smtClean="0"/>
                        <a:t>Datenvolumen</a:t>
                      </a:r>
                      <a:endParaRPr lang="de-CH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noProof="0" smtClean="0"/>
                        <a:t>Terabytes</a:t>
                      </a:r>
                      <a:r>
                        <a:rPr lang="de-CH" baseline="0" noProof="0" smtClean="0"/>
                        <a:t> - </a:t>
                      </a:r>
                      <a:r>
                        <a:rPr lang="de-CH" noProof="0" smtClean="0"/>
                        <a:t>Petabytes</a:t>
                      </a:r>
                      <a:endParaRPr lang="de-CH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noProof="0" smtClean="0"/>
                        <a:t>Gigabytes</a:t>
                      </a:r>
                      <a:r>
                        <a:rPr lang="de-CH" baseline="0" noProof="0" smtClean="0"/>
                        <a:t> - Terabytes</a:t>
                      </a:r>
                      <a:endParaRPr lang="de-CH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noProof="0" smtClean="0"/>
                        <a:t>Zugriff</a:t>
                      </a:r>
                      <a:endParaRPr lang="de-CH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noProof="0" smtClean="0"/>
                        <a:t>Batch</a:t>
                      </a:r>
                      <a:endParaRPr lang="de-CH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noProof="0" smtClean="0"/>
                        <a:t>Interaktiv</a:t>
                      </a:r>
                      <a:r>
                        <a:rPr lang="de-CH" baseline="0" noProof="0" smtClean="0"/>
                        <a:t> und Batch</a:t>
                      </a:r>
                      <a:endParaRPr lang="de-CH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noProof="0" smtClean="0"/>
                        <a:t>Updates</a:t>
                      </a:r>
                      <a:endParaRPr lang="de-CH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noProof="0" smtClean="0"/>
                        <a:t>Write once,</a:t>
                      </a:r>
                      <a:r>
                        <a:rPr lang="de-CH" baseline="0" noProof="0" smtClean="0"/>
                        <a:t> read many times</a:t>
                      </a:r>
                      <a:endParaRPr lang="de-CH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noProof="0" smtClean="0"/>
                        <a:t>Read and write many</a:t>
                      </a:r>
                      <a:r>
                        <a:rPr lang="de-CH" baseline="0" noProof="0" smtClean="0"/>
                        <a:t> times</a:t>
                      </a:r>
                      <a:endParaRPr lang="de-CH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noProof="0" smtClean="0"/>
                        <a:t>Struktur</a:t>
                      </a:r>
                      <a:endParaRPr lang="de-CH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noProof="0" dirty="0" smtClean="0"/>
                        <a:t>Dynamisches Schema</a:t>
                      </a:r>
                      <a:endParaRPr lang="de-CH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noProof="0" smtClean="0"/>
                        <a:t>Statisches Schema</a:t>
                      </a:r>
                      <a:endParaRPr lang="de-CH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noProof="0" smtClean="0"/>
                        <a:t>Integrität</a:t>
                      </a:r>
                      <a:endParaRPr lang="de-CH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noProof="0" smtClean="0"/>
                        <a:t>Niedrig</a:t>
                      </a:r>
                      <a:endParaRPr lang="de-CH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noProof="0" smtClean="0"/>
                        <a:t>Hoch (normalisierte Daten)</a:t>
                      </a:r>
                      <a:endParaRPr lang="de-CH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noProof="0" smtClean="0"/>
                        <a:t>Scaling</a:t>
                      </a:r>
                      <a:endParaRPr lang="de-CH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noProof="0" smtClean="0"/>
                        <a:t>Linear</a:t>
                      </a:r>
                      <a:endParaRPr lang="de-CH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noProof="0" dirty="0" smtClean="0"/>
                        <a:t>Nicht-linear</a:t>
                      </a:r>
                      <a:endParaRPr lang="de-CH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167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11EE434-691C-4046-84ED-E62DE341CE7D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0540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smtClean="0">
                <a:latin typeface="Credit Suisse Type Roman" charset="0"/>
                <a:ea typeface="ＭＳ Ｐゴシック" charset="0"/>
                <a:cs typeface="ＭＳ Ｐゴシック" charset="0"/>
              </a:rPr>
              <a:t>What is                                   ?</a:t>
            </a:r>
            <a:endParaRPr lang="de-CH">
              <a:latin typeface="Credit Suisse Type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/>
              <a:buChar char="•"/>
            </a:pPr>
            <a:r>
              <a:rPr lang="de-CH" dirty="0" smtClean="0">
                <a:latin typeface="Credit Suisse Type Roman" charset="0"/>
                <a:ea typeface="ＭＳ Ｐゴシック" charset="0"/>
                <a:cs typeface="ＭＳ Ｐゴシック" charset="0"/>
              </a:rPr>
              <a:t>Open-source Apache Projekt für skalierbare, </a:t>
            </a:r>
            <a:r>
              <a:rPr lang="de-CH" dirty="0">
                <a:latin typeface="Credit Suisse Type Roman" charset="0"/>
                <a:ea typeface="ＭＳ Ｐゴシック" charset="0"/>
                <a:cs typeface="ＭＳ Ｐゴシック" charset="0"/>
              </a:rPr>
              <a:t>f</a:t>
            </a:r>
            <a:r>
              <a:rPr lang="de-CH" dirty="0" smtClean="0">
                <a:latin typeface="Credit Suisse Type Roman" charset="0"/>
                <a:ea typeface="ＭＳ Ｐゴシック" charset="0"/>
                <a:cs typeface="ＭＳ Ｐゴシック" charset="0"/>
              </a:rPr>
              <a:t>ehler-tolerante und verteilt-arbeitende Software:</a:t>
            </a:r>
          </a:p>
          <a:p>
            <a:pPr lvl="1" eaLnBrk="1" hangingPunct="1">
              <a:buFont typeface="Arial"/>
              <a:buChar char="•"/>
            </a:pPr>
            <a:r>
              <a:rPr lang="de-CH" dirty="0" err="1" smtClean="0">
                <a:solidFill>
                  <a:srgbClr val="FF0000"/>
                </a:solidFill>
                <a:latin typeface="Credit Suisse Type Roman" charset="0"/>
                <a:ea typeface="ＭＳ Ｐゴシック" charset="0"/>
                <a:cs typeface="ＭＳ Ｐゴシック" charset="0"/>
              </a:rPr>
              <a:t>Hadoop</a:t>
            </a:r>
            <a:r>
              <a:rPr lang="de-CH" dirty="0" smtClean="0">
                <a:solidFill>
                  <a:srgbClr val="FF0000"/>
                </a:solidFill>
                <a:latin typeface="Credit Suisse Type Roman" charset="0"/>
                <a:ea typeface="ＭＳ Ｐゴシック" charset="0"/>
                <a:cs typeface="ＭＳ Ｐゴシック" charset="0"/>
              </a:rPr>
              <a:t> Common</a:t>
            </a:r>
            <a:r>
              <a:rPr lang="de-CH" dirty="0" smtClean="0">
                <a:latin typeface="Credit Suisse Type Roman" charset="0"/>
                <a:ea typeface="ＭＳ Ｐゴシック" charset="0"/>
                <a:cs typeface="ＭＳ Ｐゴシック" charset="0"/>
              </a:rPr>
              <a:t>:  </a:t>
            </a:r>
          </a:p>
          <a:p>
            <a:pPr lvl="2" eaLnBrk="1" hangingPunct="1">
              <a:buFont typeface="Arial"/>
              <a:buChar char="•"/>
            </a:pPr>
            <a:r>
              <a:rPr lang="de-CH" dirty="0" smtClean="0">
                <a:latin typeface="Credit Suisse Type Roman" charset="0"/>
                <a:ea typeface="ＭＳ Ｐゴシック" charset="0"/>
                <a:cs typeface="ＭＳ Ｐゴシック" charset="0"/>
              </a:rPr>
              <a:t>Bibliotheken für </a:t>
            </a:r>
            <a:r>
              <a:rPr lang="de-CH" dirty="0" err="1" smtClean="0">
                <a:latin typeface="Credit Suisse Type Roman" charset="0"/>
                <a:ea typeface="ＭＳ Ｐゴシック" charset="0"/>
                <a:cs typeface="ＭＳ Ｐゴシック" charset="0"/>
              </a:rPr>
              <a:t>Hadoop</a:t>
            </a:r>
            <a:r>
              <a:rPr lang="de-CH" dirty="0" smtClean="0">
                <a:latin typeface="Credit Suisse Type Roman" charset="0"/>
                <a:ea typeface="ＭＳ Ｐゴシック" charset="0"/>
                <a:cs typeface="ＭＳ Ｐゴシック" charset="0"/>
              </a:rPr>
              <a:t> Module</a:t>
            </a:r>
          </a:p>
          <a:p>
            <a:pPr lvl="1" eaLnBrk="1" hangingPunct="1">
              <a:buFont typeface="Arial"/>
              <a:buChar char="•"/>
            </a:pPr>
            <a:r>
              <a:rPr lang="de-CH" dirty="0" err="1" smtClean="0">
                <a:solidFill>
                  <a:srgbClr val="FF0000"/>
                </a:solidFill>
                <a:latin typeface="Credit Suisse Type Roman" charset="0"/>
                <a:ea typeface="ＭＳ Ｐゴシック" charset="0"/>
              </a:rPr>
              <a:t>Hadoop</a:t>
            </a:r>
            <a:r>
              <a:rPr lang="de-CH" dirty="0" smtClean="0">
                <a:solidFill>
                  <a:srgbClr val="FF0000"/>
                </a:solidFill>
                <a:latin typeface="Credit Suisse Type Roman" charset="0"/>
                <a:ea typeface="ＭＳ Ｐゴシック" charset="0"/>
              </a:rPr>
              <a:t> Distributed File System (HDFS)</a:t>
            </a:r>
            <a:r>
              <a:rPr lang="de-CH" dirty="0" smtClean="0">
                <a:latin typeface="Credit Suisse Type Roman" charset="0"/>
                <a:ea typeface="ＭＳ Ｐゴシック" charset="0"/>
              </a:rPr>
              <a:t>:</a:t>
            </a:r>
          </a:p>
          <a:p>
            <a:pPr lvl="2" eaLnBrk="1" hangingPunct="1">
              <a:buFont typeface="Arial"/>
              <a:buChar char="•"/>
            </a:pPr>
            <a:r>
              <a:rPr lang="de-CH" dirty="0" smtClean="0">
                <a:latin typeface="Credit Suisse Type Roman" charset="0"/>
                <a:ea typeface="ＭＳ Ｐゴシック" charset="0"/>
              </a:rPr>
              <a:t>Verteiltest Filesystem</a:t>
            </a:r>
          </a:p>
          <a:p>
            <a:pPr lvl="1" eaLnBrk="1" hangingPunct="1">
              <a:buFont typeface="Arial"/>
              <a:buChar char="•"/>
            </a:pPr>
            <a:r>
              <a:rPr lang="de-CH" dirty="0" err="1" smtClean="0">
                <a:solidFill>
                  <a:srgbClr val="FF0000"/>
                </a:solidFill>
                <a:latin typeface="Credit Suisse Type Roman" charset="0"/>
                <a:ea typeface="ＭＳ Ｐゴシック" charset="0"/>
              </a:rPr>
              <a:t>Hadoop</a:t>
            </a:r>
            <a:r>
              <a:rPr lang="de-CH" dirty="0" smtClean="0">
                <a:solidFill>
                  <a:srgbClr val="FF0000"/>
                </a:solidFill>
                <a:latin typeface="Credit Suisse Type Roman" charset="0"/>
                <a:ea typeface="ＭＳ Ｐゴシック" charset="0"/>
              </a:rPr>
              <a:t> YARN</a:t>
            </a:r>
            <a:r>
              <a:rPr lang="de-CH" dirty="0" smtClean="0">
                <a:latin typeface="Credit Suisse Type Roman" charset="0"/>
                <a:ea typeface="ＭＳ Ｐゴシック" charset="0"/>
              </a:rPr>
              <a:t>:</a:t>
            </a:r>
          </a:p>
          <a:p>
            <a:pPr lvl="2" eaLnBrk="1" hangingPunct="1">
              <a:buFont typeface="Arial"/>
              <a:buChar char="•"/>
            </a:pPr>
            <a:r>
              <a:rPr lang="de-CH" dirty="0" smtClean="0">
                <a:latin typeface="Credit Suisse Type Roman" charset="0"/>
                <a:ea typeface="ＭＳ Ｐゴシック" charset="0"/>
              </a:rPr>
              <a:t>Job </a:t>
            </a:r>
            <a:r>
              <a:rPr lang="de-CH" dirty="0" err="1" smtClean="0">
                <a:latin typeface="Credit Suisse Type Roman" charset="0"/>
                <a:ea typeface="ＭＳ Ｐゴシック" charset="0"/>
              </a:rPr>
              <a:t>Scheduling</a:t>
            </a:r>
            <a:r>
              <a:rPr lang="de-CH" dirty="0" smtClean="0">
                <a:latin typeface="Credit Suisse Type Roman" charset="0"/>
                <a:ea typeface="ＭＳ Ｐゴシック" charset="0"/>
              </a:rPr>
              <a:t> und Cluster Management</a:t>
            </a:r>
          </a:p>
          <a:p>
            <a:pPr lvl="1" eaLnBrk="1" hangingPunct="1">
              <a:buFont typeface="Arial"/>
              <a:buChar char="•"/>
            </a:pPr>
            <a:r>
              <a:rPr lang="de-CH" dirty="0" err="1" smtClean="0">
                <a:solidFill>
                  <a:srgbClr val="FF0000"/>
                </a:solidFill>
                <a:latin typeface="Credit Suisse Type Roman" charset="0"/>
                <a:ea typeface="ＭＳ Ｐゴシック" charset="0"/>
              </a:rPr>
              <a:t>Hadoop</a:t>
            </a:r>
            <a:r>
              <a:rPr lang="de-CH" dirty="0" smtClean="0">
                <a:solidFill>
                  <a:srgbClr val="FF0000"/>
                </a:solidFill>
                <a:latin typeface="Credit Suisse Type Roman" charset="0"/>
                <a:ea typeface="ＭＳ Ｐゴシック" charset="0"/>
              </a:rPr>
              <a:t> </a:t>
            </a:r>
            <a:r>
              <a:rPr lang="de-CH" dirty="0" err="1" smtClean="0">
                <a:solidFill>
                  <a:srgbClr val="FF0000"/>
                </a:solidFill>
                <a:latin typeface="Credit Suisse Type Roman" charset="0"/>
                <a:ea typeface="ＭＳ Ｐゴシック" charset="0"/>
              </a:rPr>
              <a:t>MapReduce</a:t>
            </a:r>
            <a:r>
              <a:rPr lang="de-CH" dirty="0" smtClean="0">
                <a:latin typeface="Credit Suisse Type Roman" charset="0"/>
                <a:ea typeface="ＭＳ Ｐゴシック" charset="0"/>
              </a:rPr>
              <a:t>:</a:t>
            </a:r>
          </a:p>
          <a:p>
            <a:pPr lvl="2" eaLnBrk="1" hangingPunct="1">
              <a:buFont typeface="Arial"/>
              <a:buChar char="•"/>
            </a:pPr>
            <a:r>
              <a:rPr lang="de-CH" dirty="0" smtClean="0">
                <a:latin typeface="Credit Suisse Type Roman" charset="0"/>
                <a:ea typeface="ＭＳ Ｐゴシック" charset="0"/>
              </a:rPr>
              <a:t>YARN-basiertes System zur Verarbeitung von grossen Datenmengen</a:t>
            </a:r>
          </a:p>
          <a:p>
            <a:pPr eaLnBrk="1" hangingPunct="1"/>
            <a:endParaRPr lang="de-CH" dirty="0">
              <a:latin typeface="Credit Suisse Type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5060" name="Picture 4" descr="hadoop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33375"/>
            <a:ext cx="29305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8510588" y="6345238"/>
            <a:ext cx="647700" cy="519112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9pPr>
          </a:lstStyle>
          <a:p>
            <a:pPr>
              <a:defRPr/>
            </a:pPr>
            <a:fld id="{64EC65BB-E6BB-1A46-BA03-FBB7F1C89983}" type="slidenum">
              <a:rPr lang="de-CH" sz="1200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de-CH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636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Lernziele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1628775"/>
            <a:ext cx="8640514" cy="452437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de-CH" dirty="0" smtClean="0"/>
              <a:t>Verstehen des Begriffs Big Data inkl. historischen Hintergrund</a:t>
            </a:r>
          </a:p>
          <a:p>
            <a:pPr>
              <a:buFont typeface="Arial"/>
              <a:buChar char="•"/>
            </a:pPr>
            <a:r>
              <a:rPr lang="de-CH" dirty="0" smtClean="0"/>
              <a:t>Kennen von </a:t>
            </a:r>
            <a:r>
              <a:rPr lang="de-CH" dirty="0" err="1" smtClean="0"/>
              <a:t>MapReduce</a:t>
            </a:r>
            <a:r>
              <a:rPr lang="de-CH" dirty="0" smtClean="0"/>
              <a:t> und </a:t>
            </a:r>
            <a:r>
              <a:rPr lang="de-CH" dirty="0" err="1" smtClean="0"/>
              <a:t>Hadoop</a:t>
            </a:r>
            <a:endParaRPr lang="de-CH" dirty="0" smtClean="0"/>
          </a:p>
          <a:p>
            <a:pPr lvl="1">
              <a:buFont typeface="Arial"/>
              <a:buChar char="•"/>
            </a:pPr>
            <a:r>
              <a:rPr lang="de-CH" dirty="0" smtClean="0"/>
              <a:t>Architekturprinzipien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Bearbeitung von grossen Datenmengen</a:t>
            </a:r>
          </a:p>
          <a:p>
            <a:pPr>
              <a:buFont typeface="Arial"/>
              <a:buChar char="•"/>
            </a:pPr>
            <a:r>
              <a:rPr lang="de-CH" dirty="0" smtClean="0"/>
              <a:t>Verstehen des Unterschieds von Big Data Technologie zu </a:t>
            </a:r>
            <a:r>
              <a:rPr lang="de-CH" dirty="0" smtClean="0"/>
              <a:t>relationalen Datenbanksystemen 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EC65BB-E6BB-1A46-BA03-FBB7F1C89983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362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Wer verwendet Hadoop?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1628775"/>
            <a:ext cx="8784530" cy="452437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de-CH" dirty="0" smtClean="0"/>
              <a:t>Amazon: 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Erstellung der Suchindices</a:t>
            </a:r>
          </a:p>
          <a:p>
            <a:pPr>
              <a:buFont typeface="Arial"/>
              <a:buChar char="•"/>
            </a:pPr>
            <a:r>
              <a:rPr lang="de-CH" dirty="0" smtClean="0"/>
              <a:t>eBay: 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Suchoptimierung</a:t>
            </a:r>
          </a:p>
          <a:p>
            <a:pPr>
              <a:buFont typeface="Arial"/>
              <a:buChar char="•"/>
            </a:pPr>
            <a:r>
              <a:rPr lang="de-CH" dirty="0" smtClean="0"/>
              <a:t>Facebook: 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Speicherung von internen Logs und als Quelle für Analytics</a:t>
            </a:r>
          </a:p>
          <a:p>
            <a:pPr>
              <a:buFont typeface="Arial"/>
              <a:buChar char="•"/>
            </a:pPr>
            <a:r>
              <a:rPr lang="de-CH" dirty="0" smtClean="0"/>
              <a:t>LinkedIn: 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Graphanalyse zur Erkennung von Bekannten</a:t>
            </a:r>
          </a:p>
          <a:p>
            <a:pPr>
              <a:buFont typeface="Arial"/>
              <a:buChar char="•"/>
            </a:pPr>
            <a:r>
              <a:rPr lang="de-CH" dirty="0" smtClean="0"/>
              <a:t>Twitter: 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Processierung von Tweets und Log Files</a:t>
            </a:r>
          </a:p>
          <a:p>
            <a:pPr>
              <a:buFont typeface="Arial"/>
              <a:buChar char="•"/>
            </a:pPr>
            <a:r>
              <a:rPr lang="de-CH" dirty="0" smtClean="0"/>
              <a:t>Yahoo: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Websuche und Marketing (Ad System)</a:t>
            </a:r>
          </a:p>
          <a:p>
            <a:pPr>
              <a:buFont typeface="Arial"/>
              <a:buChar char="•"/>
            </a:pPr>
            <a:endParaRPr lang="de-CH" dirty="0" smtClean="0"/>
          </a:p>
          <a:p>
            <a:pPr>
              <a:buFont typeface="Arial"/>
              <a:buChar char="•"/>
            </a:pPr>
            <a:endParaRPr lang="de-CH" dirty="0" smtClean="0"/>
          </a:p>
          <a:p>
            <a:pPr>
              <a:buFont typeface="Arial"/>
              <a:buChar char="•"/>
            </a:pP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EC65BB-E6BB-1A46-BA03-FBB7F1C89983}" type="slidenum">
              <a:rPr lang="de-CH" smtClean="0"/>
              <a:pPr>
                <a:defRPr/>
              </a:pPr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8588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HDFS Architekturziele #1 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1412776"/>
            <a:ext cx="8784530" cy="452437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de-CH" dirty="0" smtClean="0">
                <a:solidFill>
                  <a:srgbClr val="FF0000"/>
                </a:solidFill>
              </a:rPr>
              <a:t>Hardware</a:t>
            </a:r>
            <a:r>
              <a:rPr lang="de-CH" dirty="0" smtClean="0"/>
              <a:t>-Ausfälle: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Verteilung der Daten über mehrere Knoten (Replikation)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Automatische Fehlererkennung und –</a:t>
            </a:r>
            <a:r>
              <a:rPr lang="de-CH" dirty="0" err="1" smtClean="0"/>
              <a:t>behebung</a:t>
            </a:r>
            <a:endParaRPr lang="de-CH" dirty="0" smtClean="0"/>
          </a:p>
          <a:p>
            <a:pPr>
              <a:buFont typeface="Arial"/>
              <a:buChar char="•"/>
            </a:pPr>
            <a:r>
              <a:rPr lang="de-CH" dirty="0" smtClean="0"/>
              <a:t>Grosse </a:t>
            </a:r>
            <a:r>
              <a:rPr lang="de-CH" dirty="0" smtClean="0">
                <a:solidFill>
                  <a:srgbClr val="FF0000"/>
                </a:solidFill>
              </a:rPr>
              <a:t>Datenmengen</a:t>
            </a:r>
            <a:r>
              <a:rPr lang="de-CH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Dateigrössen von Gigabytes bis Terabytes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Unterstützung von Millionen von Dateien pro Instanz</a:t>
            </a:r>
          </a:p>
          <a:p>
            <a:pPr>
              <a:buFont typeface="Arial"/>
              <a:buChar char="•"/>
            </a:pPr>
            <a:r>
              <a:rPr lang="de-CH" dirty="0" smtClean="0"/>
              <a:t>Einfaches </a:t>
            </a:r>
            <a:r>
              <a:rPr lang="de-CH" dirty="0" smtClean="0">
                <a:solidFill>
                  <a:srgbClr val="FF0000"/>
                </a:solidFill>
              </a:rPr>
              <a:t>Kohärenzmodell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Write-</a:t>
            </a:r>
            <a:r>
              <a:rPr lang="de-CH" dirty="0" err="1" smtClean="0"/>
              <a:t>Once</a:t>
            </a:r>
            <a:r>
              <a:rPr lang="de-CH" dirty="0" smtClean="0"/>
              <a:t>-Read-</a:t>
            </a:r>
            <a:r>
              <a:rPr lang="de-CH" dirty="0" err="1" smtClean="0"/>
              <a:t>Many</a:t>
            </a:r>
            <a:r>
              <a:rPr lang="de-CH" dirty="0" smtClean="0"/>
              <a:t> Zugriffsmodell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Geschriebene Datei kann nicht mehr verändert werden</a:t>
            </a:r>
          </a:p>
          <a:p>
            <a:pPr>
              <a:buFont typeface="Arial"/>
              <a:buChar char="•"/>
            </a:pPr>
            <a:r>
              <a:rPr lang="de-CH" dirty="0" smtClean="0">
                <a:solidFill>
                  <a:srgbClr val="FF0000"/>
                </a:solidFill>
              </a:rPr>
              <a:t>Portabilität</a:t>
            </a:r>
            <a:r>
              <a:rPr lang="de-CH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Portabilität zwischen unterschiedlicher Hardware und Software</a:t>
            </a:r>
          </a:p>
          <a:p>
            <a:pPr>
              <a:buFont typeface="Arial"/>
              <a:buChar char="•"/>
            </a:pPr>
            <a:r>
              <a:rPr lang="de-CH" dirty="0" err="1" smtClean="0">
                <a:solidFill>
                  <a:srgbClr val="FF0000"/>
                </a:solidFill>
              </a:rPr>
              <a:t>NameNode</a:t>
            </a:r>
            <a:r>
              <a:rPr lang="de-CH" dirty="0"/>
              <a:t> </a:t>
            </a:r>
            <a:r>
              <a:rPr lang="de-CH" dirty="0" smtClean="0"/>
              <a:t>und </a:t>
            </a:r>
            <a:r>
              <a:rPr lang="de-CH" dirty="0" err="1" smtClean="0">
                <a:solidFill>
                  <a:srgbClr val="FF0000"/>
                </a:solidFill>
              </a:rPr>
              <a:t>DataNodes</a:t>
            </a:r>
            <a:r>
              <a:rPr lang="de-CH" dirty="0" smtClean="0"/>
              <a:t> (Master/Worker Architektur):</a:t>
            </a:r>
          </a:p>
          <a:p>
            <a:pPr lvl="1">
              <a:buFont typeface="Arial"/>
              <a:buChar char="•"/>
            </a:pPr>
            <a:r>
              <a:rPr lang="de-CH" dirty="0" err="1" smtClean="0"/>
              <a:t>NameNode</a:t>
            </a:r>
            <a:r>
              <a:rPr lang="de-CH" dirty="0" smtClean="0"/>
              <a:t>: Verwaltet das Dateisystem und reguliert Client-Zugriff</a:t>
            </a:r>
          </a:p>
          <a:p>
            <a:pPr lvl="1">
              <a:buFont typeface="Arial"/>
              <a:buChar char="•"/>
            </a:pPr>
            <a:r>
              <a:rPr lang="de-CH" dirty="0" err="1" smtClean="0"/>
              <a:t>DataNode</a:t>
            </a:r>
            <a:r>
              <a:rPr lang="de-CH" dirty="0" smtClean="0"/>
              <a:t>: Verwaltet Speicher (Datei ist in mehrere Blöcke aufgeteilt)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EC65BB-E6BB-1A46-BA03-FBB7F1C89983}" type="slidenum">
              <a:rPr lang="de-CH" smtClean="0"/>
              <a:pPr>
                <a:defRPr/>
              </a:pPr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1404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HDFS Architekturziele #2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1628775"/>
            <a:ext cx="8568506" cy="452437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de-CH" dirty="0" smtClean="0"/>
              <a:t>Lineare </a:t>
            </a:r>
            <a:r>
              <a:rPr lang="de-CH" dirty="0" smtClean="0">
                <a:solidFill>
                  <a:srgbClr val="FF0000"/>
                </a:solidFill>
              </a:rPr>
              <a:t>Skalierbarkeit</a:t>
            </a:r>
            <a:r>
              <a:rPr lang="de-CH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Mehr Knoten können mehr Arbeit in derselben Zeit bewältigen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Linear in Datenmenge und </a:t>
            </a:r>
            <a:r>
              <a:rPr lang="de-CH" dirty="0" err="1" smtClean="0"/>
              <a:t>Rechenresourcen</a:t>
            </a:r>
            <a:endParaRPr lang="de-CH" dirty="0" smtClean="0"/>
          </a:p>
          <a:p>
            <a:pPr>
              <a:buFont typeface="Arial"/>
              <a:buChar char="•"/>
            </a:pPr>
            <a:r>
              <a:rPr lang="de-CH" smtClean="0">
                <a:solidFill>
                  <a:srgbClr val="FF0000"/>
                </a:solidFill>
              </a:rPr>
              <a:t>Berechnung </a:t>
            </a:r>
            <a:r>
              <a:rPr lang="de-CH" smtClean="0"/>
              <a:t>nah </a:t>
            </a:r>
            <a:r>
              <a:rPr lang="de-CH" dirty="0" smtClean="0"/>
              <a:t>an Daten: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Minimierung von teurem Datentransfer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Grossen Datenmengen, kleine Programme</a:t>
            </a:r>
          </a:p>
          <a:p>
            <a:pPr>
              <a:buFont typeface="Arial"/>
              <a:buChar char="•"/>
            </a:pPr>
            <a:r>
              <a:rPr lang="de-CH" dirty="0" smtClean="0"/>
              <a:t>Datenzugriff: </a:t>
            </a:r>
            <a:r>
              <a:rPr lang="de-CH" dirty="0" smtClean="0">
                <a:solidFill>
                  <a:srgbClr val="FF0000"/>
                </a:solidFill>
              </a:rPr>
              <a:t>Streaming 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Vermeidung von Random Read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Lesen von grossen Datenblöcken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EC65BB-E6BB-1A46-BA03-FBB7F1C89983}" type="slidenum">
              <a:rPr lang="de-CH" smtClean="0"/>
              <a:pPr>
                <a:defRPr/>
              </a:pPr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0632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HDFS Architektur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EC65BB-E6BB-1A46-BA03-FBB7F1C89983}" type="slidenum">
              <a:rPr lang="de-CH" smtClean="0"/>
              <a:pPr>
                <a:defRPr/>
              </a:pPr>
              <a:t>23</a:t>
            </a:fld>
            <a:endParaRPr lang="de-CH"/>
          </a:p>
        </p:txBody>
      </p:sp>
      <p:pic>
        <p:nvPicPr>
          <p:cNvPr id="6" name="Picture 5" descr="HDFS.tif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3007"/>
            <a:ext cx="9144000" cy="498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03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HDFS Verwendung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1628775"/>
            <a:ext cx="8640514" cy="452437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de-CH" dirty="0" smtClean="0"/>
              <a:t>Gut für: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grosse Daten:</a:t>
            </a:r>
          </a:p>
          <a:p>
            <a:pPr lvl="2">
              <a:buFont typeface="Arial"/>
              <a:buChar char="•"/>
            </a:pPr>
            <a:r>
              <a:rPr lang="de-CH" dirty="0" smtClean="0"/>
              <a:t>Datei kann grösser als einzelne Disk sein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Streaming (</a:t>
            </a:r>
            <a:r>
              <a:rPr lang="de-CH" dirty="0" err="1" smtClean="0"/>
              <a:t>write-once-read-many</a:t>
            </a:r>
            <a:r>
              <a:rPr lang="de-CH" dirty="0" smtClean="0"/>
              <a:t>):</a:t>
            </a:r>
          </a:p>
          <a:p>
            <a:pPr lvl="2">
              <a:buFont typeface="Arial"/>
              <a:buChar char="•"/>
            </a:pPr>
            <a:r>
              <a:rPr lang="de-CH" dirty="0" smtClean="0"/>
              <a:t>64 MB </a:t>
            </a:r>
            <a:r>
              <a:rPr lang="de-CH" dirty="0" err="1" smtClean="0"/>
              <a:t>Datenblöcke</a:t>
            </a:r>
            <a:endParaRPr lang="de-CH" dirty="0" smtClean="0"/>
          </a:p>
          <a:p>
            <a:pPr lvl="1">
              <a:buFont typeface="Arial"/>
              <a:buChar char="•"/>
            </a:pPr>
            <a:r>
              <a:rPr lang="de-CH" dirty="0" err="1" smtClean="0"/>
              <a:t>Commodity</a:t>
            </a:r>
            <a:r>
              <a:rPr lang="de-CH" dirty="0" smtClean="0"/>
              <a:t> Hardware (Fehlertoleranz)</a:t>
            </a:r>
          </a:p>
          <a:p>
            <a:pPr lvl="1">
              <a:buFont typeface="Arial"/>
              <a:buChar char="•"/>
            </a:pPr>
            <a:endParaRPr lang="de-CH" dirty="0" smtClean="0"/>
          </a:p>
          <a:p>
            <a:pPr>
              <a:buFont typeface="Arial"/>
              <a:buChar char="•"/>
            </a:pPr>
            <a:r>
              <a:rPr lang="de-CH" dirty="0" smtClean="0"/>
              <a:t>Schlecht für: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Viele kleine Daten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Low-</a:t>
            </a:r>
            <a:r>
              <a:rPr lang="de-CH" dirty="0" err="1" smtClean="0"/>
              <a:t>latency</a:t>
            </a:r>
            <a:r>
              <a:rPr lang="de-CH" dirty="0" smtClean="0"/>
              <a:t> Zugriff (schnelle Antwortzeiten)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Viele Schreibzugriffe an unterschiedlichen Dateipositionen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EC65BB-E6BB-1A46-BA03-FBB7F1C89983}" type="slidenum">
              <a:rPr lang="de-CH" smtClean="0"/>
              <a:pPr>
                <a:defRPr/>
              </a:pPr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2409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YARN Architektur #1 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1628775"/>
            <a:ext cx="8712522" cy="452437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de-CH" smtClean="0"/>
              <a:t>2 separate Daemons für</a:t>
            </a:r>
          </a:p>
          <a:p>
            <a:pPr lvl="1">
              <a:buFont typeface="Arial"/>
              <a:buChar char="•"/>
            </a:pPr>
            <a:r>
              <a:rPr lang="de-CH" smtClean="0"/>
              <a:t>Resource Management</a:t>
            </a:r>
          </a:p>
          <a:p>
            <a:pPr lvl="1">
              <a:buFont typeface="Arial"/>
              <a:buChar char="•"/>
            </a:pPr>
            <a:r>
              <a:rPr lang="de-CH" smtClean="0"/>
              <a:t>Job Scheduling/Monitoring</a:t>
            </a:r>
          </a:p>
          <a:p>
            <a:pPr lvl="1">
              <a:buFont typeface="Arial"/>
              <a:buChar char="•"/>
            </a:pPr>
            <a:endParaRPr lang="de-CH" smtClean="0"/>
          </a:p>
          <a:p>
            <a:pPr>
              <a:buFont typeface="Arial"/>
              <a:buChar char="•"/>
            </a:pPr>
            <a:r>
              <a:rPr lang="de-CH" smtClean="0"/>
              <a:t>Resource Manager hat zwei Komponenten:</a:t>
            </a:r>
          </a:p>
          <a:p>
            <a:pPr lvl="1">
              <a:buFont typeface="Arial"/>
              <a:buChar char="•"/>
            </a:pPr>
            <a:r>
              <a:rPr lang="de-CH" smtClean="0"/>
              <a:t>Scheduler: </a:t>
            </a:r>
          </a:p>
          <a:p>
            <a:pPr lvl="2">
              <a:buFont typeface="Arial"/>
              <a:buChar char="•"/>
            </a:pPr>
            <a:r>
              <a:rPr lang="de-CH" smtClean="0"/>
              <a:t>Alloziert Resourcen für Applikationen</a:t>
            </a:r>
          </a:p>
          <a:p>
            <a:pPr lvl="1">
              <a:buFont typeface="Arial"/>
              <a:buChar char="•"/>
            </a:pPr>
            <a:r>
              <a:rPr lang="de-CH" smtClean="0"/>
              <a:t>ApplikationsManager: </a:t>
            </a:r>
          </a:p>
          <a:p>
            <a:pPr lvl="2">
              <a:buFont typeface="Arial"/>
              <a:buChar char="•"/>
            </a:pPr>
            <a:r>
              <a:rPr lang="de-CH" smtClean="0"/>
              <a:t>Verwaltet Jobsubmission</a:t>
            </a:r>
          </a:p>
          <a:p>
            <a:pPr>
              <a:buFont typeface="Arial"/>
              <a:buChar char="•"/>
            </a:pPr>
            <a:endParaRPr lang="de-CH" smtClean="0"/>
          </a:p>
          <a:p>
            <a:pPr>
              <a:buFont typeface="Arial"/>
              <a:buChar char="•"/>
            </a:pPr>
            <a:r>
              <a:rPr lang="de-CH" smtClean="0"/>
              <a:t>NodeManager:</a:t>
            </a:r>
          </a:p>
          <a:p>
            <a:pPr lvl="1">
              <a:buFont typeface="Arial"/>
              <a:buChar char="•"/>
            </a:pPr>
            <a:r>
              <a:rPr lang="de-CH" smtClean="0"/>
              <a:t>Verwaltet Datenkontainer, monitort Resourcenverwendung (CPU, Memory, Disk, Netzwerk)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EC65BB-E6BB-1A46-BA03-FBB7F1C89983}" type="slidenum">
              <a:rPr lang="de-CH" smtClean="0"/>
              <a:pPr>
                <a:defRPr/>
              </a:pPr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9013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YARN Architektur #2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EC65BB-E6BB-1A46-BA03-FBB7F1C89983}" type="slidenum">
              <a:rPr lang="de-CH" smtClean="0"/>
              <a:pPr>
                <a:defRPr/>
              </a:pPr>
              <a:t>26</a:t>
            </a:fld>
            <a:endParaRPr lang="de-CH"/>
          </a:p>
        </p:txBody>
      </p:sp>
      <p:pic>
        <p:nvPicPr>
          <p:cNvPr id="6" name="Picture 5" descr="Yarn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628800"/>
            <a:ext cx="5426453" cy="403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36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Unterstützte Programmiersprachen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1628775"/>
            <a:ext cx="8784530" cy="452437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de-CH" dirty="0" smtClean="0"/>
              <a:t>Java API (native)</a:t>
            </a:r>
          </a:p>
          <a:p>
            <a:pPr>
              <a:buFont typeface="Arial"/>
              <a:buChar char="•"/>
            </a:pPr>
            <a:r>
              <a:rPr lang="de-CH" dirty="0" smtClean="0"/>
              <a:t>Hadoop Streaming API: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MapReduce Funktionen können in jeder Programmiersprache geschrieben werden, die vom Standard Input &amp; Out lesen bzw. </a:t>
            </a:r>
            <a:r>
              <a:rPr lang="de-CH" dirty="0"/>
              <a:t>s</a:t>
            </a:r>
            <a:r>
              <a:rPr lang="de-CH" dirty="0" smtClean="0"/>
              <a:t>chreiben können:</a:t>
            </a:r>
          </a:p>
          <a:p>
            <a:pPr lvl="2">
              <a:buFont typeface="Arial"/>
              <a:buChar char="•"/>
            </a:pPr>
            <a:r>
              <a:rPr lang="de-CH" dirty="0" smtClean="0"/>
              <a:t>z.B. Python, Ruby</a:t>
            </a:r>
          </a:p>
          <a:p>
            <a:pPr>
              <a:buFont typeface="Arial"/>
              <a:buChar char="•"/>
            </a:pPr>
            <a:r>
              <a:rPr lang="de-CH" dirty="0" smtClean="0"/>
              <a:t>Hadoop Pipes API: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MapReduce Funktionen können via C++ angesprochen werden (Socket-Kommunikation mit TaskTracker)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EC65BB-E6BB-1A46-BA03-FBB7F1C89983}" type="slidenum">
              <a:rPr lang="de-CH" smtClean="0"/>
              <a:pPr>
                <a:defRPr/>
              </a:pPr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7398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Hadoop Familie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EC65BB-E6BB-1A46-BA03-FBB7F1C89983}" type="slidenum">
              <a:rPr lang="de-CH" smtClean="0"/>
              <a:pPr>
                <a:defRPr/>
              </a:pPr>
              <a:t>28</a:t>
            </a:fld>
            <a:endParaRPr lang="de-CH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825236"/>
              </p:ext>
            </p:extLst>
          </p:nvPr>
        </p:nvGraphicFramePr>
        <p:xfrm>
          <a:off x="1547664" y="1772816"/>
          <a:ext cx="6096000" cy="35052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656184"/>
                <a:gridCol w="4439816"/>
              </a:tblGrid>
              <a:tr h="370840">
                <a:tc>
                  <a:txBody>
                    <a:bodyPr/>
                    <a:lstStyle/>
                    <a:p>
                      <a:r>
                        <a:rPr lang="de-CH" noProof="0" dirty="0" smtClean="0"/>
                        <a:t>Name</a:t>
                      </a:r>
                      <a:endParaRPr lang="de-CH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noProof="0" smtClean="0"/>
                        <a:t>Beschreibung</a:t>
                      </a:r>
                      <a:endParaRPr lang="de-CH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noProof="0" smtClean="0"/>
                        <a:t>Pig</a:t>
                      </a:r>
                      <a:endParaRPr lang="de-CH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noProof="0" smtClean="0"/>
                        <a:t>High-level Data Flow Language und paralleler Execution Framework</a:t>
                      </a:r>
                      <a:endParaRPr lang="de-CH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noProof="0" smtClean="0"/>
                        <a:t>Hive</a:t>
                      </a:r>
                      <a:endParaRPr lang="de-CH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noProof="0" smtClean="0"/>
                        <a:t>Verteiltes</a:t>
                      </a:r>
                      <a:r>
                        <a:rPr lang="de-CH" baseline="0" noProof="0" smtClean="0"/>
                        <a:t> DWH</a:t>
                      </a:r>
                      <a:endParaRPr lang="de-CH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noProof="0" smtClean="0"/>
                        <a:t>HBase</a:t>
                      </a:r>
                      <a:endParaRPr lang="de-CH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noProof="0" dirty="0" smtClean="0"/>
                        <a:t>Verteilte, spalten-orientierte</a:t>
                      </a:r>
                      <a:r>
                        <a:rPr lang="de-CH" baseline="0" noProof="0" dirty="0" smtClean="0"/>
                        <a:t> DB</a:t>
                      </a:r>
                      <a:endParaRPr lang="de-CH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noProof="0" dirty="0" err="1" smtClean="0"/>
                        <a:t>Zookeeper</a:t>
                      </a:r>
                      <a:endParaRPr lang="de-CH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noProof="0" smtClean="0"/>
                        <a:t>Verteilter Koordinationsservice</a:t>
                      </a:r>
                      <a:endParaRPr lang="de-CH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noProof="0" smtClean="0"/>
                        <a:t>Scoop</a:t>
                      </a:r>
                      <a:endParaRPr lang="de-CH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noProof="0" smtClean="0"/>
                        <a:t>Bulk</a:t>
                      </a:r>
                      <a:r>
                        <a:rPr lang="de-CH" baseline="0" noProof="0" smtClean="0"/>
                        <a:t> Transfer zwischen RDBMS (strukturierte Daten) und HDFs</a:t>
                      </a:r>
                      <a:endParaRPr lang="de-CH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noProof="0" smtClean="0"/>
                        <a:t>Mahout</a:t>
                      </a:r>
                      <a:endParaRPr lang="de-CH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noProof="0" smtClean="0"/>
                        <a:t>Machine Learning Library</a:t>
                      </a:r>
                      <a:endParaRPr lang="de-CH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noProof="0" smtClean="0"/>
                        <a:t>BigTop</a:t>
                      </a:r>
                      <a:endParaRPr lang="de-CH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noProof="0" dirty="0" err="1" smtClean="0"/>
                        <a:t>Packaging</a:t>
                      </a:r>
                      <a:r>
                        <a:rPr lang="de-CH" noProof="0" dirty="0" smtClean="0"/>
                        <a:t> und Testen</a:t>
                      </a:r>
                      <a:endParaRPr lang="de-CH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752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– </a:t>
            </a:r>
            <a:r>
              <a:rPr lang="en-US" dirty="0" err="1" smtClean="0"/>
              <a:t>Überblick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11EE434-691C-4046-84ED-E62DE341CE7D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4" name="TextBox 3"/>
          <p:cNvSpPr txBox="1"/>
          <p:nvPr/>
        </p:nvSpPr>
        <p:spPr>
          <a:xfrm>
            <a:off x="1835696" y="3429000"/>
            <a:ext cx="4162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1"/>
                </a:solidFill>
              </a:rPr>
              <a:t>Was ist für Sie Big Data?</a:t>
            </a:r>
            <a:endParaRPr lang="de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885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Big Data - Definition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1628775"/>
            <a:ext cx="8640514" cy="452437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de-CH" dirty="0" smtClean="0"/>
              <a:t>Die 3Vs:</a:t>
            </a:r>
          </a:p>
          <a:p>
            <a:pPr lvl="1">
              <a:buFont typeface="Arial"/>
              <a:buChar char="•"/>
            </a:pPr>
            <a:r>
              <a:rPr lang="de-CH" dirty="0" smtClean="0">
                <a:solidFill>
                  <a:srgbClr val="FF0000"/>
                </a:solidFill>
              </a:rPr>
              <a:t>Volume</a:t>
            </a:r>
            <a:r>
              <a:rPr lang="de-CH" dirty="0" smtClean="0"/>
              <a:t>: Grosses Datenvolumen</a:t>
            </a:r>
          </a:p>
          <a:p>
            <a:pPr lvl="2">
              <a:buFont typeface="Arial"/>
              <a:buChar char="•"/>
            </a:pPr>
            <a:r>
              <a:rPr lang="de-CH" dirty="0" smtClean="0"/>
              <a:t>Terabyte bis </a:t>
            </a:r>
            <a:r>
              <a:rPr lang="de-CH" dirty="0" err="1" smtClean="0"/>
              <a:t>Petabyte</a:t>
            </a:r>
            <a:endParaRPr lang="de-CH" dirty="0" smtClean="0"/>
          </a:p>
          <a:p>
            <a:pPr lvl="1">
              <a:buFont typeface="Arial"/>
              <a:buChar char="•"/>
            </a:pPr>
            <a:r>
              <a:rPr lang="de-CH" dirty="0" err="1" smtClean="0">
                <a:solidFill>
                  <a:srgbClr val="FF0000"/>
                </a:solidFill>
              </a:rPr>
              <a:t>Velocity</a:t>
            </a:r>
            <a:r>
              <a:rPr lang="de-CH" dirty="0" smtClean="0"/>
              <a:t>: Hohe Verarbeitungs</a:t>
            </a:r>
            <a:r>
              <a:rPr lang="de-CH" dirty="0"/>
              <a:t>g</a:t>
            </a:r>
            <a:r>
              <a:rPr lang="de-CH" dirty="0" smtClean="0"/>
              <a:t>eschwindigkeit</a:t>
            </a:r>
          </a:p>
          <a:p>
            <a:pPr lvl="2">
              <a:buFont typeface="Arial"/>
              <a:buChar char="•"/>
            </a:pPr>
            <a:r>
              <a:rPr lang="de-CH" dirty="0" smtClean="0"/>
              <a:t>Viele Datensätze pro Tag/Stunde/Minute</a:t>
            </a:r>
          </a:p>
          <a:p>
            <a:pPr lvl="1">
              <a:buFont typeface="Arial"/>
              <a:buChar char="•"/>
            </a:pPr>
            <a:r>
              <a:rPr lang="de-CH" dirty="0" err="1" smtClean="0">
                <a:solidFill>
                  <a:srgbClr val="FF0000"/>
                </a:solidFill>
              </a:rPr>
              <a:t>Variety</a:t>
            </a:r>
            <a:r>
              <a:rPr lang="de-CH" dirty="0" smtClean="0"/>
              <a:t>: Unterschiedliche Datenquelle</a:t>
            </a:r>
          </a:p>
          <a:p>
            <a:pPr lvl="2">
              <a:buFont typeface="Arial"/>
              <a:buChar char="•"/>
            </a:pPr>
            <a:r>
              <a:rPr lang="de-CH" dirty="0" smtClean="0"/>
              <a:t>Text, Bild, Video, Datenbanken, DWH, Blogs, Soziale Netzwerke etc.</a:t>
            </a:r>
          </a:p>
          <a:p>
            <a:pPr lvl="2">
              <a:buFont typeface="Arial"/>
              <a:buChar char="•"/>
            </a:pPr>
            <a:endParaRPr lang="de-CH" dirty="0"/>
          </a:p>
          <a:p>
            <a:pPr>
              <a:buFont typeface="Arial"/>
              <a:buChar char="•"/>
            </a:pPr>
            <a:r>
              <a:rPr lang="de-CH" dirty="0" smtClean="0"/>
              <a:t>Herausforderungen: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Datenerfassung, Speicherung, Auswertung und Visualisierung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EC65BB-E6BB-1A46-BA03-FBB7F1C89983}" type="slidenum">
              <a:rPr lang="de-CH" smtClean="0"/>
              <a:pPr>
                <a:defRPr/>
              </a:pPr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00782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Big Data und verwandte Termini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1628775"/>
            <a:ext cx="8856538" cy="4524375"/>
          </a:xfrm>
        </p:spPr>
        <p:txBody>
          <a:bodyPr/>
          <a:lstStyle/>
          <a:p>
            <a:r>
              <a:rPr lang="de-CH" dirty="0" smtClean="0"/>
              <a:t>Seit 2011 ist ein grosser Anstieg bei „Big Data“ zu erkennen: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EC65BB-E6BB-1A46-BA03-FBB7F1C89983}" type="slidenum">
              <a:rPr lang="de-CH" smtClean="0"/>
              <a:pPr>
                <a:defRPr/>
              </a:pPr>
              <a:t>5</a:t>
            </a:fld>
            <a:endParaRPr lang="de-CH" dirty="0"/>
          </a:p>
        </p:txBody>
      </p:sp>
      <p:pic>
        <p:nvPicPr>
          <p:cNvPr id="6" name="Picture 5" descr="BigData.tif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60848"/>
            <a:ext cx="4255063" cy="2232248"/>
          </a:xfrm>
          <a:prstGeom prst="rect">
            <a:avLst/>
          </a:prstGeom>
        </p:spPr>
      </p:pic>
      <p:pic>
        <p:nvPicPr>
          <p:cNvPr id="7" name="Picture 6" descr="BigData2.tif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060848"/>
            <a:ext cx="3811262" cy="2167427"/>
          </a:xfrm>
          <a:prstGeom prst="rect">
            <a:avLst/>
          </a:prstGeom>
        </p:spPr>
      </p:pic>
      <p:pic>
        <p:nvPicPr>
          <p:cNvPr id="9" name="Picture 8" descr="Hadoop.tif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351392"/>
            <a:ext cx="4176464" cy="217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86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Wichtigste Wellen des Daten-Tsunami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07504" y="1628775"/>
            <a:ext cx="8915846" cy="4524375"/>
          </a:xfrm>
        </p:spPr>
        <p:txBody>
          <a:bodyPr/>
          <a:lstStyle/>
          <a:p>
            <a:r>
              <a:rPr lang="de-CH" dirty="0" smtClean="0"/>
              <a:t>Welle 1 - Large-Scale Science:</a:t>
            </a:r>
          </a:p>
          <a:p>
            <a:pPr lvl="1"/>
            <a:r>
              <a:rPr lang="de-CH" dirty="0" smtClean="0"/>
              <a:t>CERN – Hochenergiephysik</a:t>
            </a:r>
          </a:p>
          <a:p>
            <a:pPr lvl="1"/>
            <a:r>
              <a:rPr lang="de-CH" dirty="0" smtClean="0"/>
              <a:t>Astrophysik </a:t>
            </a:r>
          </a:p>
          <a:p>
            <a:pPr lvl="1"/>
            <a:r>
              <a:rPr lang="de-CH" dirty="0" smtClean="0"/>
              <a:t>Bioinformatik</a:t>
            </a:r>
          </a:p>
          <a:p>
            <a:endParaRPr lang="de-CH" dirty="0" smtClean="0"/>
          </a:p>
          <a:p>
            <a:r>
              <a:rPr lang="de-CH" dirty="0" smtClean="0"/>
              <a:t>Welle 2 – Web-Firmen:</a:t>
            </a:r>
          </a:p>
          <a:p>
            <a:pPr lvl="1"/>
            <a:r>
              <a:rPr lang="de-CH" dirty="0" smtClean="0"/>
              <a:t>Search engines:</a:t>
            </a:r>
          </a:p>
          <a:p>
            <a:pPr lvl="2"/>
            <a:r>
              <a:rPr lang="de-CH" dirty="0" smtClean="0"/>
              <a:t>Google, Yahoo </a:t>
            </a:r>
          </a:p>
          <a:p>
            <a:pPr lvl="1"/>
            <a:r>
              <a:rPr lang="de-CH" dirty="0" smtClean="0"/>
              <a:t>eCommerce:</a:t>
            </a:r>
          </a:p>
          <a:p>
            <a:pPr lvl="2"/>
            <a:r>
              <a:rPr lang="de-CH" dirty="0" smtClean="0"/>
              <a:t>Amazon, eBay</a:t>
            </a:r>
          </a:p>
          <a:p>
            <a:pPr lvl="2"/>
            <a:endParaRPr lang="de-CH" dirty="0" smtClean="0"/>
          </a:p>
          <a:p>
            <a:r>
              <a:rPr lang="de-CH" dirty="0" smtClean="0"/>
              <a:t>Welle 3 - Soziale Netzwerke:</a:t>
            </a:r>
          </a:p>
          <a:p>
            <a:pPr lvl="1"/>
            <a:r>
              <a:rPr lang="de-CH" dirty="0" smtClean="0"/>
              <a:t>Facebook, Twitter, LinkedIn</a:t>
            </a:r>
          </a:p>
          <a:p>
            <a:pPr lvl="1"/>
            <a:endParaRPr lang="de-CH" dirty="0" smtClean="0"/>
          </a:p>
          <a:p>
            <a:pPr lvl="2"/>
            <a:endParaRPr lang="de-CH" dirty="0" smtClean="0"/>
          </a:p>
        </p:txBody>
      </p:sp>
      <p:pic>
        <p:nvPicPr>
          <p:cNvPr id="4" name="Picture 3" descr="lhc_cer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610702"/>
            <a:ext cx="2085692" cy="1389590"/>
          </a:xfrm>
          <a:prstGeom prst="rect">
            <a:avLst/>
          </a:prstGeom>
        </p:spPr>
      </p:pic>
      <p:pic>
        <p:nvPicPr>
          <p:cNvPr id="5" name="Picture 4" descr="cassiopeia-a-supernova-wallpap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2220302"/>
            <a:ext cx="2057400" cy="1543050"/>
          </a:xfrm>
          <a:prstGeom prst="rect">
            <a:avLst/>
          </a:prstGeom>
        </p:spPr>
      </p:pic>
      <p:pic>
        <p:nvPicPr>
          <p:cNvPr id="6" name="Picture 5" descr="genome_sequenc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2906102"/>
            <a:ext cx="1828800" cy="1675026"/>
          </a:xfrm>
          <a:prstGeom prst="rect">
            <a:avLst/>
          </a:prstGeom>
        </p:spPr>
      </p:pic>
      <p:sp>
        <p:nvSpPr>
          <p:cNvPr id="7" name="Slide Number Placeholder 4"/>
          <p:cNvSpPr txBox="1">
            <a:spLocks/>
          </p:cNvSpPr>
          <p:nvPr/>
        </p:nvSpPr>
        <p:spPr>
          <a:xfrm>
            <a:off x="8358188" y="6192838"/>
            <a:ext cx="647700" cy="519112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9pPr>
          </a:lstStyle>
          <a:p>
            <a:pPr>
              <a:defRPr/>
            </a:pPr>
            <a:fld id="{64EC65BB-E6BB-1A46-BA03-FBB7F1C89983}" type="slidenum">
              <a:rPr lang="de-CH" sz="1200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de-CH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99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Big Data ist Realität – </a:t>
            </a:r>
            <a:br>
              <a:rPr lang="de-CH" smtClean="0"/>
            </a:br>
            <a:r>
              <a:rPr lang="de-CH" smtClean="0"/>
              <a:t>Daten generiert pro Minute im Internet</a:t>
            </a:r>
            <a:endParaRPr lang="de-CH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7544" y="6425802"/>
            <a:ext cx="7782446" cy="387574"/>
          </a:xfrm>
        </p:spPr>
        <p:txBody>
          <a:bodyPr/>
          <a:lstStyle/>
          <a:p>
            <a:pPr>
              <a:buNone/>
            </a:pPr>
            <a:r>
              <a:rPr lang="de-CH" sz="1200" dirty="0" smtClean="0"/>
              <a:t>Volumina pro Minute (Juni 2012): </a:t>
            </a:r>
            <a:r>
              <a:rPr lang="de-CH" sz="1200" dirty="0" smtClean="0">
                <a:solidFill>
                  <a:schemeClr val="accent6"/>
                </a:solidFill>
              </a:rPr>
              <a:t>http://www.visualnews.com/2012/06/19/how-much-data-created-every-minute/</a:t>
            </a:r>
          </a:p>
          <a:p>
            <a:pPr>
              <a:buNone/>
            </a:pPr>
            <a:endParaRPr lang="de-CH" sz="1200" dirty="0" smtClean="0"/>
          </a:p>
          <a:p>
            <a:pPr>
              <a:buNone/>
            </a:pPr>
            <a:endParaRPr lang="de-CH" dirty="0"/>
          </a:p>
        </p:txBody>
      </p:sp>
      <p:pic>
        <p:nvPicPr>
          <p:cNvPr id="6" name="Picture 5" descr="DOMO-Data-in-One-Minu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232396"/>
            <a:ext cx="3240360" cy="5148932"/>
          </a:xfrm>
          <a:prstGeom prst="rect">
            <a:avLst/>
          </a:prstGeom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8358188" y="6192838"/>
            <a:ext cx="647700" cy="519112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9pPr>
          </a:lstStyle>
          <a:p>
            <a:pPr>
              <a:defRPr/>
            </a:pPr>
            <a:fld id="{64EC65BB-E6BB-1A46-BA03-FBB7F1C89983}" type="slidenum">
              <a:rPr lang="de-CH" sz="1200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de-CH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75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MapReduce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11EE434-691C-4046-84ED-E62DE341CE7D}" type="slidenum">
              <a:rPr lang="de-CH" smtClean="0"/>
              <a:pPr>
                <a:defRPr/>
              </a:pPr>
              <a:t>8</a:t>
            </a:fld>
            <a:endParaRPr lang="de-CH"/>
          </a:p>
        </p:txBody>
      </p:sp>
      <p:sp>
        <p:nvSpPr>
          <p:cNvPr id="4" name="TextBox 3"/>
          <p:cNvSpPr txBox="1"/>
          <p:nvPr/>
        </p:nvSpPr>
        <p:spPr>
          <a:xfrm>
            <a:off x="2138291" y="2996952"/>
            <a:ext cx="452194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1"/>
                </a:solidFill>
              </a:rPr>
              <a:t>Wer davon schon gehört?</a:t>
            </a:r>
          </a:p>
          <a:p>
            <a:endParaRPr lang="de-CH" dirty="0" smtClean="0">
              <a:solidFill>
                <a:schemeClr val="tx1"/>
              </a:solidFill>
            </a:endParaRPr>
          </a:p>
          <a:p>
            <a:r>
              <a:rPr lang="de-CH" dirty="0" smtClean="0">
                <a:solidFill>
                  <a:schemeClr val="tx1"/>
                </a:solidFill>
              </a:rPr>
              <a:t>Was verbirgt sich dahinter?</a:t>
            </a:r>
            <a:br>
              <a:rPr lang="de-CH" dirty="0" smtClean="0">
                <a:solidFill>
                  <a:schemeClr val="tx1"/>
                </a:solidFill>
              </a:rPr>
            </a:br>
            <a:endParaRPr lang="de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88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MapReduce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1628775"/>
            <a:ext cx="8784530" cy="452437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de-CH" dirty="0" smtClean="0"/>
              <a:t>2003: Google publiziert Paper über </a:t>
            </a:r>
            <a:r>
              <a:rPr lang="de-CH" dirty="0" smtClean="0">
                <a:solidFill>
                  <a:srgbClr val="FF0000"/>
                </a:solidFill>
              </a:rPr>
              <a:t>Google File System (GFS)</a:t>
            </a:r>
          </a:p>
          <a:p>
            <a:pPr>
              <a:buFont typeface="Arial"/>
              <a:buChar char="•"/>
            </a:pPr>
            <a:r>
              <a:rPr lang="de-CH" dirty="0" smtClean="0"/>
              <a:t>2004: Google publiziert </a:t>
            </a:r>
            <a:r>
              <a:rPr lang="de-CH" dirty="0" err="1" smtClean="0">
                <a:solidFill>
                  <a:srgbClr val="FF0000"/>
                </a:solidFill>
              </a:rPr>
              <a:t>MapReduce</a:t>
            </a:r>
            <a:r>
              <a:rPr lang="de-CH" dirty="0" smtClean="0">
                <a:solidFill>
                  <a:srgbClr val="FF0000"/>
                </a:solidFill>
              </a:rPr>
              <a:t> (MR) </a:t>
            </a:r>
            <a:r>
              <a:rPr lang="de-CH" dirty="0" smtClean="0"/>
              <a:t>Programmiermodell basierend auf GFS: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GFS und MR sind in C++ geschrieben (</a:t>
            </a:r>
            <a:r>
              <a:rPr lang="de-CH" dirty="0" err="1" smtClean="0"/>
              <a:t>closed-source</a:t>
            </a:r>
            <a:r>
              <a:rPr lang="de-CH" dirty="0" smtClean="0"/>
              <a:t>)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Python und Java-API nur für </a:t>
            </a:r>
            <a:r>
              <a:rPr lang="de-CH" dirty="0" err="1" smtClean="0"/>
              <a:t>Googlers</a:t>
            </a:r>
            <a:endParaRPr lang="de-CH" dirty="0" smtClean="0"/>
          </a:p>
          <a:p>
            <a:pPr>
              <a:buFont typeface="Arial"/>
              <a:buChar char="•"/>
            </a:pPr>
            <a:r>
              <a:rPr lang="de-CH" dirty="0" smtClean="0"/>
              <a:t>2006: Apache und Yahoo arbeiten an </a:t>
            </a:r>
            <a:r>
              <a:rPr lang="de-CH" dirty="0" err="1" smtClean="0">
                <a:solidFill>
                  <a:srgbClr val="FF0000"/>
                </a:solidFill>
              </a:rPr>
              <a:t>Hadoop</a:t>
            </a:r>
            <a:r>
              <a:rPr lang="de-CH" dirty="0" smtClean="0">
                <a:solidFill>
                  <a:srgbClr val="FF0000"/>
                </a:solidFill>
              </a:rPr>
              <a:t> und HDFS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Open </a:t>
            </a:r>
            <a:r>
              <a:rPr lang="de-CH" dirty="0" err="1" smtClean="0"/>
              <a:t>source</a:t>
            </a:r>
            <a:r>
              <a:rPr lang="de-CH" dirty="0" smtClean="0"/>
              <a:t> Java-Implementierung von MR und GFS</a:t>
            </a:r>
          </a:p>
          <a:p>
            <a:pPr>
              <a:buFont typeface="Arial"/>
              <a:buChar char="•"/>
            </a:pPr>
            <a:r>
              <a:rPr lang="de-CH" dirty="0" smtClean="0"/>
              <a:t>2008: </a:t>
            </a:r>
            <a:r>
              <a:rPr lang="de-CH" dirty="0" err="1" smtClean="0"/>
              <a:t>Hadoop</a:t>
            </a:r>
            <a:r>
              <a:rPr lang="de-CH" dirty="0" smtClean="0"/>
              <a:t> wird unabhängiges </a:t>
            </a:r>
            <a:r>
              <a:rPr lang="de-CH" dirty="0" smtClean="0">
                <a:solidFill>
                  <a:srgbClr val="FF0000"/>
                </a:solidFill>
              </a:rPr>
              <a:t>Apache-Projekt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Yahoo verwendet </a:t>
            </a:r>
            <a:r>
              <a:rPr lang="de-CH" dirty="0" err="1" smtClean="0"/>
              <a:t>Hadoop</a:t>
            </a:r>
            <a:r>
              <a:rPr lang="de-CH" dirty="0" smtClean="0"/>
              <a:t> in Produktion</a:t>
            </a:r>
          </a:p>
          <a:p>
            <a:pPr>
              <a:buFont typeface="Arial"/>
              <a:buChar char="•"/>
            </a:pPr>
            <a:r>
              <a:rPr lang="de-CH" dirty="0" smtClean="0"/>
              <a:t>Heute:</a:t>
            </a:r>
          </a:p>
          <a:p>
            <a:pPr marL="360363" indent="-360363"/>
            <a:r>
              <a:rPr lang="de-CH" dirty="0" smtClean="0">
                <a:solidFill>
                  <a:srgbClr val="FF0000"/>
                </a:solidFill>
              </a:rPr>
              <a:t>	Hadoop</a:t>
            </a:r>
            <a:r>
              <a:rPr lang="de-CH" dirty="0" smtClean="0"/>
              <a:t> ist “general-purpose Storage &amp; Analysis Plattform für Big Data“</a:t>
            </a:r>
          </a:p>
          <a:p>
            <a:pPr lvl="1">
              <a:buFont typeface="Arial"/>
              <a:buChar char="•"/>
            </a:pPr>
            <a:r>
              <a:rPr lang="de-CH" dirty="0" err="1" smtClean="0"/>
              <a:t>Hadoop</a:t>
            </a:r>
            <a:r>
              <a:rPr lang="de-CH" dirty="0" smtClean="0"/>
              <a:t>-Distributionen von </a:t>
            </a:r>
            <a:r>
              <a:rPr lang="de-CH" dirty="0" err="1" smtClean="0"/>
              <a:t>Cloudera</a:t>
            </a:r>
            <a:r>
              <a:rPr lang="de-CH" dirty="0" smtClean="0"/>
              <a:t>, </a:t>
            </a:r>
            <a:r>
              <a:rPr lang="de-CH" dirty="0" err="1" smtClean="0"/>
              <a:t>Hortonworks</a:t>
            </a:r>
            <a:r>
              <a:rPr lang="de-CH" dirty="0" smtClean="0"/>
              <a:t>, etc.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EC65BB-E6BB-1A46-BA03-FBB7F1C89983}" type="slidenum">
              <a:rPr lang="de-CH" smtClean="0"/>
              <a:pPr>
                <a:defRPr/>
              </a:pPr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23924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Larissa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Zurich Ex BT" pitchFamily="32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Zurich Ex BT" pitchFamily="32" charset="0"/>
            <a:ea typeface="MS Gothic" charset="-128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1145</Words>
  <Application>Microsoft Macintosh PowerPoint</Application>
  <PresentationFormat>On-screen Show (4:3)</PresentationFormat>
  <Paragraphs>282</Paragraphs>
  <Slides>28</Slides>
  <Notes>2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1_Larissa</vt:lpstr>
      <vt:lpstr>Einführung in Big Data I</vt:lpstr>
      <vt:lpstr>Lernziele</vt:lpstr>
      <vt:lpstr>Big Data – Überblick</vt:lpstr>
      <vt:lpstr>Big Data - Definition</vt:lpstr>
      <vt:lpstr>Big Data und verwandte Termini</vt:lpstr>
      <vt:lpstr>Wichtigste Wellen des Daten-Tsunami</vt:lpstr>
      <vt:lpstr>Big Data ist Realität –  Daten generiert pro Minute im Internet</vt:lpstr>
      <vt:lpstr>MapReduce</vt:lpstr>
      <vt:lpstr>MapReduce</vt:lpstr>
      <vt:lpstr>MapReduce</vt:lpstr>
      <vt:lpstr>MapReduce in Kürze</vt:lpstr>
      <vt:lpstr>Beispiel: Berechnung der Termfrequenz in Dokumenten</vt:lpstr>
      <vt:lpstr>Map Output von jedem Worker-Node: (Key, Value)-Pair</vt:lpstr>
      <vt:lpstr>Reduce Input (Sortiert)</vt:lpstr>
      <vt:lpstr>MapReduce: Zusammenfassung</vt:lpstr>
      <vt:lpstr>MapReduce: Paralleles Programmieren</vt:lpstr>
      <vt:lpstr>MapReduce vs. Traditionelles RDBMS</vt:lpstr>
      <vt:lpstr>Hadoop</vt:lpstr>
      <vt:lpstr>What is                                   ?</vt:lpstr>
      <vt:lpstr>Wer verwendet Hadoop?</vt:lpstr>
      <vt:lpstr>HDFS Architekturziele #1 </vt:lpstr>
      <vt:lpstr>HDFS Architekturziele #2</vt:lpstr>
      <vt:lpstr>HDFS Architektur</vt:lpstr>
      <vt:lpstr>HDFS Verwendung</vt:lpstr>
      <vt:lpstr>YARN Architektur #1 </vt:lpstr>
      <vt:lpstr>YARN Architektur #2</vt:lpstr>
      <vt:lpstr>Unterstützte Programmiersprachen</vt:lpstr>
      <vt:lpstr>Hadoop Familie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stog</dc:creator>
  <cp:keywords/>
  <dc:description/>
  <cp:lastModifiedBy>Kurt Stockinger</cp:lastModifiedBy>
  <cp:revision>1003</cp:revision>
  <cp:lastPrinted>2013-08-07T09:23:43Z</cp:lastPrinted>
  <dcterms:created xsi:type="dcterms:W3CDTF">1601-01-01T00:00:00Z</dcterms:created>
  <dcterms:modified xsi:type="dcterms:W3CDTF">2013-12-11T13:10:35Z</dcterms:modified>
  <cp:category/>
</cp:coreProperties>
</file>