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5" r:id="rId1"/>
  </p:sldMasterIdLst>
  <p:notesMasterIdLst>
    <p:notesMasterId r:id="rId31"/>
  </p:notesMasterIdLst>
  <p:sldIdLst>
    <p:sldId id="256" r:id="rId2"/>
    <p:sldId id="284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311" r:id="rId12"/>
    <p:sldId id="312" r:id="rId13"/>
    <p:sldId id="294" r:id="rId14"/>
    <p:sldId id="295" r:id="rId15"/>
    <p:sldId id="301" r:id="rId16"/>
    <p:sldId id="302" r:id="rId17"/>
    <p:sldId id="300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97" r:id="rId27"/>
    <p:sldId id="313" r:id="rId28"/>
    <p:sldId id="296" r:id="rId29"/>
    <p:sldId id="299" r:id="rId30"/>
  </p:sldIdLst>
  <p:sldSz cx="9144000" cy="6858000" type="screen4x3"/>
  <p:notesSz cx="6769100" cy="9906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5pPr>
    <a:lvl6pPr marL="2286000" algn="l" defTabSz="457200" rtl="0" eaLnBrk="1" latinLnBrk="0" hangingPunct="1"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6pPr>
    <a:lvl7pPr marL="2743200" algn="l" defTabSz="457200" rtl="0" eaLnBrk="1" latinLnBrk="0" hangingPunct="1"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7pPr>
    <a:lvl8pPr marL="3200400" algn="l" defTabSz="457200" rtl="0" eaLnBrk="1" latinLnBrk="0" hangingPunct="1"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8pPr>
    <a:lvl9pPr marL="3657600" algn="l" defTabSz="457200" rtl="0" eaLnBrk="1" latinLnBrk="0" hangingPunct="1">
      <a:defRPr sz="2800" kern="1200">
        <a:solidFill>
          <a:schemeClr val="bg1"/>
        </a:solidFill>
        <a:latin typeface="Zurich Ex BT" charset="0"/>
        <a:ea typeface="MS Gothic" charset="0"/>
        <a:cs typeface="MS 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3016" y="-11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-2848" y="-104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1"/>
          <p:cNvSpPr>
            <a:spLocks noChangeArrowheads="1"/>
          </p:cNvSpPr>
          <p:nvPr/>
        </p:nvSpPr>
        <p:spPr bwMode="auto">
          <a:xfrm>
            <a:off x="0" y="0"/>
            <a:ext cx="67691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27" name="AutoShape 2"/>
          <p:cNvSpPr>
            <a:spLocks noChangeArrowheads="1"/>
          </p:cNvSpPr>
          <p:nvPr/>
        </p:nvSpPr>
        <p:spPr bwMode="auto">
          <a:xfrm>
            <a:off x="0" y="0"/>
            <a:ext cx="67691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28" name="AutoShape 3"/>
          <p:cNvSpPr>
            <a:spLocks noChangeArrowheads="1"/>
          </p:cNvSpPr>
          <p:nvPr/>
        </p:nvSpPr>
        <p:spPr bwMode="auto">
          <a:xfrm>
            <a:off x="0" y="0"/>
            <a:ext cx="67691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29" name="AutoShape 4"/>
          <p:cNvSpPr>
            <a:spLocks noChangeArrowheads="1"/>
          </p:cNvSpPr>
          <p:nvPr/>
        </p:nvSpPr>
        <p:spPr bwMode="auto">
          <a:xfrm>
            <a:off x="0" y="0"/>
            <a:ext cx="6769100" cy="9906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30" name="Text Box 5"/>
          <p:cNvSpPr txBox="1">
            <a:spLocks noChangeArrowheads="1"/>
          </p:cNvSpPr>
          <p:nvPr/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31" name="Text Box 6"/>
          <p:cNvSpPr txBox="1">
            <a:spLocks noChangeArrowheads="1"/>
          </p:cNvSpPr>
          <p:nvPr/>
        </p:nvSpPr>
        <p:spPr bwMode="auto">
          <a:xfrm>
            <a:off x="3836988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10343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2813" y="742950"/>
            <a:ext cx="4940300" cy="37068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0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01700" y="4703763"/>
            <a:ext cx="4960938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7" tIns="47803" rIns="95247" bIns="47803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pPr>
              <a:defRPr/>
            </a:pPr>
            <a:endParaRPr lang="de-CH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36988" y="9409113"/>
            <a:ext cx="2927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7" tIns="47803" rIns="95247" bIns="47803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6088" algn="l"/>
                <a:tab pos="895350" algn="l"/>
                <a:tab pos="1343025" algn="l"/>
                <a:tab pos="1792288" algn="l"/>
                <a:tab pos="2239963" algn="l"/>
                <a:tab pos="2689225" algn="l"/>
                <a:tab pos="3136900" algn="l"/>
                <a:tab pos="3586163" algn="l"/>
                <a:tab pos="4033838" algn="l"/>
                <a:tab pos="4483100" algn="l"/>
                <a:tab pos="4932363" algn="l"/>
                <a:tab pos="5380038" algn="l"/>
                <a:tab pos="5829300" algn="l"/>
                <a:tab pos="6276975" algn="l"/>
                <a:tab pos="6726238" algn="l"/>
                <a:tab pos="7173913" algn="l"/>
                <a:tab pos="7623175" algn="l"/>
                <a:tab pos="8070850" algn="l"/>
                <a:tab pos="8520113" algn="l"/>
                <a:tab pos="8967788" algn="l"/>
              </a:tabLst>
              <a:defRPr sz="13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20825CB-9AC7-2A4A-A2B8-10865D77F435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0855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DEFDE-DED4-FB4C-86BE-CB262D1C69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00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4BACA-5F2D-9D4E-8489-482B084CA5A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33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94500" y="184150"/>
            <a:ext cx="2228850" cy="5969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84150"/>
            <a:ext cx="6534150" cy="59690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EEC81-BB61-064C-9C96-B235A8E0215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4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84150"/>
            <a:ext cx="6934200" cy="944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4381500" cy="45243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1850" y="1628775"/>
            <a:ext cx="4381500" cy="45243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de-DE"/>
              <a:t>16.09.10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C65BB-E6BB-1A46-BA03-FBB7F1C899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49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2657"/>
            <a:ext cx="6641852" cy="64807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628775"/>
            <a:ext cx="8424936" cy="45196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  <a:lvl3pPr marL="1200150" indent="-285750">
              <a:buFont typeface="Arial" pitchFamily="34" charset="0"/>
              <a:buChar char="•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BBCB0-6690-F640-AA06-46275A408BE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8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D6F28-0E03-5346-84EF-24023BD8602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8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950" y="1628775"/>
            <a:ext cx="43815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1850" y="1628775"/>
            <a:ext cx="43815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3BC0A-D55A-1E44-82E6-08D28135749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06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3273B-E651-C349-9E21-60D9B7358B0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25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de-DE"/>
              <a:t>16.09.10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EE434-691C-4046-84ED-E62DE341CE7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6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2BAF8-999D-B444-B7EC-C458340D5E5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1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629BD-2005-5A46-BD05-8691B2C202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6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13E67-0921-2E49-A9E7-E9AE22FEFEC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1214438"/>
          </a:xfrm>
          <a:prstGeom prst="rect">
            <a:avLst/>
          </a:prstGeom>
          <a:solidFill>
            <a:srgbClr val="0064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84150"/>
            <a:ext cx="69342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628775"/>
            <a:ext cx="89154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98425" y="6657975"/>
            <a:ext cx="15716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Zurich Ex BT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de-CH" sz="700" smtClean="0">
                <a:solidFill>
                  <a:srgbClr val="000000"/>
                </a:solidFill>
              </a:rPr>
              <a:t>Zürcher Fachhochschule</a:t>
            </a: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179388"/>
            <a:ext cx="18573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dt" idx="2"/>
          </p:nvPr>
        </p:nvSpPr>
        <p:spPr>
          <a:xfrm>
            <a:off x="107950" y="5980113"/>
            <a:ext cx="950913" cy="946150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Zurich Ex BT" pitchFamily="32" charset="0"/>
                <a:ea typeface="MS Gothic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16.09.10</a:t>
            </a: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3"/>
          </p:nvPr>
        </p:nvSpPr>
        <p:spPr>
          <a:xfrm>
            <a:off x="1214438" y="6192838"/>
            <a:ext cx="6702425" cy="519112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Zurich Ex BT" pitchFamily="32" charset="0"/>
                <a:ea typeface="MS Gothic" charset="-128"/>
                <a:cs typeface="+mn-cs"/>
              </a:defRPr>
            </a:lvl1pPr>
          </a:lstStyle>
          <a:p>
            <a:pPr>
              <a:defRPr/>
            </a:pPr>
            <a:r>
              <a:rPr lang="de-CH"/>
              <a:t>DBG HS 11/12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4"/>
          </p:nvPr>
        </p:nvSpPr>
        <p:spPr>
          <a:xfrm>
            <a:off x="8358188" y="6192838"/>
            <a:ext cx="647700" cy="5191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9E5A1E-BD5B-0747-A648-F28B9B3DF45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5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6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j-lt"/>
          <a:ea typeface="+mj-ea"/>
          <a:cs typeface="MS 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MS Gothic" charset="-128"/>
          <a:cs typeface="MS 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MS Gothic" charset="-128"/>
          <a:cs typeface="MS 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MS Gothic" charset="-128"/>
          <a:cs typeface="MS 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Arial" charset="0"/>
          <a:ea typeface="MS Gothic" charset="-128"/>
          <a:cs typeface="MS Gothi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Arial" charset="0"/>
          <a:ea typeface="MS Gothic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Arial" charset="0"/>
          <a:ea typeface="MS Gothic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Arial" charset="0"/>
          <a:ea typeface="MS Gothic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Arial" charset="0"/>
          <a:ea typeface="MS Gothic" charset="-128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S Gothic" charset="0"/>
        </a:defRPr>
      </a:lvl1pPr>
      <a:lvl2pPr marL="742950" indent="-28575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S Gothic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MS Gothic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S Gothic" charset="0"/>
        </a:defRPr>
      </a:lvl4pPr>
      <a:lvl5pPr marL="20574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000000"/>
          </a:solidFill>
          <a:latin typeface="+mn-lt"/>
          <a:ea typeface="+mn-ea"/>
          <a:cs typeface="MS Gothic" charset="0"/>
        </a:defRPr>
      </a:lvl5pPr>
      <a:lvl6pPr marL="25146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err="1" smtClean="0">
                <a:solidFill>
                  <a:schemeClr val="tx1"/>
                </a:solidFill>
              </a:rPr>
              <a:t>Einführung</a:t>
            </a:r>
            <a:r>
              <a:rPr lang="en-US" dirty="0" smtClean="0">
                <a:solidFill>
                  <a:schemeClr val="tx1"/>
                </a:solidFill>
              </a:rPr>
              <a:t> in Big Data II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Kurt </a:t>
            </a:r>
            <a:r>
              <a:rPr lang="en-US" dirty="0" smtClean="0"/>
              <a:t>Stockinger</a:t>
            </a: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C6FB8E5-7EC5-2840-97F4-B3014E2ED4EF}" type="slidenum">
              <a:rPr lang="de-DE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with MR in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4524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public static void main(String[] </a:t>
            </a:r>
            <a:r>
              <a:rPr lang="en-US" sz="1400" dirty="0" err="1">
                <a:latin typeface="Calibri" charset="0"/>
              </a:rPr>
              <a:t>args</a:t>
            </a:r>
            <a:r>
              <a:rPr lang="en-US" sz="1400" dirty="0">
                <a:latin typeface="Calibri" charset="0"/>
              </a:rPr>
              <a:t>) throws Exception {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JobConf</a:t>
            </a:r>
            <a:r>
              <a:rPr lang="en-US" sz="1400" dirty="0">
                <a:latin typeface="Calibri" charset="0"/>
              </a:rPr>
              <a:t> </a:t>
            </a:r>
            <a:r>
              <a:rPr lang="en-US" sz="1400" dirty="0" err="1">
                <a:latin typeface="Calibri" charset="0"/>
              </a:rPr>
              <a:t>conf</a:t>
            </a:r>
            <a:r>
              <a:rPr lang="en-US" sz="1400" dirty="0">
                <a:latin typeface="Calibri" charset="0"/>
              </a:rPr>
              <a:t> = new </a:t>
            </a:r>
            <a:r>
              <a:rPr lang="en-US" sz="1400" dirty="0" err="1">
                <a:latin typeface="Calibri" charset="0"/>
              </a:rPr>
              <a:t>JobConf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WordCount.class</a:t>
            </a:r>
            <a:r>
              <a:rPr lang="en-US" sz="1400" dirty="0">
                <a:latin typeface="Calibri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conf.setJobName</a:t>
            </a:r>
            <a:r>
              <a:rPr lang="en-US" sz="1400" dirty="0">
                <a:latin typeface="Calibri" charset="0"/>
              </a:rPr>
              <a:t>("</a:t>
            </a:r>
            <a:r>
              <a:rPr lang="en-US" sz="1400" dirty="0" err="1">
                <a:latin typeface="Calibri" charset="0"/>
              </a:rPr>
              <a:t>wordcount</a:t>
            </a:r>
            <a:r>
              <a:rPr lang="en-US" sz="1400" dirty="0">
                <a:latin typeface="Calibri" charset="0"/>
              </a:rPr>
              <a:t>");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conf.setOutputKeyClass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Text.class</a:t>
            </a:r>
            <a:r>
              <a:rPr lang="en-US" sz="1400" dirty="0">
                <a:latin typeface="Calibri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conf.setOutputValueClass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IntWritable.class</a:t>
            </a:r>
            <a:r>
              <a:rPr lang="en-US" sz="1400" dirty="0">
                <a:latin typeface="Calibri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conf.setMapperClass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Map.class</a:t>
            </a:r>
            <a:r>
              <a:rPr lang="en-US" sz="1400" dirty="0">
                <a:latin typeface="Calibri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conf.setCombinerClass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Reduce.class</a:t>
            </a:r>
            <a:r>
              <a:rPr lang="en-US" sz="1400" dirty="0">
                <a:latin typeface="Calibri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conf.setReducerClass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Reduce.class</a:t>
            </a:r>
            <a:r>
              <a:rPr lang="en-US" sz="1400" dirty="0">
                <a:latin typeface="Calibri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conf.setInputFormat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TextInputFormat.class</a:t>
            </a:r>
            <a:r>
              <a:rPr lang="en-US" sz="1400" dirty="0">
                <a:latin typeface="Calibri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conf.setOutputFormat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TextOutputFormat.class</a:t>
            </a:r>
            <a:r>
              <a:rPr lang="en-US" sz="1400" dirty="0">
                <a:latin typeface="Calibri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conf.setInputPath</a:t>
            </a:r>
            <a:r>
              <a:rPr lang="en-US" sz="1400" dirty="0">
                <a:latin typeface="Calibri" charset="0"/>
              </a:rPr>
              <a:t>(new Path(</a:t>
            </a:r>
            <a:r>
              <a:rPr lang="en-US" sz="1400" dirty="0" err="1">
                <a:latin typeface="Calibri" charset="0"/>
              </a:rPr>
              <a:t>args</a:t>
            </a:r>
            <a:r>
              <a:rPr lang="en-US" sz="1400" dirty="0">
                <a:latin typeface="Calibri" charset="0"/>
              </a:rPr>
              <a:t>[0]));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conf.setOutputPath</a:t>
            </a:r>
            <a:r>
              <a:rPr lang="en-US" sz="1400" dirty="0">
                <a:latin typeface="Calibri" charset="0"/>
              </a:rPr>
              <a:t>(new Path(</a:t>
            </a:r>
            <a:r>
              <a:rPr lang="en-US" sz="1400" dirty="0" err="1">
                <a:latin typeface="Calibri" charset="0"/>
              </a:rPr>
              <a:t>args</a:t>
            </a:r>
            <a:r>
              <a:rPr lang="en-US" sz="1400" dirty="0">
                <a:latin typeface="Calibri" charset="0"/>
              </a:rPr>
              <a:t>[1]));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  </a:t>
            </a:r>
            <a:r>
              <a:rPr lang="en-US" sz="1400" dirty="0" err="1">
                <a:latin typeface="Calibri" charset="0"/>
              </a:rPr>
              <a:t>JobClient.runJob</a:t>
            </a:r>
            <a:r>
              <a:rPr lang="en-US" sz="1400" dirty="0">
                <a:latin typeface="Calibri" charset="0"/>
              </a:rPr>
              <a:t>(</a:t>
            </a:r>
            <a:r>
              <a:rPr lang="en-US" sz="1400" dirty="0" err="1">
                <a:latin typeface="Calibri" charset="0"/>
              </a:rPr>
              <a:t>conf</a:t>
            </a:r>
            <a:r>
              <a:rPr lang="en-US" sz="1400" dirty="0">
                <a:latin typeface="Calibri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>
                <a:latin typeface="Calibri" charset="0"/>
              </a:rPr>
              <a:t>	   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93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</a:t>
            </a:r>
            <a:r>
              <a:rPr lang="en-US" dirty="0" err="1" smtClean="0"/>
              <a:t>zum</a:t>
            </a:r>
            <a:r>
              <a:rPr lang="en-US" dirty="0" smtClean="0"/>
              <a:t> User Interface #1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12522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Mapper: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Maps </a:t>
            </a:r>
            <a:r>
              <a:rPr lang="en-US" dirty="0" err="1" smtClean="0"/>
              <a:t>tranformieren</a:t>
            </a:r>
            <a:r>
              <a:rPr lang="en-US" dirty="0" smtClean="0"/>
              <a:t> Input Records in </a:t>
            </a:r>
            <a:r>
              <a:rPr lang="en-US" dirty="0" err="1" smtClean="0"/>
              <a:t>temporäre</a:t>
            </a:r>
            <a:r>
              <a:rPr lang="en-US" dirty="0" smtClean="0"/>
              <a:t> Records (Output Pairs)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Zugriff</a:t>
            </a:r>
            <a:r>
              <a:rPr lang="en-US" dirty="0" smtClean="0"/>
              <a:t> auf Output Pairs </a:t>
            </a:r>
            <a:r>
              <a:rPr lang="en-US" dirty="0" err="1" smtClean="0"/>
              <a:t>mittles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OutputCollector.collect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WritableComparable,Writable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Reporter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, um den </a:t>
            </a:r>
            <a:r>
              <a:rPr lang="en-US" dirty="0" err="1" smtClean="0"/>
              <a:t>Programmfortschritt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loggen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temporären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Output Key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gruppiert</a:t>
            </a:r>
            <a:r>
              <a:rPr lang="en-US" dirty="0" smtClean="0"/>
              <a:t> und an Reduce </a:t>
            </a:r>
            <a:r>
              <a:rPr lang="en-US" dirty="0" err="1" smtClean="0"/>
              <a:t>weitergereicht</a:t>
            </a:r>
            <a:r>
              <a:rPr lang="en-US" dirty="0" smtClean="0"/>
              <a:t>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Output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partitioniert</a:t>
            </a:r>
            <a:r>
              <a:rPr lang="en-US" dirty="0" smtClean="0"/>
              <a:t>: #</a:t>
            </a:r>
            <a:r>
              <a:rPr lang="en-US" dirty="0" err="1" smtClean="0"/>
              <a:t>Partitionen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#Reduce Tasks des Jobs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Lokale</a:t>
            </a:r>
            <a:r>
              <a:rPr lang="en-US" dirty="0" smtClean="0"/>
              <a:t> Aggregation </a:t>
            </a:r>
            <a:r>
              <a:rPr lang="en-US" dirty="0" err="1" smtClean="0"/>
              <a:t>mittels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JobConf.setCombinerClass</a:t>
            </a:r>
            <a:r>
              <a:rPr lang="en-US" dirty="0">
                <a:solidFill>
                  <a:srgbClr val="FF0000"/>
                </a:solidFill>
              </a:rPr>
              <a:t>(Class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</a:p>
          <a:p>
            <a:pPr lvl="2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Reduziert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Netzwerkauslastung</a:t>
            </a:r>
            <a:r>
              <a:rPr lang="en-US" dirty="0" smtClean="0">
                <a:solidFill>
                  <a:schemeClr val="tx1"/>
                </a:solidFill>
              </a:rPr>
              <a:t> in Reduce-Phase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#Maps?</a:t>
            </a:r>
          </a:p>
          <a:p>
            <a:pPr lvl="2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Entspricht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Grösse</a:t>
            </a:r>
            <a:r>
              <a:rPr lang="en-US" dirty="0" smtClean="0">
                <a:solidFill>
                  <a:schemeClr val="tx1"/>
                </a:solidFill>
              </a:rPr>
              <a:t> der </a:t>
            </a:r>
            <a:r>
              <a:rPr lang="en-US" dirty="0" err="1" smtClean="0">
                <a:solidFill>
                  <a:schemeClr val="tx1"/>
                </a:solidFill>
              </a:rPr>
              <a:t>Inputdaten</a:t>
            </a:r>
            <a:r>
              <a:rPr lang="en-US" dirty="0" smtClean="0">
                <a:solidFill>
                  <a:schemeClr val="tx1"/>
                </a:solidFill>
              </a:rPr>
              <a:t>, #Blocks und #</a:t>
            </a:r>
            <a:r>
              <a:rPr lang="en-US" dirty="0" err="1" smtClean="0">
                <a:solidFill>
                  <a:schemeClr val="tx1"/>
                </a:solidFill>
              </a:rPr>
              <a:t>Inputdaten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~10-100 Maps/</a:t>
            </a:r>
            <a:r>
              <a:rPr lang="en-US" dirty="0" err="1" smtClean="0">
                <a:solidFill>
                  <a:schemeClr val="tx1"/>
                </a:solidFill>
              </a:rPr>
              <a:t>Knoten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2" indent="0"/>
            <a:endParaRPr lang="en-US" dirty="0"/>
          </a:p>
          <a:p>
            <a:pPr lvl="1">
              <a:buFont typeface="Arial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9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</a:t>
            </a:r>
            <a:r>
              <a:rPr lang="en-US" dirty="0" err="1"/>
              <a:t>zum</a:t>
            </a:r>
            <a:r>
              <a:rPr lang="en-US" dirty="0"/>
              <a:t> User Interface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12522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Reducer: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Reduziert</a:t>
            </a:r>
            <a:r>
              <a:rPr lang="en-US" dirty="0" smtClean="0"/>
              <a:t> </a:t>
            </a:r>
            <a:r>
              <a:rPr lang="en-US" dirty="0" err="1" smtClean="0"/>
              <a:t>temporäre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kleinerer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#Reducer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JobConf.setNumReduceTasks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#Reduces?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Zwischen</a:t>
            </a:r>
            <a:r>
              <a:rPr lang="en-US" dirty="0" smtClean="0"/>
              <a:t> 0.95 und 1.75 * #</a:t>
            </a:r>
            <a:r>
              <a:rPr lang="en-US" dirty="0" err="1" smtClean="0"/>
              <a:t>Knoten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71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Pig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13</a:t>
            </a:fld>
            <a:endParaRPr lang="de-CH"/>
          </a:p>
        </p:txBody>
      </p:sp>
      <p:sp>
        <p:nvSpPr>
          <p:cNvPr id="6" name="TextBox 5"/>
          <p:cNvSpPr txBox="1"/>
          <p:nvPr/>
        </p:nvSpPr>
        <p:spPr>
          <a:xfrm>
            <a:off x="1979712" y="4005064"/>
            <a:ext cx="5744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smtClean="0">
                <a:solidFill>
                  <a:schemeClr val="tx1"/>
                </a:solidFill>
              </a:rPr>
              <a:t>Teilweise basierend auf Slides von Dr. Bill Howe, </a:t>
            </a:r>
            <a:br>
              <a:rPr lang="de-CH" sz="2000" smtClean="0">
                <a:solidFill>
                  <a:schemeClr val="tx1"/>
                </a:solidFill>
              </a:rPr>
            </a:br>
            <a:r>
              <a:rPr lang="de-CH" sz="2000" smtClean="0">
                <a:solidFill>
                  <a:schemeClr val="tx1"/>
                </a:solidFill>
              </a:rPr>
              <a:t>University of Washington</a:t>
            </a:r>
            <a:endParaRPr lang="de-CH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4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Pig / Pig Latin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856538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err="1" smtClean="0"/>
              <a:t>Pig</a:t>
            </a:r>
            <a:r>
              <a:rPr lang="de-CH" dirty="0" smtClean="0"/>
              <a:t> ist eine </a:t>
            </a:r>
            <a:r>
              <a:rPr lang="de-CH" dirty="0" smtClean="0">
                <a:solidFill>
                  <a:srgbClr val="FF0000"/>
                </a:solidFill>
              </a:rPr>
              <a:t>high-level Plattform</a:t>
            </a:r>
            <a:r>
              <a:rPr lang="de-CH" dirty="0" smtClean="0"/>
              <a:t>, um </a:t>
            </a:r>
            <a:r>
              <a:rPr lang="de-CH" dirty="0" err="1" smtClean="0"/>
              <a:t>MapReduce</a:t>
            </a:r>
            <a:r>
              <a:rPr lang="de-CH" dirty="0" smtClean="0"/>
              <a:t> Jobs auf </a:t>
            </a:r>
            <a:r>
              <a:rPr lang="de-CH" dirty="0" err="1" smtClean="0"/>
              <a:t>Hadoop</a:t>
            </a:r>
            <a:r>
              <a:rPr lang="de-CH" dirty="0" smtClean="0"/>
              <a:t> zu auszuführen:</a:t>
            </a:r>
          </a:p>
          <a:p>
            <a:pPr lvl="1">
              <a:buFont typeface="Arial"/>
              <a:buChar char="•"/>
            </a:pPr>
            <a:r>
              <a:rPr lang="de-CH" dirty="0" err="1" smtClean="0"/>
              <a:t>MapReduce</a:t>
            </a:r>
            <a:r>
              <a:rPr lang="de-CH" dirty="0" smtClean="0"/>
              <a:t> Jobs werden automatisch generiert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Gute Skalierbarkeit für Big Data</a:t>
            </a:r>
          </a:p>
          <a:p>
            <a:pPr>
              <a:buFont typeface="Arial"/>
              <a:buChar char="•"/>
            </a:pPr>
            <a:r>
              <a:rPr lang="de-CH" dirty="0" smtClean="0"/>
              <a:t>Die </a:t>
            </a:r>
            <a:r>
              <a:rPr lang="de-CH" dirty="0" smtClean="0">
                <a:solidFill>
                  <a:srgbClr val="FF0000"/>
                </a:solidFill>
              </a:rPr>
              <a:t>Sprache</a:t>
            </a:r>
            <a:r>
              <a:rPr lang="de-CH" dirty="0" smtClean="0"/>
              <a:t> der Plattform heisst </a:t>
            </a:r>
            <a:r>
              <a:rPr lang="de-CH" dirty="0" err="1" smtClean="0">
                <a:solidFill>
                  <a:srgbClr val="FF0000"/>
                </a:solidFill>
              </a:rPr>
              <a:t>Pig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Latin</a:t>
            </a:r>
            <a:r>
              <a:rPr lang="de-CH" dirty="0" smtClean="0">
                <a:solidFill>
                  <a:srgbClr val="FF0000"/>
                </a:solidFill>
              </a:rPr>
              <a:t>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Ähnlich</a:t>
            </a:r>
            <a:r>
              <a:rPr lang="de-CH" dirty="0" smtClean="0">
                <a:solidFill>
                  <a:srgbClr val="FF0000"/>
                </a:solidFill>
              </a:rPr>
              <a:t> wie SQL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Kein Java-basiertes “</a:t>
            </a:r>
            <a:r>
              <a:rPr lang="de-CH" dirty="0" err="1" smtClean="0"/>
              <a:t>low</a:t>
            </a:r>
            <a:r>
              <a:rPr lang="de-CH" dirty="0" smtClean="0"/>
              <a:t>-level” </a:t>
            </a:r>
            <a:r>
              <a:rPr lang="de-CH" dirty="0" err="1" smtClean="0"/>
              <a:t>MapReduce</a:t>
            </a:r>
            <a:r>
              <a:rPr lang="de-CH" dirty="0" smtClean="0"/>
              <a:t> notwendig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Aber: </a:t>
            </a:r>
          </a:p>
          <a:p>
            <a:pPr lvl="2">
              <a:buFont typeface="Arial"/>
              <a:buChar char="•"/>
            </a:pPr>
            <a:r>
              <a:rPr lang="de-CH" dirty="0" smtClean="0"/>
              <a:t>User </a:t>
            </a:r>
            <a:r>
              <a:rPr lang="de-CH" dirty="0" err="1" smtClean="0"/>
              <a:t>Defined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(</a:t>
            </a:r>
            <a:r>
              <a:rPr lang="de-CH" dirty="0" smtClean="0">
                <a:solidFill>
                  <a:srgbClr val="FF0000"/>
                </a:solidFill>
              </a:rPr>
              <a:t>UDF</a:t>
            </a:r>
            <a:r>
              <a:rPr lang="de-CH" dirty="0" smtClean="0"/>
              <a:t>) können in Java, JavaScript, Python, etc. geschrieben werden </a:t>
            </a:r>
          </a:p>
          <a:p>
            <a:pPr>
              <a:buFont typeface="Arial"/>
              <a:buChar char="•"/>
            </a:pPr>
            <a:r>
              <a:rPr lang="de-CH" dirty="0" err="1" smtClean="0"/>
              <a:t>Pig</a:t>
            </a:r>
            <a:r>
              <a:rPr lang="de-CH" dirty="0" smtClean="0"/>
              <a:t> wurde von </a:t>
            </a:r>
            <a:r>
              <a:rPr lang="de-CH" dirty="0" smtClean="0">
                <a:solidFill>
                  <a:srgbClr val="FF0000"/>
                </a:solidFill>
              </a:rPr>
              <a:t>Yahoo Research </a:t>
            </a:r>
            <a:r>
              <a:rPr lang="de-CH" dirty="0" smtClean="0"/>
              <a:t>2006 entwickelt</a:t>
            </a:r>
          </a:p>
          <a:p>
            <a:pPr>
              <a:buFont typeface="Arial"/>
              <a:buChar char="•"/>
            </a:pPr>
            <a:r>
              <a:rPr lang="de-CH" dirty="0" smtClean="0"/>
              <a:t>Seit 2007 ist es ein </a:t>
            </a:r>
            <a:r>
              <a:rPr lang="de-CH" dirty="0" smtClean="0">
                <a:solidFill>
                  <a:srgbClr val="FF0000"/>
                </a:solidFill>
              </a:rPr>
              <a:t>Apache</a:t>
            </a:r>
            <a:r>
              <a:rPr lang="de-CH" dirty="0" smtClean="0"/>
              <a:t> Projekt </a:t>
            </a:r>
          </a:p>
          <a:p>
            <a:pPr lvl="1">
              <a:buFont typeface="Arial"/>
              <a:buChar char="•"/>
            </a:pPr>
            <a:endParaRPr lang="de-CH" dirty="0" smtClean="0"/>
          </a:p>
          <a:p>
            <a:pPr>
              <a:buFont typeface="Arial"/>
              <a:buChar char="•"/>
            </a:pP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46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Datenmodell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Atom: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Integer, </a:t>
            </a:r>
            <a:r>
              <a:rPr lang="de-CH" dirty="0" err="1" smtClean="0"/>
              <a:t>string</a:t>
            </a:r>
            <a:r>
              <a:rPr lang="de-CH" dirty="0" smtClean="0"/>
              <a:t>, </a:t>
            </a:r>
            <a:r>
              <a:rPr lang="de-CH" dirty="0" err="1" smtClean="0"/>
              <a:t>etc</a:t>
            </a:r>
            <a:endParaRPr lang="de-CH" dirty="0" smtClean="0"/>
          </a:p>
          <a:p>
            <a:pPr>
              <a:buFont typeface="Arial"/>
              <a:buChar char="•"/>
            </a:pPr>
            <a:r>
              <a:rPr lang="de-CH" dirty="0" err="1" smtClean="0"/>
              <a:t>Tuple</a:t>
            </a:r>
            <a:r>
              <a:rPr lang="de-CH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Sequenz von Werten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Jeder Wert hat einen bestimmten Typ z.B. integer, </a:t>
            </a:r>
            <a:r>
              <a:rPr lang="de-CH" dirty="0" err="1" smtClean="0"/>
              <a:t>string</a:t>
            </a:r>
            <a:endParaRPr lang="de-CH" dirty="0" smtClean="0"/>
          </a:p>
          <a:p>
            <a:pPr>
              <a:buFont typeface="Arial"/>
              <a:buChar char="•"/>
            </a:pPr>
            <a:r>
              <a:rPr lang="de-CH" dirty="0" err="1" smtClean="0"/>
              <a:t>Bag</a:t>
            </a:r>
            <a:r>
              <a:rPr lang="de-CH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Kollektion von </a:t>
            </a:r>
            <a:r>
              <a:rPr lang="de-CH" dirty="0" err="1" smtClean="0"/>
              <a:t>Tuple</a:t>
            </a:r>
            <a:endParaRPr lang="de-CH" dirty="0" smtClean="0"/>
          </a:p>
          <a:p>
            <a:pPr lvl="1">
              <a:buFont typeface="Arial"/>
              <a:buChar char="•"/>
            </a:pPr>
            <a:r>
              <a:rPr lang="de-CH" dirty="0" smtClean="0"/>
              <a:t>Können von unterschiedlichem Typ sein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Duplikate möglich (Unterschied zur Menge)</a:t>
            </a:r>
          </a:p>
          <a:p>
            <a:pPr>
              <a:buFont typeface="Arial"/>
              <a:buChar char="•"/>
            </a:pPr>
            <a:r>
              <a:rPr lang="de-CH" dirty="0" err="1" smtClean="0"/>
              <a:t>Map</a:t>
            </a:r>
            <a:r>
              <a:rPr lang="de-CH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„</a:t>
            </a:r>
            <a:r>
              <a:rPr lang="de-CH" dirty="0" err="1" smtClean="0"/>
              <a:t>Dictionary</a:t>
            </a:r>
            <a:r>
              <a:rPr lang="de-CH" dirty="0" smtClean="0"/>
              <a:t>“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String-Werte weisen auf einen beliebigen Wert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0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2276872"/>
            <a:ext cx="8640514" cy="1080120"/>
          </a:xfrm>
        </p:spPr>
        <p:txBody>
          <a:bodyPr/>
          <a:lstStyle/>
          <a:p>
            <a:endParaRPr lang="de-CH" smtClean="0"/>
          </a:p>
          <a:p>
            <a:r>
              <a:rPr lang="de-CH" smtClean="0"/>
              <a:t>         t = &lt; 7, { &lt;1,2&gt;, &lt;3,4&gt;, &lt;5,6&gt;, &lt;3,4&gt;}, [‘Huber’:’Student’] &gt;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16</a:t>
            </a:fld>
            <a:endParaRPr lang="de-CH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84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>
                <a:solidFill>
                  <a:srgbClr val="FF0000"/>
                </a:solidFill>
              </a:rPr>
              <a:t>f1: Atom</a:t>
            </a:r>
            <a:endParaRPr lang="de-CH" sz="140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475656" y="2348880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987766" y="1916832"/>
            <a:ext cx="75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>
                <a:solidFill>
                  <a:srgbClr val="FF0000"/>
                </a:solidFill>
              </a:rPr>
              <a:t>f2: Bag</a:t>
            </a:r>
            <a:endParaRPr lang="de-CH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1916832"/>
            <a:ext cx="783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smtClean="0">
                <a:solidFill>
                  <a:srgbClr val="FF0000"/>
                </a:solidFill>
              </a:rPr>
              <a:t>f3: Map</a:t>
            </a:r>
            <a:endParaRPr lang="de-CH" sz="140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275856" y="2276872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156176" y="2276872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05125"/>
              </p:ext>
            </p:extLst>
          </p:nvPr>
        </p:nvGraphicFramePr>
        <p:xfrm>
          <a:off x="1475656" y="3573016"/>
          <a:ext cx="6672064" cy="225384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20280"/>
                <a:gridCol w="415178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Ausdruck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smtClean="0"/>
                        <a:t>Ergebnis</a:t>
                      </a:r>
                      <a:endParaRPr lang="de-CH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 smtClean="0"/>
                        <a:t>$0</a:t>
                      </a:r>
                      <a:endParaRPr lang="de-CH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 dirty="0" smtClean="0"/>
                        <a:t>1</a:t>
                      </a:r>
                      <a:endParaRPr lang="de-CH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Bag{ &lt;1,2&gt;, &lt;3,4&gt;, &lt;5,6&gt;, &lt;3,4&gt;}</a:t>
                      </a:r>
                      <a:endParaRPr lang="en-US" dirty="0"/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r>
                        <a:rPr lang="en-US" dirty="0" smtClean="0"/>
                        <a:t>f2.$0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Bag{ &lt;1&gt;, &lt;3&gt;, &lt;5&gt;, &lt;3&gt;}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f3#’Huber’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Atom “Student”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sum(f2.$0)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1+3+5+3 = 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73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Wichtigste Operatoren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84530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LOAD/STORE: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Laden/Speichern von Daten</a:t>
            </a:r>
          </a:p>
          <a:p>
            <a:pPr>
              <a:buFont typeface="Arial"/>
              <a:buChar char="•"/>
            </a:pPr>
            <a:r>
              <a:rPr lang="de-CH" dirty="0" smtClean="0"/>
              <a:t>FILTER: 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Auslesen von </a:t>
            </a:r>
            <a:r>
              <a:rPr lang="de-CH" dirty="0" err="1" smtClean="0"/>
              <a:t>Tupel</a:t>
            </a:r>
            <a:r>
              <a:rPr lang="de-CH" dirty="0" smtClean="0"/>
              <a:t> (entspricht SQL-Select)</a:t>
            </a:r>
          </a:p>
          <a:p>
            <a:pPr>
              <a:buFont typeface="Arial"/>
              <a:buChar char="•"/>
            </a:pPr>
            <a:r>
              <a:rPr lang="de-CH" dirty="0" smtClean="0"/>
              <a:t>FOREACH: 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Bearbeiten von Spalten (entspricht SQL-Projekt)</a:t>
            </a:r>
          </a:p>
          <a:p>
            <a:pPr>
              <a:buFont typeface="Arial"/>
              <a:buChar char="•"/>
            </a:pPr>
            <a:r>
              <a:rPr lang="de-CH" dirty="0" smtClean="0"/>
              <a:t>GROUP: 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Gruppierung von Daten in eine einzige Relation</a:t>
            </a:r>
          </a:p>
          <a:p>
            <a:pPr>
              <a:buFont typeface="Arial"/>
              <a:buChar char="•"/>
            </a:pPr>
            <a:r>
              <a:rPr lang="de-CH" dirty="0" smtClean="0"/>
              <a:t>COGROUP, </a:t>
            </a:r>
            <a:r>
              <a:rPr lang="de-CH" dirty="0" err="1" smtClean="0"/>
              <a:t>inner</a:t>
            </a:r>
            <a:r>
              <a:rPr lang="de-CH" dirty="0" smtClean="0"/>
              <a:t> </a:t>
            </a:r>
            <a:r>
              <a:rPr lang="de-CH" dirty="0" err="1" smtClean="0"/>
              <a:t>Join</a:t>
            </a:r>
            <a:r>
              <a:rPr lang="de-CH" dirty="0" smtClean="0"/>
              <a:t>, </a:t>
            </a:r>
            <a:r>
              <a:rPr lang="de-CH" dirty="0" err="1" smtClean="0"/>
              <a:t>outer</a:t>
            </a:r>
            <a:r>
              <a:rPr lang="de-CH" dirty="0" smtClean="0"/>
              <a:t> </a:t>
            </a:r>
            <a:r>
              <a:rPr lang="de-CH" dirty="0" err="1" smtClean="0"/>
              <a:t>Join</a:t>
            </a:r>
            <a:r>
              <a:rPr lang="de-CH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Gruppierung bzw. </a:t>
            </a:r>
            <a:r>
              <a:rPr lang="de-CH" dirty="0" err="1" smtClean="0"/>
              <a:t>Join</a:t>
            </a:r>
            <a:r>
              <a:rPr lang="de-CH" dirty="0" smtClean="0"/>
              <a:t> in zwei oder mehrere Relationen</a:t>
            </a:r>
          </a:p>
          <a:p>
            <a:pPr>
              <a:buFont typeface="Arial"/>
              <a:buChar char="•"/>
            </a:pPr>
            <a:r>
              <a:rPr lang="de-CH" dirty="0" smtClean="0"/>
              <a:t>UNION: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Vereinigung von Relationen</a:t>
            </a:r>
          </a:p>
          <a:p>
            <a:pPr>
              <a:buFont typeface="Arial"/>
              <a:buChar char="•"/>
            </a:pPr>
            <a:r>
              <a:rPr lang="de-CH" dirty="0" smtClean="0"/>
              <a:t>SPLIT: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Aufteilung von Relationen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2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LOAD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Annahme: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Datei ist ein </a:t>
            </a:r>
            <a:r>
              <a:rPr lang="de-CH" dirty="0" err="1" smtClean="0"/>
              <a:t>Bag</a:t>
            </a:r>
            <a:r>
              <a:rPr lang="de-CH" dirty="0" smtClean="0"/>
              <a:t>, d.h. jeder Datensatz wird als </a:t>
            </a:r>
            <a:r>
              <a:rPr lang="de-CH" dirty="0" err="1" smtClean="0"/>
              <a:t>Tupel</a:t>
            </a:r>
            <a:r>
              <a:rPr lang="de-CH" dirty="0" smtClean="0"/>
              <a:t> interpretiert</a:t>
            </a:r>
          </a:p>
          <a:p>
            <a:pPr>
              <a:buFont typeface="Arial"/>
              <a:buChar char="•"/>
            </a:pPr>
            <a:r>
              <a:rPr lang="de-CH" dirty="0" err="1" smtClean="0"/>
              <a:t>Parsing</a:t>
            </a:r>
            <a:r>
              <a:rPr lang="de-CH" dirty="0" smtClean="0"/>
              <a:t> </a:t>
            </a:r>
            <a:r>
              <a:rPr lang="de-CH" dirty="0" err="1" smtClean="0"/>
              <a:t>mittles</a:t>
            </a:r>
            <a:r>
              <a:rPr lang="de-CH" dirty="0" smtClean="0"/>
              <a:t> Funktion USING</a:t>
            </a:r>
          </a:p>
          <a:p>
            <a:pPr>
              <a:buFont typeface="Arial"/>
              <a:buChar char="•"/>
            </a:pPr>
            <a:r>
              <a:rPr lang="de-CH" dirty="0" err="1" smtClean="0"/>
              <a:t>Schemadefintion</a:t>
            </a:r>
            <a:r>
              <a:rPr lang="de-CH" dirty="0" smtClean="0"/>
              <a:t> </a:t>
            </a:r>
            <a:r>
              <a:rPr lang="de-CH" dirty="0" err="1" smtClean="0"/>
              <a:t>mittles</a:t>
            </a:r>
            <a:r>
              <a:rPr lang="de-CH" dirty="0" smtClean="0"/>
              <a:t> AS</a:t>
            </a:r>
          </a:p>
          <a:p>
            <a:pPr>
              <a:buFont typeface="Arial"/>
              <a:buChar char="•"/>
            </a:pPr>
            <a:endParaRPr lang="de-CH" dirty="0" smtClean="0"/>
          </a:p>
          <a:p>
            <a:pPr marL="0" indent="0"/>
            <a:r>
              <a:rPr lang="de-CH" dirty="0" smtClean="0"/>
              <a:t>T = </a:t>
            </a:r>
            <a:r>
              <a:rPr lang="de-CH" dirty="0" smtClean="0">
                <a:solidFill>
                  <a:srgbClr val="FF0000"/>
                </a:solidFill>
              </a:rPr>
              <a:t>LOAD</a:t>
            </a:r>
            <a:r>
              <a:rPr lang="de-CH" dirty="0" smtClean="0"/>
              <a:t> ‘</a:t>
            </a:r>
            <a:r>
              <a:rPr lang="de-CH" dirty="0" err="1" smtClean="0"/>
              <a:t>file.txt</a:t>
            </a:r>
            <a:r>
              <a:rPr lang="de-CH" dirty="0" smtClean="0"/>
              <a:t>’ </a:t>
            </a:r>
            <a:r>
              <a:rPr lang="de-CH" dirty="0" smtClean="0">
                <a:solidFill>
                  <a:srgbClr val="FF0000"/>
                </a:solidFill>
              </a:rPr>
              <a:t>USING</a:t>
            </a:r>
            <a:r>
              <a:rPr lang="de-CH" dirty="0" smtClean="0"/>
              <a:t> </a:t>
            </a:r>
            <a:r>
              <a:rPr lang="de-CH" dirty="0" err="1" smtClean="0"/>
              <a:t>PigStorage</a:t>
            </a:r>
            <a:r>
              <a:rPr lang="de-CH" dirty="0" smtClean="0"/>
              <a:t>(‘\t’) </a:t>
            </a:r>
            <a:r>
              <a:rPr lang="de-CH" dirty="0" smtClean="0">
                <a:solidFill>
                  <a:srgbClr val="FF0000"/>
                </a:solidFill>
              </a:rPr>
              <a:t>AS</a:t>
            </a:r>
            <a:r>
              <a:rPr lang="de-CH" dirty="0" smtClean="0"/>
              <a:t> (f1, f2, f3)</a:t>
            </a:r>
          </a:p>
          <a:p>
            <a:pPr marL="0" indent="0"/>
            <a:endParaRPr lang="de-CH" dirty="0" smtClean="0"/>
          </a:p>
          <a:p>
            <a:pPr marL="0" indent="0"/>
            <a:r>
              <a:rPr lang="de-CH" dirty="0" smtClean="0"/>
              <a:t>	&lt;9, 2, 3&gt;</a:t>
            </a:r>
          </a:p>
          <a:p>
            <a:pPr marL="0" indent="0"/>
            <a:r>
              <a:rPr lang="de-CH" dirty="0" smtClean="0"/>
              <a:t>	&lt;4, 2, 2&gt;</a:t>
            </a:r>
          </a:p>
          <a:p>
            <a:pPr marL="0" indent="0"/>
            <a:r>
              <a:rPr lang="de-CH" dirty="0" smtClean="0"/>
              <a:t>	&lt;1, 2, 3&gt;</a:t>
            </a:r>
          </a:p>
          <a:p>
            <a:pPr marL="0" indent="0"/>
            <a:r>
              <a:rPr lang="de-CH" dirty="0" smtClean="0"/>
              <a:t>	&lt;9, 3, 2&gt;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293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568506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Werte ausfiltern</a:t>
            </a:r>
          </a:p>
          <a:p>
            <a:pPr>
              <a:buFont typeface="Arial"/>
              <a:buChar char="•"/>
            </a:pPr>
            <a:r>
              <a:rPr lang="de-CH" dirty="0" err="1" smtClean="0"/>
              <a:t>Boolsche</a:t>
            </a:r>
            <a:r>
              <a:rPr lang="de-CH" dirty="0" smtClean="0"/>
              <a:t> Operatoren möglich (AND, OR, </a:t>
            </a:r>
            <a:r>
              <a:rPr lang="de-CH" dirty="0" err="1" smtClean="0"/>
              <a:t>etc</a:t>
            </a:r>
            <a:r>
              <a:rPr lang="de-CH" dirty="0" smtClean="0"/>
              <a:t>)</a:t>
            </a:r>
          </a:p>
          <a:p>
            <a:pPr>
              <a:buFont typeface="Arial"/>
              <a:buChar char="•"/>
            </a:pPr>
            <a:r>
              <a:rPr lang="de-CH" dirty="0" smtClean="0"/>
              <a:t>Reguläre Ausdrücke</a:t>
            </a:r>
          </a:p>
          <a:p>
            <a:pPr>
              <a:buFont typeface="Arial"/>
              <a:buChar char="•"/>
            </a:pPr>
            <a:endParaRPr lang="de-CH" dirty="0" smtClean="0"/>
          </a:p>
          <a:p>
            <a:pPr marL="0" indent="0"/>
            <a:r>
              <a:rPr lang="de-CH" dirty="0" smtClean="0"/>
              <a:t>	Y = </a:t>
            </a:r>
            <a:r>
              <a:rPr lang="de-CH" dirty="0" smtClean="0">
                <a:solidFill>
                  <a:srgbClr val="FF0000"/>
                </a:solidFill>
              </a:rPr>
              <a:t>FILTER</a:t>
            </a:r>
            <a:r>
              <a:rPr lang="de-CH" dirty="0" smtClean="0"/>
              <a:t> T </a:t>
            </a:r>
            <a:r>
              <a:rPr lang="de-CH" dirty="0" smtClean="0">
                <a:solidFill>
                  <a:srgbClr val="FF0000"/>
                </a:solidFill>
              </a:rPr>
              <a:t>BY</a:t>
            </a:r>
            <a:r>
              <a:rPr lang="de-CH" dirty="0" smtClean="0"/>
              <a:t> f1 == ‘9’;</a:t>
            </a:r>
          </a:p>
          <a:p>
            <a:pPr marL="0" indent="0"/>
            <a:endParaRPr lang="de-CH" dirty="0" smtClean="0"/>
          </a:p>
          <a:p>
            <a:pPr marL="0" indent="0"/>
            <a:r>
              <a:rPr lang="de-CH" dirty="0" smtClean="0"/>
              <a:t>	T= 	&lt;9, 2, 3&gt;          Y = &lt;9, 2, 3&gt;</a:t>
            </a:r>
          </a:p>
          <a:p>
            <a:pPr marL="0" indent="0"/>
            <a:r>
              <a:rPr lang="de-CH" dirty="0" smtClean="0"/>
              <a:t>		&lt;4, 2, 2&gt; </a:t>
            </a:r>
            <a:r>
              <a:rPr lang="de-CH" dirty="0"/>
              <a:t> </a:t>
            </a:r>
            <a:r>
              <a:rPr lang="de-CH" dirty="0" smtClean="0"/>
              <a:t>               &lt;9, 3, 2&gt;</a:t>
            </a:r>
          </a:p>
          <a:p>
            <a:pPr marL="0" indent="0"/>
            <a:r>
              <a:rPr lang="de-CH" dirty="0" smtClean="0"/>
              <a:t>		&lt;1, 2, 3&gt;</a:t>
            </a:r>
          </a:p>
          <a:p>
            <a:pPr marL="0" indent="0"/>
            <a:r>
              <a:rPr lang="de-CH" dirty="0" smtClean="0"/>
              <a:t>		&lt;9, 3, 2&gt;</a:t>
            </a:r>
          </a:p>
          <a:p>
            <a:pPr marL="0" indent="0"/>
            <a:endParaRPr lang="de-CH" dirty="0" smtClean="0"/>
          </a:p>
          <a:p>
            <a:pPr>
              <a:buFont typeface="Arial"/>
              <a:buChar char="•"/>
            </a:pP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09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Lernziele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Kennen der Details des </a:t>
            </a:r>
            <a:r>
              <a:rPr lang="de-CH" dirty="0" err="1" smtClean="0"/>
              <a:t>MapReduce</a:t>
            </a:r>
            <a:r>
              <a:rPr lang="de-CH" dirty="0" smtClean="0"/>
              <a:t> Algorithmus</a:t>
            </a:r>
          </a:p>
          <a:p>
            <a:pPr>
              <a:buFont typeface="Arial"/>
              <a:buChar char="•"/>
            </a:pPr>
            <a:r>
              <a:rPr lang="de-CH" dirty="0" smtClean="0"/>
              <a:t>Anwenden von </a:t>
            </a:r>
            <a:r>
              <a:rPr lang="de-CH" dirty="0" err="1" smtClean="0"/>
              <a:t>MapReduce</a:t>
            </a:r>
            <a:r>
              <a:rPr lang="de-CH" dirty="0" smtClean="0"/>
              <a:t> für Big Data Problemstellungen</a:t>
            </a:r>
          </a:p>
          <a:p>
            <a:pPr>
              <a:buFont typeface="Arial"/>
              <a:buChar char="•"/>
            </a:pPr>
            <a:endParaRPr lang="de-CH" dirty="0"/>
          </a:p>
          <a:p>
            <a:pPr>
              <a:buFont typeface="Arial"/>
              <a:buChar char="•"/>
            </a:pPr>
            <a:r>
              <a:rPr lang="de-CH" dirty="0" smtClean="0"/>
              <a:t>Kennen von </a:t>
            </a:r>
            <a:r>
              <a:rPr lang="de-CH" dirty="0" err="1" smtClean="0"/>
              <a:t>Pig</a:t>
            </a:r>
            <a:r>
              <a:rPr lang="de-CH" dirty="0" smtClean="0"/>
              <a:t> und </a:t>
            </a:r>
            <a:r>
              <a:rPr lang="de-CH" dirty="0" err="1" smtClean="0"/>
              <a:t>Pig</a:t>
            </a:r>
            <a:r>
              <a:rPr lang="de-CH" dirty="0" smtClean="0"/>
              <a:t> </a:t>
            </a:r>
            <a:r>
              <a:rPr lang="de-CH" dirty="0" err="1" smtClean="0"/>
              <a:t>Latin</a:t>
            </a:r>
            <a:endParaRPr lang="de-CH" dirty="0" smtClean="0"/>
          </a:p>
          <a:p>
            <a:pPr>
              <a:buFont typeface="Arial"/>
              <a:buChar char="•"/>
            </a:pPr>
            <a:r>
              <a:rPr lang="de-CH" dirty="0" smtClean="0"/>
              <a:t>Verstehen des Unterschieds zu SQL</a:t>
            </a:r>
          </a:p>
          <a:p>
            <a:pPr>
              <a:buFont typeface="Arial"/>
              <a:buChar char="•"/>
            </a:pPr>
            <a:endParaRPr lang="de-CH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6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496498" cy="3024361"/>
          </a:xfrm>
        </p:spPr>
        <p:txBody>
          <a:bodyPr/>
          <a:lstStyle/>
          <a:p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ruppieren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X = </a:t>
            </a:r>
            <a:r>
              <a:rPr lang="en-US" dirty="0" smtClean="0">
                <a:solidFill>
                  <a:srgbClr val="FF0000"/>
                </a:solidFill>
              </a:rPr>
              <a:t>GROUP</a:t>
            </a:r>
            <a:r>
              <a:rPr lang="en-US" dirty="0" smtClean="0"/>
              <a:t> T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f1;</a:t>
            </a:r>
          </a:p>
          <a:p>
            <a:endParaRPr lang="en-US" dirty="0"/>
          </a:p>
          <a:p>
            <a:pPr marL="0" indent="0"/>
            <a:r>
              <a:rPr lang="de-CH" dirty="0"/>
              <a:t>	T= 	&lt;</a:t>
            </a:r>
            <a:r>
              <a:rPr lang="de-CH" dirty="0">
                <a:solidFill>
                  <a:srgbClr val="FF0000"/>
                </a:solidFill>
              </a:rPr>
              <a:t>9</a:t>
            </a:r>
            <a:r>
              <a:rPr lang="de-CH" dirty="0"/>
              <a:t>, 2, 3&gt;          Y = </a:t>
            </a:r>
            <a:r>
              <a:rPr lang="de-CH" dirty="0" smtClean="0"/>
              <a:t>&lt;</a:t>
            </a:r>
            <a:r>
              <a:rPr lang="de-CH" dirty="0" smtClean="0">
                <a:solidFill>
                  <a:srgbClr val="660066"/>
                </a:solidFill>
              </a:rPr>
              <a:t>1</a:t>
            </a:r>
            <a:r>
              <a:rPr lang="de-CH" dirty="0" smtClean="0"/>
              <a:t>, {&lt;1, 2, 3&gt;}&gt;</a:t>
            </a:r>
          </a:p>
          <a:p>
            <a:pPr marL="0" indent="0"/>
            <a:r>
              <a:rPr lang="de-CH" dirty="0" smtClean="0"/>
              <a:t>		&lt;</a:t>
            </a:r>
            <a:r>
              <a:rPr lang="de-CH" dirty="0" smtClean="0">
                <a:solidFill>
                  <a:srgbClr val="008000"/>
                </a:solidFill>
              </a:rPr>
              <a:t>4</a:t>
            </a:r>
            <a:r>
              <a:rPr lang="de-CH" dirty="0" smtClean="0"/>
              <a:t>, 2, 2&gt;                 &lt;</a:t>
            </a:r>
            <a:r>
              <a:rPr lang="de-CH" dirty="0" smtClean="0">
                <a:solidFill>
                  <a:srgbClr val="008000"/>
                </a:solidFill>
              </a:rPr>
              <a:t>4</a:t>
            </a:r>
            <a:r>
              <a:rPr lang="de-CH" dirty="0" smtClean="0"/>
              <a:t>, {&lt;4, </a:t>
            </a:r>
            <a:r>
              <a:rPr lang="de-CH" dirty="0"/>
              <a:t>2</a:t>
            </a:r>
            <a:r>
              <a:rPr lang="de-CH" dirty="0" smtClean="0"/>
              <a:t>, 2&gt;}&gt;</a:t>
            </a:r>
          </a:p>
          <a:p>
            <a:pPr marL="0" indent="0"/>
            <a:r>
              <a:rPr lang="de-CH" dirty="0"/>
              <a:t>		&lt;</a:t>
            </a:r>
            <a:r>
              <a:rPr lang="de-CH" dirty="0">
                <a:solidFill>
                  <a:srgbClr val="660066"/>
                </a:solidFill>
              </a:rPr>
              <a:t>1</a:t>
            </a:r>
            <a:r>
              <a:rPr lang="de-CH" dirty="0"/>
              <a:t>, 2, 3</a:t>
            </a:r>
            <a:r>
              <a:rPr lang="de-CH" dirty="0" smtClean="0"/>
              <a:t>&gt;		      &lt;</a:t>
            </a:r>
            <a:r>
              <a:rPr lang="de-CH" dirty="0" smtClean="0">
                <a:solidFill>
                  <a:srgbClr val="FF0000"/>
                </a:solidFill>
              </a:rPr>
              <a:t>9</a:t>
            </a:r>
            <a:r>
              <a:rPr lang="de-CH" dirty="0" smtClean="0"/>
              <a:t>, {&lt;9, 2, 3&gt;, &lt;9, 3, 2&gt;}&gt;</a:t>
            </a:r>
            <a:endParaRPr lang="de-CH" dirty="0"/>
          </a:p>
          <a:p>
            <a:pPr marL="0" indent="0"/>
            <a:r>
              <a:rPr lang="de-CH" dirty="0"/>
              <a:t>		&lt;</a:t>
            </a:r>
            <a:r>
              <a:rPr lang="de-CH" dirty="0">
                <a:solidFill>
                  <a:srgbClr val="FF0000"/>
                </a:solidFill>
              </a:rPr>
              <a:t>9</a:t>
            </a:r>
            <a:r>
              <a:rPr lang="de-CH" dirty="0"/>
              <a:t>, 3, 2&gt;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987824" y="5013176"/>
            <a:ext cx="30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Name: “group”      Name: “T”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3635896" y="4293096"/>
            <a:ext cx="504056" cy="64807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4932040" y="4293096"/>
            <a:ext cx="864096" cy="7200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931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Duplikate eliminieren</a:t>
            </a:r>
          </a:p>
          <a:p>
            <a:pPr>
              <a:buFont typeface="Arial"/>
              <a:buChar char="•"/>
            </a:pPr>
            <a:endParaRPr lang="de-CH" dirty="0" smtClean="0"/>
          </a:p>
          <a:p>
            <a:pPr marL="0" indent="0"/>
            <a:r>
              <a:rPr lang="de-CH" dirty="0" smtClean="0"/>
              <a:t>	X1 = </a:t>
            </a:r>
            <a:r>
              <a:rPr lang="de-CH" dirty="0" smtClean="0">
                <a:solidFill>
                  <a:srgbClr val="FF0000"/>
                </a:solidFill>
              </a:rPr>
              <a:t>DISTINCT</a:t>
            </a:r>
            <a:r>
              <a:rPr lang="de-CH" dirty="0" smtClean="0"/>
              <a:t> T1</a:t>
            </a:r>
          </a:p>
          <a:p>
            <a:pPr marL="0" indent="0"/>
            <a:endParaRPr lang="de-CH" dirty="0" smtClean="0"/>
          </a:p>
          <a:p>
            <a:pPr marL="0" indent="0"/>
            <a:r>
              <a:rPr lang="de-CH" dirty="0" smtClean="0"/>
              <a:t>	T1= 	</a:t>
            </a:r>
            <a:r>
              <a:rPr lang="de-CH" dirty="0" smtClean="0">
                <a:solidFill>
                  <a:schemeClr val="tx1"/>
                </a:solidFill>
              </a:rPr>
              <a:t>&lt;</a:t>
            </a:r>
            <a:r>
              <a:rPr lang="de-CH" dirty="0" smtClean="0">
                <a:solidFill>
                  <a:srgbClr val="008000"/>
                </a:solidFill>
              </a:rPr>
              <a:t>9, 2, 3</a:t>
            </a:r>
            <a:r>
              <a:rPr lang="de-CH" dirty="0" smtClean="0">
                <a:solidFill>
                  <a:schemeClr val="tx1"/>
                </a:solidFill>
              </a:rPr>
              <a:t>&gt;          X1 = 	&lt;9, 2, 3&gt;</a:t>
            </a:r>
          </a:p>
          <a:p>
            <a:pPr marL="0" indent="0"/>
            <a:r>
              <a:rPr lang="de-CH" dirty="0" smtClean="0">
                <a:solidFill>
                  <a:schemeClr val="tx1"/>
                </a:solidFill>
              </a:rPr>
              <a:t>			&lt;4, 2, 2&gt;                 		&lt;4, 2, 2&gt;</a:t>
            </a:r>
          </a:p>
          <a:p>
            <a:pPr marL="0" indent="0"/>
            <a:r>
              <a:rPr lang="de-CH" dirty="0" smtClean="0">
                <a:solidFill>
                  <a:schemeClr val="tx1"/>
                </a:solidFill>
              </a:rPr>
              <a:t>			&lt;1, 2, 3&gt;		      		&lt;1, 2, 3&gt;</a:t>
            </a:r>
          </a:p>
          <a:p>
            <a:pPr marL="0" indent="0"/>
            <a:r>
              <a:rPr lang="de-CH" dirty="0" smtClean="0">
                <a:solidFill>
                  <a:schemeClr val="tx1"/>
                </a:solidFill>
              </a:rPr>
              <a:t>			&lt;</a:t>
            </a:r>
            <a:r>
              <a:rPr lang="de-CH" dirty="0" smtClean="0">
                <a:solidFill>
                  <a:srgbClr val="008000"/>
                </a:solidFill>
              </a:rPr>
              <a:t>9, 2, 3</a:t>
            </a:r>
            <a:r>
              <a:rPr lang="de-CH" dirty="0" smtClean="0">
                <a:solidFill>
                  <a:schemeClr val="tx1"/>
                </a:solidFill>
              </a:rPr>
              <a:t>&gt;</a:t>
            </a:r>
          </a:p>
          <a:p>
            <a:pPr marL="0" indent="0"/>
            <a:endParaRPr lang="de-CH" dirty="0" smtClean="0"/>
          </a:p>
          <a:p>
            <a:pPr marL="0" indent="0"/>
            <a:endParaRPr lang="de-CH" dirty="0" smtClean="0"/>
          </a:p>
          <a:p>
            <a:pPr marL="0" indent="0"/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88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FOREACH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12522" cy="237628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dirty="0" smtClean="0"/>
              <a:t>Jedes </a:t>
            </a:r>
            <a:r>
              <a:rPr lang="de-CH" dirty="0" err="1" smtClean="0"/>
              <a:t>Tupel</a:t>
            </a:r>
            <a:r>
              <a:rPr lang="de-CH" dirty="0" smtClean="0"/>
              <a:t> manipulieren</a:t>
            </a:r>
          </a:p>
          <a:p>
            <a:pPr>
              <a:buFont typeface="Arial"/>
              <a:buChar char="•"/>
            </a:pPr>
            <a:endParaRPr lang="de-CH" dirty="0" smtClean="0"/>
          </a:p>
          <a:p>
            <a:pPr marL="0" indent="0"/>
            <a:r>
              <a:rPr lang="de-CH" dirty="0" smtClean="0"/>
              <a:t>	X = </a:t>
            </a:r>
            <a:r>
              <a:rPr lang="de-CH" dirty="0" smtClean="0">
                <a:solidFill>
                  <a:srgbClr val="FF0000"/>
                </a:solidFill>
              </a:rPr>
              <a:t>FOREACH</a:t>
            </a:r>
            <a:r>
              <a:rPr lang="de-CH" dirty="0" smtClean="0"/>
              <a:t> T </a:t>
            </a:r>
            <a:r>
              <a:rPr lang="de-CH" dirty="0" smtClean="0">
                <a:solidFill>
                  <a:srgbClr val="FF0000"/>
                </a:solidFill>
              </a:rPr>
              <a:t>GENERATE</a:t>
            </a:r>
            <a:r>
              <a:rPr lang="de-CH" dirty="0" smtClean="0"/>
              <a:t> f1, f2+f3</a:t>
            </a:r>
          </a:p>
          <a:p>
            <a:pPr marL="0" indent="0"/>
            <a:endParaRPr lang="de-CH" dirty="0" smtClean="0"/>
          </a:p>
          <a:p>
            <a:pPr marL="0" indent="0"/>
            <a:r>
              <a:rPr lang="de-CH" dirty="0" smtClean="0"/>
              <a:t>	Y = GROUP T BY f1;</a:t>
            </a:r>
          </a:p>
          <a:p>
            <a:pPr marL="0" indent="0"/>
            <a:r>
              <a:rPr lang="de-CH" dirty="0" smtClean="0"/>
              <a:t>	Z = </a:t>
            </a:r>
            <a:r>
              <a:rPr lang="de-CH" dirty="0" smtClean="0">
                <a:solidFill>
                  <a:srgbClr val="FF0000"/>
                </a:solidFill>
              </a:rPr>
              <a:t>FOREACH</a:t>
            </a:r>
            <a:r>
              <a:rPr lang="de-CH" dirty="0" smtClean="0"/>
              <a:t> Y </a:t>
            </a:r>
            <a:r>
              <a:rPr lang="de-CH" dirty="0" smtClean="0">
                <a:solidFill>
                  <a:srgbClr val="FF0000"/>
                </a:solidFill>
              </a:rPr>
              <a:t>GENERATE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r>
              <a:rPr lang="de-CH" dirty="0" smtClean="0"/>
              <a:t>, Y.($1,$2)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22</a:t>
            </a:fld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755576" y="4365104"/>
            <a:ext cx="16588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T =	&lt;9, 2, 3&gt;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&lt;4, 2, 2&gt;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&lt;1, 2, 3&gt;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&lt;9, 3, 2&gt;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4251" y="4365104"/>
            <a:ext cx="13736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de-CH" sz="2000" smtClean="0">
                <a:solidFill>
                  <a:schemeClr val="tx1"/>
                </a:solidFill>
              </a:rPr>
              <a:t>X =	&lt;9, 5&gt;</a:t>
            </a:r>
          </a:p>
          <a:p>
            <a:pPr marL="0" indent="0"/>
            <a:r>
              <a:rPr lang="de-CH" sz="2000" smtClean="0">
                <a:solidFill>
                  <a:schemeClr val="tx1"/>
                </a:solidFill>
              </a:rPr>
              <a:t>	&lt;4, 4&gt;</a:t>
            </a:r>
          </a:p>
          <a:p>
            <a:pPr marL="0" indent="0"/>
            <a:r>
              <a:rPr lang="de-CH" sz="2000" smtClean="0">
                <a:solidFill>
                  <a:schemeClr val="tx1"/>
                </a:solidFill>
              </a:rPr>
              <a:t>	&lt;1, 5&gt;</a:t>
            </a:r>
          </a:p>
          <a:p>
            <a:pPr marL="0" indent="0"/>
            <a:r>
              <a:rPr lang="de-CH" sz="2000" smtClean="0">
                <a:solidFill>
                  <a:schemeClr val="tx1"/>
                </a:solidFill>
              </a:rPr>
              <a:t>	&lt;9, 5&gt;</a:t>
            </a:r>
          </a:p>
          <a:p>
            <a:endParaRPr lang="de-CH" sz="20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8427" y="4365104"/>
            <a:ext cx="29996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de-CH" sz="2000" smtClean="0">
                <a:solidFill>
                  <a:schemeClr val="tx1"/>
                </a:solidFill>
              </a:rPr>
              <a:t>Z =	&lt;9, {&lt;2, 3&gt;, &lt;3, 2&gt;}&gt;</a:t>
            </a:r>
          </a:p>
          <a:p>
            <a:pPr marL="0" indent="0"/>
            <a:r>
              <a:rPr lang="de-CH" sz="2000" smtClean="0">
                <a:solidFill>
                  <a:schemeClr val="tx1"/>
                </a:solidFill>
              </a:rPr>
              <a:t>	&lt;4, {&lt;2 ,2&gt;}&gt;</a:t>
            </a:r>
          </a:p>
          <a:p>
            <a:pPr marL="0" indent="0"/>
            <a:r>
              <a:rPr lang="de-CH" sz="2000" smtClean="0">
                <a:solidFill>
                  <a:schemeClr val="tx1"/>
                </a:solidFill>
              </a:rPr>
              <a:t>	&lt;1, {&lt;2, 3&gt;}&gt;</a:t>
            </a:r>
          </a:p>
          <a:p>
            <a:pPr marL="0" indent="0"/>
            <a:r>
              <a:rPr lang="de-CH" sz="2000" smtClean="0">
                <a:solidFill>
                  <a:schemeClr val="tx1"/>
                </a:solidFill>
              </a:rPr>
              <a:t>	</a:t>
            </a:r>
          </a:p>
          <a:p>
            <a:endParaRPr lang="de-CH" sz="2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4168" y="2708920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Projektion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580112" y="3140968"/>
            <a:ext cx="504056" cy="3600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226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792113"/>
          </a:xfrm>
        </p:spPr>
        <p:txBody>
          <a:bodyPr/>
          <a:lstStyle/>
          <a:p>
            <a:r>
              <a:rPr lang="en-US" dirty="0" smtClean="0"/>
              <a:t>	C = </a:t>
            </a:r>
            <a:r>
              <a:rPr lang="en-US" dirty="0" smtClean="0">
                <a:solidFill>
                  <a:srgbClr val="FF0000"/>
                </a:solidFill>
              </a:rPr>
              <a:t>COGROUP</a:t>
            </a:r>
            <a:r>
              <a:rPr lang="en-US" dirty="0" smtClean="0"/>
              <a:t> T f1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$0, S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$0;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1043608" y="2420888"/>
            <a:ext cx="16588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T =	&lt;</a:t>
            </a:r>
            <a:r>
              <a:rPr lang="de-CH" sz="2000" dirty="0" smtClean="0">
                <a:solidFill>
                  <a:srgbClr val="FF0000"/>
                </a:solidFill>
              </a:rPr>
              <a:t>9</a:t>
            </a:r>
            <a:r>
              <a:rPr lang="de-CH" sz="2000" dirty="0" smtClean="0">
                <a:solidFill>
                  <a:schemeClr val="tx1"/>
                </a:solidFill>
              </a:rPr>
              <a:t>, 2, 3&gt;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</a:t>
            </a:r>
            <a:r>
              <a:rPr lang="de-CH" sz="2000" dirty="0" smtClean="0">
                <a:solidFill>
                  <a:srgbClr val="008000"/>
                </a:solidFill>
              </a:rPr>
              <a:t>4</a:t>
            </a:r>
            <a:r>
              <a:rPr lang="de-CH" sz="2000" dirty="0" smtClean="0">
                <a:solidFill>
                  <a:schemeClr val="tx1"/>
                </a:solidFill>
              </a:rPr>
              <a:t>, 2, 2&gt;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</a:t>
            </a:r>
            <a:r>
              <a:rPr lang="de-CH" sz="2000" dirty="0" smtClean="0">
                <a:solidFill>
                  <a:srgbClr val="660066"/>
                </a:solidFill>
              </a:rPr>
              <a:t>1</a:t>
            </a:r>
            <a:r>
              <a:rPr lang="de-CH" sz="2000" dirty="0" smtClean="0">
                <a:solidFill>
                  <a:schemeClr val="tx1"/>
                </a:solidFill>
              </a:rPr>
              <a:t>, 2, 3&gt;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</a:t>
            </a:r>
            <a:r>
              <a:rPr lang="de-CH" sz="2000" dirty="0" smtClean="0">
                <a:solidFill>
                  <a:srgbClr val="FF0000"/>
                </a:solidFill>
              </a:rPr>
              <a:t>9</a:t>
            </a:r>
            <a:r>
              <a:rPr lang="de-CH" sz="2000" dirty="0" smtClean="0">
                <a:solidFill>
                  <a:schemeClr val="tx1"/>
                </a:solidFill>
              </a:rPr>
              <a:t>, 3, 2&gt;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420888"/>
            <a:ext cx="1373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de-CH" sz="2000" dirty="0">
                <a:solidFill>
                  <a:schemeClr val="tx1"/>
                </a:solidFill>
              </a:rPr>
              <a:t>S</a:t>
            </a:r>
            <a:r>
              <a:rPr lang="de-CH" sz="2000" dirty="0" smtClean="0">
                <a:solidFill>
                  <a:schemeClr val="tx1"/>
                </a:solidFill>
              </a:rPr>
              <a:t> =	&lt;</a:t>
            </a:r>
            <a:r>
              <a:rPr lang="de-CH" sz="2000" dirty="0" smtClean="0">
                <a:solidFill>
                  <a:srgbClr val="008000"/>
                </a:solidFill>
              </a:rPr>
              <a:t>4</a:t>
            </a:r>
            <a:r>
              <a:rPr lang="de-CH" sz="2000" dirty="0" smtClean="0">
                <a:solidFill>
                  <a:schemeClr val="tx1"/>
                </a:solidFill>
              </a:rPr>
              <a:t>, 1&gt;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</a:t>
            </a:r>
            <a:r>
              <a:rPr lang="de-CH" sz="2000" dirty="0" smtClean="0">
                <a:solidFill>
                  <a:srgbClr val="FF6600"/>
                </a:solidFill>
              </a:rPr>
              <a:t>5</a:t>
            </a:r>
            <a:r>
              <a:rPr lang="de-CH" sz="2000" dirty="0" smtClean="0">
                <a:solidFill>
                  <a:schemeClr val="tx1"/>
                </a:solidFill>
              </a:rPr>
              <a:t>, 2&gt;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&lt;6, 3&gt;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221088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>
                <a:solidFill>
                  <a:schemeClr val="tx1"/>
                </a:solidFill>
              </a:rPr>
              <a:t>C = &lt;</a:t>
            </a:r>
            <a:r>
              <a:rPr lang="de-CH" sz="2000" dirty="0" smtClean="0">
                <a:solidFill>
                  <a:srgbClr val="660066"/>
                </a:solidFill>
              </a:rPr>
              <a:t>1</a:t>
            </a:r>
            <a:r>
              <a:rPr lang="de-CH" sz="2000" dirty="0" smtClean="0">
                <a:solidFill>
                  <a:schemeClr val="tx1"/>
                </a:solidFill>
              </a:rPr>
              <a:t>, {</a:t>
            </a:r>
            <a:r>
              <a:rPr lang="de-CH" sz="2000" dirty="0">
                <a:solidFill>
                  <a:schemeClr val="tx1"/>
                </a:solidFill>
              </a:rPr>
              <a:t>&lt;1, 2, 3</a:t>
            </a:r>
            <a:r>
              <a:rPr lang="de-CH" sz="2000" dirty="0" smtClean="0">
                <a:solidFill>
                  <a:schemeClr val="tx1"/>
                </a:solidFill>
              </a:rPr>
              <a:t>&gt;}, {}&gt;	</a:t>
            </a:r>
          </a:p>
          <a:p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smtClean="0">
                <a:solidFill>
                  <a:schemeClr val="tx1"/>
                </a:solidFill>
              </a:rPr>
              <a:t>  	&lt;</a:t>
            </a:r>
            <a:r>
              <a:rPr lang="de-CH" sz="2000" dirty="0" smtClean="0">
                <a:solidFill>
                  <a:srgbClr val="008000"/>
                </a:solidFill>
              </a:rPr>
              <a:t>4</a:t>
            </a:r>
            <a:r>
              <a:rPr lang="de-CH" sz="2000" dirty="0" smtClean="0">
                <a:solidFill>
                  <a:schemeClr val="tx1"/>
                </a:solidFill>
              </a:rPr>
              <a:t>, {</a:t>
            </a:r>
            <a:r>
              <a:rPr lang="de-CH" sz="2000" dirty="0">
                <a:solidFill>
                  <a:schemeClr val="tx1"/>
                </a:solidFill>
              </a:rPr>
              <a:t>&lt;4, 2, 2</a:t>
            </a:r>
            <a:r>
              <a:rPr lang="de-CH" sz="2000" dirty="0" smtClean="0">
                <a:solidFill>
                  <a:schemeClr val="tx1"/>
                </a:solidFill>
              </a:rPr>
              <a:t>&gt;},  {4,1}&gt;</a:t>
            </a:r>
          </a:p>
          <a:p>
            <a:r>
              <a:rPr lang="de-CH" sz="2000" dirty="0">
                <a:solidFill>
                  <a:schemeClr val="tx1"/>
                </a:solidFill>
              </a:rPr>
              <a:t>	</a:t>
            </a:r>
            <a:r>
              <a:rPr lang="de-CH" sz="2000" dirty="0" smtClean="0">
                <a:solidFill>
                  <a:schemeClr val="tx1"/>
                </a:solidFill>
              </a:rPr>
              <a:t>&lt;</a:t>
            </a:r>
            <a:r>
              <a:rPr lang="de-CH" sz="2000" dirty="0" smtClean="0">
                <a:solidFill>
                  <a:srgbClr val="FF6600"/>
                </a:solidFill>
              </a:rPr>
              <a:t>5</a:t>
            </a:r>
            <a:r>
              <a:rPr lang="de-CH" sz="2000" dirty="0" smtClean="0">
                <a:solidFill>
                  <a:schemeClr val="tx1"/>
                </a:solidFill>
              </a:rPr>
              <a:t>, {}, {&lt;5, 2&gt;} &gt;</a:t>
            </a:r>
          </a:p>
          <a:p>
            <a:r>
              <a:rPr lang="de-CH" sz="2000" dirty="0">
                <a:solidFill>
                  <a:schemeClr val="tx1"/>
                </a:solidFill>
              </a:rPr>
              <a:t>	</a:t>
            </a:r>
            <a:r>
              <a:rPr lang="de-CH" sz="2000" dirty="0" smtClean="0">
                <a:solidFill>
                  <a:schemeClr val="tx1"/>
                </a:solidFill>
              </a:rPr>
              <a:t>&lt;6, {}, {&lt;6, 3&gt;} &gt;</a:t>
            </a:r>
            <a:endParaRPr lang="de-CH" sz="2000" dirty="0">
              <a:solidFill>
                <a:schemeClr val="tx1"/>
              </a:solidFill>
            </a:endParaRPr>
          </a:p>
          <a:p>
            <a:r>
              <a:rPr lang="de-CH" sz="2000" dirty="0" smtClean="0">
                <a:solidFill>
                  <a:schemeClr val="tx1"/>
                </a:solidFill>
              </a:rPr>
              <a:t>	&lt;</a:t>
            </a:r>
            <a:r>
              <a:rPr lang="de-CH" sz="2000" dirty="0" smtClean="0">
                <a:solidFill>
                  <a:srgbClr val="FF0000"/>
                </a:solidFill>
              </a:rPr>
              <a:t>9</a:t>
            </a:r>
            <a:r>
              <a:rPr lang="de-CH" sz="2000" dirty="0" smtClean="0">
                <a:solidFill>
                  <a:schemeClr val="tx1"/>
                </a:solidFill>
              </a:rPr>
              <a:t>, {&lt;9, 2, 3&gt;, &lt;9, 3, 2&gt;}, {} &gt;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9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84530" cy="864121"/>
          </a:xfrm>
        </p:spPr>
        <p:txBody>
          <a:bodyPr/>
          <a:lstStyle/>
          <a:p>
            <a:r>
              <a:rPr lang="en-US" dirty="0" smtClean="0"/>
              <a:t>	C = </a:t>
            </a:r>
            <a:r>
              <a:rPr lang="en-US" dirty="0" smtClean="0">
                <a:solidFill>
                  <a:srgbClr val="FF0000"/>
                </a:solidFill>
              </a:rPr>
              <a:t>JOIN</a:t>
            </a:r>
            <a:r>
              <a:rPr lang="en-US" dirty="0" smtClean="0"/>
              <a:t> T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$0, S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$1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1043608" y="2420888"/>
            <a:ext cx="16588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T =	&lt;</a:t>
            </a:r>
            <a:r>
              <a:rPr lang="de-CH" sz="2000" dirty="0" smtClean="0">
                <a:solidFill>
                  <a:srgbClr val="008000"/>
                </a:solidFill>
              </a:rPr>
              <a:t>9</a:t>
            </a:r>
            <a:r>
              <a:rPr lang="de-CH" sz="2000" dirty="0" smtClean="0">
                <a:solidFill>
                  <a:schemeClr val="tx1"/>
                </a:solidFill>
              </a:rPr>
              <a:t>, 2, 3&gt;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&lt;4, 2, 2&gt;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</a:t>
            </a:r>
            <a:r>
              <a:rPr lang="de-CH" sz="2000" dirty="0" smtClean="0">
                <a:solidFill>
                  <a:srgbClr val="FF0000"/>
                </a:solidFill>
              </a:rPr>
              <a:t>1</a:t>
            </a:r>
            <a:r>
              <a:rPr lang="de-CH" sz="2000" dirty="0" smtClean="0">
                <a:solidFill>
                  <a:schemeClr val="tx1"/>
                </a:solidFill>
              </a:rPr>
              <a:t>, 2, 3&gt;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</a:t>
            </a:r>
            <a:r>
              <a:rPr lang="de-CH" sz="2000" dirty="0" smtClean="0">
                <a:solidFill>
                  <a:srgbClr val="008000"/>
                </a:solidFill>
              </a:rPr>
              <a:t>9</a:t>
            </a:r>
            <a:r>
              <a:rPr lang="de-CH" sz="2000" dirty="0" smtClean="0">
                <a:solidFill>
                  <a:schemeClr val="tx1"/>
                </a:solidFill>
              </a:rPr>
              <a:t>, 3, 2&gt;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420888"/>
            <a:ext cx="1373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de-CH" sz="2000" dirty="0">
                <a:solidFill>
                  <a:schemeClr val="tx1"/>
                </a:solidFill>
              </a:rPr>
              <a:t>S</a:t>
            </a:r>
            <a:r>
              <a:rPr lang="de-CH" sz="2000" dirty="0" smtClean="0">
                <a:solidFill>
                  <a:schemeClr val="tx1"/>
                </a:solidFill>
              </a:rPr>
              <a:t> =	&lt;4, </a:t>
            </a:r>
            <a:r>
              <a:rPr lang="de-CH" sz="2000" dirty="0" smtClean="0">
                <a:solidFill>
                  <a:srgbClr val="FF0000"/>
                </a:solidFill>
              </a:rPr>
              <a:t>1</a:t>
            </a:r>
            <a:r>
              <a:rPr lang="de-CH" sz="2000" dirty="0" smtClean="0">
                <a:solidFill>
                  <a:schemeClr val="tx1"/>
                </a:solidFill>
              </a:rPr>
              <a:t>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&lt;5, 2&gt;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&lt;3, </a:t>
            </a:r>
            <a:r>
              <a:rPr lang="de-CH" sz="2000" dirty="0">
                <a:solidFill>
                  <a:srgbClr val="008000"/>
                </a:solidFill>
              </a:rPr>
              <a:t>9</a:t>
            </a:r>
            <a:r>
              <a:rPr lang="de-CH" sz="20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4221088"/>
            <a:ext cx="1944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de-CH" sz="2000" dirty="0">
                <a:solidFill>
                  <a:schemeClr val="tx1"/>
                </a:solidFill>
              </a:rPr>
              <a:t>C</a:t>
            </a:r>
            <a:r>
              <a:rPr lang="de-CH" sz="2000" dirty="0" smtClean="0">
                <a:solidFill>
                  <a:schemeClr val="tx1"/>
                </a:solidFill>
              </a:rPr>
              <a:t> =	&lt;9, 2, 3, 3&gt;</a:t>
            </a:r>
          </a:p>
          <a:p>
            <a:pPr marL="0" indent="0"/>
            <a:r>
              <a:rPr lang="de-CH" sz="2000" dirty="0">
                <a:solidFill>
                  <a:schemeClr val="tx1"/>
                </a:solidFill>
              </a:rPr>
              <a:t>	</a:t>
            </a:r>
            <a:r>
              <a:rPr lang="de-CH" sz="2000" dirty="0" smtClean="0">
                <a:solidFill>
                  <a:schemeClr val="tx1"/>
                </a:solidFill>
              </a:rPr>
              <a:t>&lt;</a:t>
            </a:r>
            <a:r>
              <a:rPr lang="de-CH" sz="2000" dirty="0">
                <a:solidFill>
                  <a:schemeClr val="tx1"/>
                </a:solidFill>
              </a:rPr>
              <a:t>1, 2, </a:t>
            </a:r>
            <a:r>
              <a:rPr lang="de-CH" sz="2000" dirty="0" smtClean="0">
                <a:solidFill>
                  <a:schemeClr val="tx1"/>
                </a:solidFill>
              </a:rPr>
              <a:t>3, 4&gt;</a:t>
            </a:r>
          </a:p>
          <a:p>
            <a:pPr marL="0" indent="0"/>
            <a:r>
              <a:rPr lang="de-CH" sz="2000" dirty="0" smtClean="0">
                <a:solidFill>
                  <a:schemeClr val="tx1"/>
                </a:solidFill>
              </a:rPr>
              <a:t>	&lt;</a:t>
            </a:r>
            <a:r>
              <a:rPr lang="de-CH" sz="2000" dirty="0">
                <a:solidFill>
                  <a:schemeClr val="tx1"/>
                </a:solidFill>
              </a:rPr>
              <a:t>9, 3, </a:t>
            </a:r>
            <a:r>
              <a:rPr lang="de-CH" sz="2000" dirty="0" smtClean="0">
                <a:solidFill>
                  <a:schemeClr val="tx1"/>
                </a:solidFill>
              </a:rPr>
              <a:t>2, 3&gt;</a:t>
            </a:r>
            <a:endParaRPr lang="de-CH" sz="2000" dirty="0">
              <a:solidFill>
                <a:schemeClr val="tx1"/>
              </a:solidFill>
            </a:endParaRPr>
          </a:p>
          <a:p>
            <a:pPr marL="0" indent="0"/>
            <a:endParaRPr lang="de-CH" sz="2000" dirty="0" smtClean="0">
              <a:solidFill>
                <a:schemeClr val="tx1"/>
              </a:solidFill>
            </a:endParaRP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7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Join-Optimierung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640514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smtClean="0"/>
              <a:t>Join-Operator ist nicht automatisch optimiert wie in einer Datenbank</a:t>
            </a:r>
          </a:p>
          <a:p>
            <a:pPr>
              <a:buFont typeface="Arial"/>
              <a:buChar char="•"/>
            </a:pPr>
            <a:endParaRPr lang="de-CH" dirty="0" smtClean="0"/>
          </a:p>
          <a:p>
            <a:pPr>
              <a:buFont typeface="Arial"/>
              <a:buChar char="•"/>
            </a:pPr>
            <a:r>
              <a:rPr lang="de-CH" dirty="0" smtClean="0"/>
              <a:t>Replikation (Broadcase Join):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1 Tabelle ist klein, andere ist gross</a:t>
            </a:r>
          </a:p>
          <a:p>
            <a:pPr lvl="1">
              <a:buFont typeface="Arial"/>
              <a:buChar char="•"/>
            </a:pPr>
            <a:r>
              <a:rPr lang="de-CH" dirty="0" smtClean="0"/>
              <a:t>Repliziere kleine Tabelle, um Netzwerkbandbreite für Reduze-Phase zu reduzieren</a:t>
            </a:r>
          </a:p>
          <a:p>
            <a:pPr lvl="1">
              <a:buFont typeface="Arial"/>
              <a:buChar char="•"/>
            </a:pPr>
            <a:endParaRPr lang="de-CH" dirty="0" smtClean="0"/>
          </a:p>
          <a:p>
            <a:pPr lvl="1">
              <a:buFont typeface="Arial"/>
              <a:buChar char="•"/>
            </a:pPr>
            <a:endParaRPr lang="de-CH" dirty="0" smtClean="0"/>
          </a:p>
          <a:p>
            <a:pPr marL="0" indent="0"/>
            <a:endParaRPr lang="de-CH" dirty="0" smtClean="0"/>
          </a:p>
          <a:p>
            <a:pPr lvl="1">
              <a:buFont typeface="Arial"/>
              <a:buChar char="•"/>
            </a:pPr>
            <a:endParaRPr lang="de-CH" dirty="0" smtClean="0"/>
          </a:p>
          <a:p>
            <a:pPr lvl="1">
              <a:buFont typeface="Arial"/>
              <a:buChar char="•"/>
            </a:pPr>
            <a:endParaRPr lang="de-CH" dirty="0" smtClean="0"/>
          </a:p>
          <a:p>
            <a:pPr lvl="1">
              <a:buFont typeface="Arial"/>
              <a:buChar char="•"/>
            </a:pP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221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Pig Beispiel: Wörterzählen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412776"/>
            <a:ext cx="8784530" cy="5040560"/>
          </a:xfrm>
        </p:spPr>
        <p:txBody>
          <a:bodyPr/>
          <a:lstStyle/>
          <a:p>
            <a:r>
              <a:rPr lang="de-CH" sz="1400" smtClean="0"/>
              <a:t>input_lines = </a:t>
            </a:r>
            <a:r>
              <a:rPr lang="de-CH" sz="1400" smtClean="0">
                <a:solidFill>
                  <a:srgbClr val="FF0000"/>
                </a:solidFill>
              </a:rPr>
              <a:t>LOAD</a:t>
            </a:r>
            <a:r>
              <a:rPr lang="de-CH" sz="1400" smtClean="0"/>
              <a:t> '/tmp/my-copy-of-all-pages-on-internet' AS (line:chararray);</a:t>
            </a:r>
          </a:p>
          <a:p>
            <a:endParaRPr lang="de-CH" sz="1400" smtClean="0"/>
          </a:p>
          <a:p>
            <a:r>
              <a:rPr lang="de-CH" sz="1400" i="1" smtClean="0"/>
              <a:t>-- Extract words from each line and put them into a pig bag</a:t>
            </a:r>
            <a:r>
              <a:rPr lang="de-CH" sz="1400" smtClean="0"/>
              <a:t> </a:t>
            </a:r>
          </a:p>
          <a:p>
            <a:r>
              <a:rPr lang="de-CH" sz="1400" i="1" smtClean="0"/>
              <a:t>-- datatype, then flatten the bag to get one word on each row</a:t>
            </a:r>
            <a:r>
              <a:rPr lang="de-CH" sz="1400" smtClean="0"/>
              <a:t> </a:t>
            </a:r>
          </a:p>
          <a:p>
            <a:r>
              <a:rPr lang="de-CH" sz="1400" smtClean="0"/>
              <a:t>words = </a:t>
            </a:r>
            <a:r>
              <a:rPr lang="de-CH" sz="1400" smtClean="0">
                <a:solidFill>
                  <a:srgbClr val="FF0000"/>
                </a:solidFill>
              </a:rPr>
              <a:t>FOREACH</a:t>
            </a:r>
            <a:r>
              <a:rPr lang="de-CH" sz="1400" smtClean="0"/>
              <a:t> input_lines </a:t>
            </a:r>
            <a:r>
              <a:rPr lang="de-CH" sz="1400" smtClean="0">
                <a:solidFill>
                  <a:srgbClr val="FF0000"/>
                </a:solidFill>
              </a:rPr>
              <a:t>GENERATE FLATTEN</a:t>
            </a:r>
            <a:r>
              <a:rPr lang="de-CH" sz="1400" smtClean="0"/>
              <a:t>(TOKENIZE(line)) AS word;</a:t>
            </a:r>
            <a:br>
              <a:rPr lang="de-CH" sz="1400" smtClean="0"/>
            </a:br>
            <a:endParaRPr lang="de-CH" sz="1400" smtClean="0"/>
          </a:p>
          <a:p>
            <a:r>
              <a:rPr lang="de-CH" sz="1400" i="1" smtClean="0"/>
              <a:t>-- filter out any words that are just white spaces</a:t>
            </a:r>
            <a:r>
              <a:rPr lang="de-CH" sz="1400" smtClean="0"/>
              <a:t> </a:t>
            </a:r>
          </a:p>
          <a:p>
            <a:r>
              <a:rPr lang="de-CH" sz="1400" smtClean="0"/>
              <a:t>filtered_words = </a:t>
            </a:r>
            <a:r>
              <a:rPr lang="de-CH" sz="1400" smtClean="0">
                <a:solidFill>
                  <a:srgbClr val="FF0000"/>
                </a:solidFill>
              </a:rPr>
              <a:t>FILTER</a:t>
            </a:r>
            <a:r>
              <a:rPr lang="de-CH" sz="1400" smtClean="0"/>
              <a:t> words </a:t>
            </a:r>
            <a:r>
              <a:rPr lang="de-CH" sz="1400" smtClean="0">
                <a:solidFill>
                  <a:srgbClr val="FF0000"/>
                </a:solidFill>
              </a:rPr>
              <a:t>BY</a:t>
            </a:r>
            <a:r>
              <a:rPr lang="de-CH" sz="1400" smtClean="0"/>
              <a:t> word </a:t>
            </a:r>
            <a:r>
              <a:rPr lang="de-CH" sz="1400" smtClean="0">
                <a:solidFill>
                  <a:srgbClr val="FF0000"/>
                </a:solidFill>
              </a:rPr>
              <a:t>MATCHES</a:t>
            </a:r>
            <a:r>
              <a:rPr lang="de-CH" sz="1400" smtClean="0"/>
              <a:t> '\\w+';</a:t>
            </a:r>
          </a:p>
          <a:p>
            <a:endParaRPr lang="de-CH" sz="1400" smtClean="0"/>
          </a:p>
          <a:p>
            <a:r>
              <a:rPr lang="de-CH" sz="1400" i="1" smtClean="0"/>
              <a:t>-- create a group for each word</a:t>
            </a:r>
            <a:r>
              <a:rPr lang="de-CH" sz="1400" smtClean="0"/>
              <a:t> </a:t>
            </a:r>
          </a:p>
          <a:p>
            <a:r>
              <a:rPr lang="de-CH" sz="1400" smtClean="0"/>
              <a:t>word_groups = </a:t>
            </a:r>
            <a:r>
              <a:rPr lang="de-CH" sz="1400" smtClean="0">
                <a:solidFill>
                  <a:srgbClr val="FF0000"/>
                </a:solidFill>
              </a:rPr>
              <a:t>GROUP</a:t>
            </a:r>
            <a:r>
              <a:rPr lang="de-CH" sz="1400" smtClean="0"/>
              <a:t> filtered_words </a:t>
            </a:r>
            <a:r>
              <a:rPr lang="de-CH" sz="1400" smtClean="0">
                <a:solidFill>
                  <a:srgbClr val="FF0000"/>
                </a:solidFill>
              </a:rPr>
              <a:t>BY</a:t>
            </a:r>
            <a:r>
              <a:rPr lang="de-CH" sz="1400" smtClean="0"/>
              <a:t> word;</a:t>
            </a:r>
          </a:p>
          <a:p>
            <a:endParaRPr lang="de-CH" sz="1400" i="1" smtClean="0"/>
          </a:p>
          <a:p>
            <a:r>
              <a:rPr lang="de-CH" sz="1400" i="1" smtClean="0"/>
              <a:t>-- count the entries in each group</a:t>
            </a:r>
            <a:r>
              <a:rPr lang="de-CH" sz="1400" smtClean="0"/>
              <a:t> </a:t>
            </a:r>
          </a:p>
          <a:p>
            <a:r>
              <a:rPr lang="de-CH" sz="1400" smtClean="0"/>
              <a:t>word_count = </a:t>
            </a:r>
            <a:r>
              <a:rPr lang="de-CH" sz="1400" smtClean="0">
                <a:solidFill>
                  <a:srgbClr val="FF0000"/>
                </a:solidFill>
              </a:rPr>
              <a:t>FOREACH</a:t>
            </a:r>
            <a:r>
              <a:rPr lang="de-CH" sz="1400" smtClean="0"/>
              <a:t> word_groups </a:t>
            </a:r>
            <a:r>
              <a:rPr lang="de-CH" sz="1400" smtClean="0">
                <a:solidFill>
                  <a:srgbClr val="FF0000"/>
                </a:solidFill>
              </a:rPr>
              <a:t>GENERATE COUNT</a:t>
            </a:r>
            <a:r>
              <a:rPr lang="de-CH" sz="1400" smtClean="0"/>
              <a:t>(filtered_words) AS count, group AS word;</a:t>
            </a:r>
          </a:p>
          <a:p>
            <a:endParaRPr lang="de-CH" sz="1400" smtClean="0"/>
          </a:p>
          <a:p>
            <a:r>
              <a:rPr lang="de-CH" sz="1400" i="1" smtClean="0"/>
              <a:t>-- order the records by count</a:t>
            </a:r>
            <a:r>
              <a:rPr lang="de-CH" sz="1400" smtClean="0"/>
              <a:t> </a:t>
            </a:r>
          </a:p>
          <a:p>
            <a:r>
              <a:rPr lang="de-CH" sz="1400" smtClean="0"/>
              <a:t>ordered_word_count = </a:t>
            </a:r>
            <a:r>
              <a:rPr lang="de-CH" sz="1400" smtClean="0">
                <a:solidFill>
                  <a:srgbClr val="FF0000"/>
                </a:solidFill>
              </a:rPr>
              <a:t>ORDER</a:t>
            </a:r>
            <a:r>
              <a:rPr lang="de-CH" sz="1400" smtClean="0"/>
              <a:t> word_count </a:t>
            </a:r>
            <a:r>
              <a:rPr lang="de-CH" sz="1400" smtClean="0">
                <a:solidFill>
                  <a:srgbClr val="FF0000"/>
                </a:solidFill>
              </a:rPr>
              <a:t>BY</a:t>
            </a:r>
            <a:r>
              <a:rPr lang="de-CH" sz="1400" smtClean="0"/>
              <a:t> count </a:t>
            </a:r>
            <a:r>
              <a:rPr lang="de-CH" sz="1400" smtClean="0">
                <a:solidFill>
                  <a:srgbClr val="FF0000"/>
                </a:solidFill>
              </a:rPr>
              <a:t>DESC</a:t>
            </a:r>
            <a:r>
              <a:rPr lang="de-CH" sz="1400" smtClean="0"/>
              <a:t>; </a:t>
            </a:r>
          </a:p>
          <a:p>
            <a:r>
              <a:rPr lang="de-CH" sz="1400" smtClean="0">
                <a:solidFill>
                  <a:srgbClr val="FF0000"/>
                </a:solidFill>
              </a:rPr>
              <a:t>STORE</a:t>
            </a:r>
            <a:r>
              <a:rPr lang="de-CH" sz="1400" smtClean="0"/>
              <a:t> ordered_word_count </a:t>
            </a:r>
            <a:r>
              <a:rPr lang="de-CH" sz="1400" smtClean="0">
                <a:solidFill>
                  <a:srgbClr val="FF0000"/>
                </a:solidFill>
              </a:rPr>
              <a:t>INTO</a:t>
            </a:r>
            <a:r>
              <a:rPr lang="de-CH" sz="1400" smtClean="0"/>
              <a:t> '/tmp/number-of-words-on-internet'; </a:t>
            </a:r>
          </a:p>
          <a:p>
            <a:endParaRPr lang="de-CH" sz="1600" smtClean="0"/>
          </a:p>
          <a:p>
            <a:endParaRPr lang="de-CH" smtClean="0"/>
          </a:p>
          <a:p>
            <a:endParaRPr lang="de-CH" smtClean="0"/>
          </a:p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44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Pig vs. MapReduce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12522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smtClean="0">
                <a:solidFill>
                  <a:srgbClr val="FF0000"/>
                </a:solidFill>
              </a:rPr>
              <a:t>MapReduce</a:t>
            </a:r>
            <a:r>
              <a:rPr lang="de-CH" smtClean="0"/>
              <a:t> kombiniert drei primitive Operationen:</a:t>
            </a:r>
          </a:p>
          <a:p>
            <a:pPr lvl="1">
              <a:buFont typeface="Arial"/>
              <a:buChar char="•"/>
            </a:pPr>
            <a:r>
              <a:rPr lang="de-CH" smtClean="0"/>
              <a:t>Datensätze prozessieren</a:t>
            </a:r>
          </a:p>
          <a:p>
            <a:pPr lvl="1">
              <a:buFont typeface="Arial"/>
              <a:buChar char="•"/>
            </a:pPr>
            <a:r>
              <a:rPr lang="de-CH" smtClean="0"/>
              <a:t>Gruppierung</a:t>
            </a:r>
          </a:p>
          <a:p>
            <a:pPr lvl="1">
              <a:buFont typeface="Arial"/>
              <a:buChar char="•"/>
            </a:pPr>
            <a:r>
              <a:rPr lang="de-CH" smtClean="0"/>
              <a:t>Prozessiere gruppierte Datensätze</a:t>
            </a:r>
          </a:p>
          <a:p>
            <a:pPr>
              <a:buFont typeface="Arial"/>
              <a:buChar char="•"/>
            </a:pPr>
            <a:r>
              <a:rPr lang="de-CH" smtClean="0"/>
              <a:t>In </a:t>
            </a:r>
            <a:r>
              <a:rPr lang="de-CH" smtClean="0">
                <a:solidFill>
                  <a:srgbClr val="FF0000"/>
                </a:solidFill>
              </a:rPr>
              <a:t>Pig</a:t>
            </a:r>
            <a:r>
              <a:rPr lang="de-CH" smtClean="0"/>
              <a:t> sind diese Operation</a:t>
            </a:r>
          </a:p>
          <a:p>
            <a:pPr lvl="1">
              <a:buFont typeface="Arial"/>
              <a:buChar char="•"/>
            </a:pPr>
            <a:r>
              <a:rPr lang="de-CH" smtClean="0"/>
              <a:t>explizit</a:t>
            </a:r>
          </a:p>
          <a:p>
            <a:pPr lvl="1">
              <a:buFont typeface="Arial"/>
              <a:buChar char="•"/>
            </a:pPr>
            <a:r>
              <a:rPr lang="de-CH" smtClean="0"/>
              <a:t>unabhängig</a:t>
            </a:r>
          </a:p>
          <a:p>
            <a:pPr lvl="1">
              <a:buFont typeface="Arial"/>
              <a:buChar char="•"/>
            </a:pPr>
            <a:r>
              <a:rPr lang="de-CH" smtClean="0"/>
              <a:t>vollständig kombinierbar</a:t>
            </a:r>
          </a:p>
          <a:p>
            <a:pPr>
              <a:buFont typeface="Arial"/>
              <a:buChar char="•"/>
            </a:pPr>
            <a:r>
              <a:rPr lang="de-CH" smtClean="0"/>
              <a:t>Pig hat zusätzliche primitive Operation für:</a:t>
            </a:r>
          </a:p>
          <a:p>
            <a:pPr lvl="1">
              <a:buFont typeface="Arial"/>
              <a:buChar char="•"/>
            </a:pPr>
            <a:r>
              <a:rPr lang="de-CH" smtClean="0"/>
              <a:t>Filter</a:t>
            </a:r>
          </a:p>
          <a:p>
            <a:pPr lvl="1">
              <a:buFont typeface="Arial"/>
              <a:buChar char="•"/>
            </a:pPr>
            <a:r>
              <a:rPr lang="de-CH" smtClean="0"/>
              <a:t>Projektion</a:t>
            </a:r>
          </a:p>
          <a:p>
            <a:pPr lvl="1">
              <a:buFont typeface="Arial"/>
              <a:buChar char="•"/>
            </a:pPr>
            <a:r>
              <a:rPr lang="de-CH" smtClean="0"/>
              <a:t>Vereinigung zwei oder mehrerer Datensätze</a:t>
            </a:r>
          </a:p>
          <a:p>
            <a:pPr lvl="1">
              <a:buFont typeface="Arial"/>
              <a:buChar char="•"/>
            </a:pPr>
            <a:endParaRPr lang="de-CH" smtClean="0"/>
          </a:p>
          <a:p>
            <a:pPr>
              <a:buFont typeface="Arial"/>
              <a:buChar char="•"/>
            </a:pP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220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Pig</a:t>
            </a:r>
            <a:r>
              <a:rPr lang="de-CH" dirty="0" smtClean="0"/>
              <a:t> </a:t>
            </a:r>
            <a:r>
              <a:rPr lang="de-CH" dirty="0" err="1" smtClean="0"/>
              <a:t>Latin</a:t>
            </a:r>
            <a:r>
              <a:rPr lang="de-CH" dirty="0" smtClean="0"/>
              <a:t> vs. SQL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28</a:t>
            </a:fld>
            <a:endParaRPr lang="de-CH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16060"/>
              </p:ext>
            </p:extLst>
          </p:nvPr>
        </p:nvGraphicFramePr>
        <p:xfrm>
          <a:off x="251520" y="1412776"/>
          <a:ext cx="8640960" cy="472263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60858"/>
                <a:gridCol w="4280102"/>
              </a:tblGrid>
              <a:tr h="3903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Pig Latin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</a:t>
                      </a:r>
                      <a:endParaRPr lang="en-US" sz="1600" dirty="0"/>
                    </a:p>
                  </a:txBody>
                  <a:tcPr/>
                </a:tc>
              </a:tr>
              <a:tr h="473711">
                <a:tc>
                  <a:txBody>
                    <a:bodyPr/>
                    <a:lstStyle/>
                    <a:p>
                      <a:r>
                        <a:rPr lang="de-CH" sz="1600" noProof="0" dirty="0" smtClean="0"/>
                        <a:t>Prozedural (Sequenz</a:t>
                      </a:r>
                      <a:r>
                        <a:rPr lang="de-CH" sz="1600" baseline="0" noProof="0" dirty="0" smtClean="0"/>
                        <a:t> von Schritten)</a:t>
                      </a:r>
                      <a:endParaRPr lang="de-CH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noProof="0" dirty="0" smtClean="0"/>
                        <a:t>Deklarativ (Sequenz von </a:t>
                      </a:r>
                      <a:r>
                        <a:rPr lang="de-CH" sz="1600" noProof="0" dirty="0" err="1" smtClean="0"/>
                        <a:t>Constraints</a:t>
                      </a:r>
                      <a:r>
                        <a:rPr lang="de-CH" sz="1600" noProof="0" dirty="0" smtClean="0"/>
                        <a:t>)</a:t>
                      </a:r>
                      <a:endParaRPr lang="de-CH" sz="1600" noProof="0" dirty="0"/>
                    </a:p>
                  </a:txBody>
                  <a:tcPr/>
                </a:tc>
              </a:tr>
              <a:tr h="473711">
                <a:tc>
                  <a:txBody>
                    <a:bodyPr/>
                    <a:lstStyle/>
                    <a:p>
                      <a:r>
                        <a:rPr lang="de-CH" sz="1600" noProof="0" dirty="0" smtClean="0"/>
                        <a:t>Schema-on-Read: Jeglicher Datensatz</a:t>
                      </a:r>
                      <a:r>
                        <a:rPr lang="de-CH" sz="1600" baseline="0" noProof="0" dirty="0" smtClean="0"/>
                        <a:t> ohne bestimmtes Schema kann gelesen werden</a:t>
                      </a:r>
                      <a:endParaRPr lang="de-CH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noProof="0" dirty="0" smtClean="0"/>
                        <a:t>Schema-on-Write: Vordefiniertes Datenschema</a:t>
                      </a:r>
                      <a:endParaRPr lang="de-CH" sz="1600" noProof="0" dirty="0"/>
                    </a:p>
                  </a:txBody>
                  <a:tcPr/>
                </a:tc>
              </a:tr>
              <a:tr h="473711">
                <a:tc>
                  <a:txBody>
                    <a:bodyPr/>
                    <a:lstStyle/>
                    <a:p>
                      <a:r>
                        <a:rPr lang="de-CH" sz="1600" noProof="0" dirty="0" err="1" smtClean="0"/>
                        <a:t>Bulk</a:t>
                      </a:r>
                      <a:r>
                        <a:rPr lang="de-CH" sz="1600" noProof="0" dirty="0" smtClean="0"/>
                        <a:t> Lese- und Schreiboperationen, keine Indizes und Transaktionen</a:t>
                      </a:r>
                      <a:endParaRPr lang="de-CH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noProof="0" dirty="0" err="1" smtClean="0"/>
                        <a:t>Bulk</a:t>
                      </a:r>
                      <a:r>
                        <a:rPr lang="de-CH" sz="1600" noProof="0" dirty="0" smtClean="0"/>
                        <a:t> und Random Lese-</a:t>
                      </a:r>
                      <a:r>
                        <a:rPr lang="de-CH" sz="1600" baseline="0" noProof="0" dirty="0" smtClean="0"/>
                        <a:t> und Schreibeoperationen, Indizes und Transaktionen</a:t>
                      </a:r>
                      <a:endParaRPr lang="de-CH" sz="1600" noProof="0" dirty="0"/>
                    </a:p>
                  </a:txBody>
                  <a:tcPr/>
                </a:tc>
              </a:tr>
              <a:tr h="663991">
                <a:tc>
                  <a:txBody>
                    <a:bodyPr/>
                    <a:lstStyle/>
                    <a:p>
                      <a:r>
                        <a:rPr lang="de-CH" sz="1600" noProof="0" smtClean="0"/>
                        <a:t>Lazy evaluation: Evaluierung</a:t>
                      </a:r>
                      <a:r>
                        <a:rPr lang="de-CH" sz="1600" baseline="0" noProof="0" smtClean="0"/>
                        <a:t> eines Ausdrucks erst bei Verwendung</a:t>
                      </a:r>
                      <a:endParaRPr lang="de-CH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noProof="0" smtClean="0"/>
                        <a:t>Eager</a:t>
                      </a:r>
                      <a:r>
                        <a:rPr lang="de-CH" sz="1600" baseline="0" noProof="0" smtClean="0"/>
                        <a:t> evaluation</a:t>
                      </a:r>
                      <a:endParaRPr lang="de-CH" sz="1600" noProof="0"/>
                    </a:p>
                  </a:txBody>
                  <a:tcPr/>
                </a:tc>
              </a:tr>
              <a:tr h="390385">
                <a:tc>
                  <a:txBody>
                    <a:bodyPr/>
                    <a:lstStyle/>
                    <a:p>
                      <a:r>
                        <a:rPr lang="de-CH" sz="1600" noProof="0" smtClean="0"/>
                        <a:t>Verwendung für ETL</a:t>
                      </a:r>
                      <a:endParaRPr lang="de-CH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noProof="0" smtClean="0"/>
                        <a:t>Verwendung vor allem für Queries</a:t>
                      </a:r>
                      <a:endParaRPr lang="de-CH" sz="1600" noProof="0"/>
                    </a:p>
                  </a:txBody>
                  <a:tcPr/>
                </a:tc>
              </a:tr>
              <a:tr h="390385">
                <a:tc>
                  <a:txBody>
                    <a:bodyPr/>
                    <a:lstStyle/>
                    <a:p>
                      <a:r>
                        <a:rPr lang="de-CH" sz="1600" noProof="0" smtClean="0"/>
                        <a:t>Implementierung kann spezifiert werden (z.B. für Join)</a:t>
                      </a:r>
                      <a:endParaRPr lang="de-CH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noProof="0" dirty="0" smtClean="0"/>
                        <a:t>User</a:t>
                      </a:r>
                      <a:r>
                        <a:rPr lang="de-CH" sz="1600" baseline="0" noProof="0" dirty="0" smtClean="0"/>
                        <a:t> definiert </a:t>
                      </a:r>
                      <a:r>
                        <a:rPr lang="de-CH" sz="1600" baseline="0" noProof="0" dirty="0" err="1" smtClean="0"/>
                        <a:t>Join</a:t>
                      </a:r>
                      <a:r>
                        <a:rPr lang="de-CH" sz="1600" baseline="0" noProof="0" dirty="0" smtClean="0"/>
                        <a:t>, jedoch nicht welche Implementierung verwendet wird (Query </a:t>
                      </a:r>
                      <a:r>
                        <a:rPr lang="de-CH" sz="1600" baseline="0" noProof="0" dirty="0" err="1" smtClean="0"/>
                        <a:t>Optimizer</a:t>
                      </a:r>
                      <a:r>
                        <a:rPr lang="de-CH" sz="1600" baseline="0" noProof="0" dirty="0" smtClean="0"/>
                        <a:t> entscheidet)</a:t>
                      </a:r>
                      <a:endParaRPr lang="de-CH" sz="1600" noProof="0" dirty="0"/>
                    </a:p>
                  </a:txBody>
                  <a:tcPr/>
                </a:tc>
              </a:tr>
              <a:tr h="390385">
                <a:tc>
                  <a:txBody>
                    <a:bodyPr/>
                    <a:lstStyle/>
                    <a:p>
                      <a:r>
                        <a:rPr lang="de-CH" sz="1600" noProof="0" dirty="0" smtClean="0"/>
                        <a:t>Einfache</a:t>
                      </a:r>
                      <a:r>
                        <a:rPr lang="de-CH" sz="1600" baseline="0" noProof="0" dirty="0" smtClean="0"/>
                        <a:t> Verwendung und Integration von User </a:t>
                      </a:r>
                      <a:r>
                        <a:rPr lang="de-CH" sz="1600" baseline="0" noProof="0" dirty="0" err="1" smtClean="0"/>
                        <a:t>Defined</a:t>
                      </a:r>
                      <a:r>
                        <a:rPr lang="de-CH" sz="1600" baseline="0" noProof="0" dirty="0" smtClean="0"/>
                        <a:t> </a:t>
                      </a:r>
                      <a:r>
                        <a:rPr lang="de-CH" sz="1600" baseline="0" noProof="0" dirty="0" err="1" smtClean="0"/>
                        <a:t>Functions</a:t>
                      </a:r>
                      <a:r>
                        <a:rPr lang="de-CH" sz="1600" baseline="0" noProof="0" dirty="0" smtClean="0"/>
                        <a:t> (UDF)</a:t>
                      </a:r>
                      <a:endParaRPr lang="de-CH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noProof="0" dirty="0" smtClean="0"/>
                        <a:t>UDFs nicht so gut integriert</a:t>
                      </a:r>
                      <a:r>
                        <a:rPr lang="de-CH" sz="1600" baseline="0" noProof="0" dirty="0" smtClean="0"/>
                        <a:t> wie logische Ausdrücke</a:t>
                      </a:r>
                      <a:endParaRPr lang="de-CH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2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Pig Latin ist prozedural und erlaubt </a:t>
            </a:r>
            <a:br>
              <a:rPr lang="de-CH" smtClean="0"/>
            </a:br>
            <a:r>
              <a:rPr lang="de-CH" smtClean="0"/>
              <a:t>Pipelining und Checkpointing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CH" sz="1600" b="0" smtClean="0"/>
              <a:t>Aufgabe:  </a:t>
            </a:r>
          </a:p>
          <a:p>
            <a:pPr marL="285750" indent="-285750">
              <a:buFont typeface="Arial"/>
              <a:buChar char="•"/>
            </a:pPr>
            <a:r>
              <a:rPr lang="de-CH" sz="1600" b="0" smtClean="0"/>
              <a:t>Join der Sourcen users und clicks</a:t>
            </a:r>
          </a:p>
          <a:p>
            <a:pPr marL="285750" indent="-285750">
              <a:buFont typeface="Arial"/>
              <a:buChar char="•"/>
            </a:pPr>
            <a:r>
              <a:rPr lang="de-CH" sz="1600" b="0" smtClean="0"/>
              <a:t>Join mit geoinfo</a:t>
            </a:r>
          </a:p>
          <a:p>
            <a:pPr marL="285750" indent="-285750">
              <a:buFont typeface="Arial"/>
              <a:buChar char="•"/>
            </a:pPr>
            <a:r>
              <a:rPr lang="de-CH" sz="1600" b="0" smtClean="0"/>
              <a:t>Aggregation und Speicherung in ValuableClicksPerDMA</a:t>
            </a:r>
            <a:endParaRPr lang="de-CH" sz="1600" b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smtClean="0"/>
              <a:t>Pig Latin:</a:t>
            </a:r>
          </a:p>
          <a:p>
            <a:endParaRPr lang="de-CH" smtClean="0"/>
          </a:p>
          <a:p>
            <a:r>
              <a:rPr lang="de-CH" sz="1200" smtClean="0"/>
              <a:t>Users = load 'users' as (name, age, ipaddr); </a:t>
            </a:r>
          </a:p>
          <a:p>
            <a:r>
              <a:rPr lang="de-CH" sz="1200" smtClean="0"/>
              <a:t>Clicks = load 'clicks' as (user, url, value);</a:t>
            </a:r>
          </a:p>
          <a:p>
            <a:r>
              <a:rPr lang="de-CH" sz="1200" smtClean="0"/>
              <a:t>ValuableClicks = filter Clicks by value &gt; 0; </a:t>
            </a:r>
          </a:p>
          <a:p>
            <a:r>
              <a:rPr lang="de-CH" sz="1200" smtClean="0"/>
              <a:t>UserClicks = join Users by name, ValuableClicks by user; </a:t>
            </a:r>
          </a:p>
          <a:p>
            <a:r>
              <a:rPr lang="de-CH" sz="1200" smtClean="0"/>
              <a:t>Geoinfo = load 'geoinfo' as (ipaddr, dma); </a:t>
            </a:r>
          </a:p>
          <a:p>
            <a:r>
              <a:rPr lang="de-CH" sz="1200" smtClean="0"/>
              <a:t>UserGeo = join UserClicks by ipaddr, Geoinfo by ipaddr; </a:t>
            </a:r>
          </a:p>
          <a:p>
            <a:r>
              <a:rPr lang="de-CH" sz="1200" smtClean="0"/>
              <a:t>ByDMA = group UserGeo by dma; </a:t>
            </a:r>
          </a:p>
          <a:p>
            <a:r>
              <a:rPr lang="de-CH" sz="1200" smtClean="0"/>
              <a:t>ValuableClicksPerDMA = foreach ByDMA generate group, COUNT(UserGeo); </a:t>
            </a:r>
          </a:p>
          <a:p>
            <a:r>
              <a:rPr lang="de-CH" sz="1200" smtClean="0"/>
              <a:t>store ValuableClicksPerDMA into 'ValuableClicksPerDMA';</a:t>
            </a:r>
          </a:p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5E3273B-E651-C349-9E21-60D9B7358B09}" type="slidenum">
              <a:rPr lang="de-CH" smtClean="0"/>
              <a:pPr>
                <a:defRPr/>
              </a:pPr>
              <a:t>29</a:t>
            </a:fld>
            <a:endParaRPr lang="de-C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07504" y="3284984"/>
            <a:ext cx="4041775" cy="3344863"/>
          </a:xfrm>
        </p:spPr>
        <p:txBody>
          <a:bodyPr/>
          <a:lstStyle/>
          <a:p>
            <a:r>
              <a:rPr lang="de-CH" smtClean="0"/>
              <a:t>SQL:</a:t>
            </a:r>
          </a:p>
          <a:p>
            <a:endParaRPr lang="de-CH" smtClean="0"/>
          </a:p>
          <a:p>
            <a:r>
              <a:rPr lang="de-CH" sz="1200" smtClean="0"/>
              <a:t>insert into ValuableClicksPerDMA </a:t>
            </a:r>
          </a:p>
          <a:p>
            <a:r>
              <a:rPr lang="de-CH" sz="1200" smtClean="0"/>
              <a:t>select dma, count(*) </a:t>
            </a:r>
          </a:p>
          <a:p>
            <a:r>
              <a:rPr lang="de-CH" sz="1200" smtClean="0"/>
              <a:t>from geoinfo join ( </a:t>
            </a:r>
          </a:p>
          <a:p>
            <a:r>
              <a:rPr lang="de-CH" sz="1200" smtClean="0"/>
              <a:t>	select name, ipaddr from users join clicks on (users.name = clicks.user) where value &gt; 0; </a:t>
            </a:r>
          </a:p>
          <a:p>
            <a:r>
              <a:rPr lang="de-CH" sz="1200" smtClean="0"/>
              <a:t>) using ipaddr group by dma;</a:t>
            </a:r>
            <a:endParaRPr lang="de-CH" sz="1200"/>
          </a:p>
        </p:txBody>
      </p:sp>
      <p:sp>
        <p:nvSpPr>
          <p:cNvPr id="5" name="TextBox 4"/>
          <p:cNvSpPr txBox="1"/>
          <p:nvPr/>
        </p:nvSpPr>
        <p:spPr>
          <a:xfrm>
            <a:off x="-1765300" y="27305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Wiederholung</a:t>
            </a:r>
            <a:r>
              <a:rPr lang="en-US" dirty="0" smtClean="0"/>
              <a:t>: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6" name="Picture 5" descr="[P1.png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46250"/>
            <a:ext cx="57912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30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Wörterzählen: Einfacher Pseudo Code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63688" y="1628800"/>
            <a:ext cx="5832202" cy="4524375"/>
          </a:xfrm>
        </p:spPr>
        <p:txBody>
          <a:bodyPr/>
          <a:lstStyle/>
          <a:p>
            <a:pPr marL="118872" indent="0"/>
            <a:r>
              <a:rPr lang="de-CH" smtClean="0"/>
              <a:t>define wordCount as Map&lt;String,long&gt;; </a:t>
            </a:r>
          </a:p>
          <a:p>
            <a:pPr marL="118872" indent="0"/>
            <a:r>
              <a:rPr lang="de-CH" smtClean="0"/>
              <a:t>   for each document in documentSet { </a:t>
            </a:r>
          </a:p>
          <a:p>
            <a:pPr marL="118872" indent="0"/>
            <a:r>
              <a:rPr lang="de-CH" smtClean="0"/>
              <a:t>		T = tokenize(document); </a:t>
            </a:r>
          </a:p>
          <a:p>
            <a:pPr marL="118872" indent="0"/>
            <a:r>
              <a:rPr lang="de-CH" smtClean="0"/>
              <a:t>		for each token in T { </a:t>
            </a:r>
          </a:p>
          <a:p>
            <a:pPr marL="118872" indent="0"/>
            <a:r>
              <a:rPr lang="de-CH" smtClean="0"/>
              <a:t>			wordCount[token]++; </a:t>
            </a:r>
          </a:p>
          <a:p>
            <a:pPr marL="118872" indent="0"/>
            <a:r>
              <a:rPr lang="de-CH" smtClean="0"/>
              <a:t>		} </a:t>
            </a:r>
          </a:p>
          <a:p>
            <a:pPr marL="118872" indent="0"/>
            <a:r>
              <a:rPr lang="de-CH" smtClean="0"/>
              <a:t>   } </a:t>
            </a:r>
          </a:p>
          <a:p>
            <a:pPr marL="118872" indent="0"/>
            <a:r>
              <a:rPr lang="de-CH" smtClean="0"/>
              <a:t>display(wordCount); </a:t>
            </a:r>
          </a:p>
          <a:p>
            <a:endParaRPr lang="de-CH" smtClean="0"/>
          </a:p>
          <a:p>
            <a:r>
              <a:rPr lang="de-CH" smtClean="0"/>
              <a:t>Funktioniert für “kleine” Datenmengen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731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Paralleles Programmieren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424490" cy="452437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CH" smtClean="0"/>
              <a:t>Wie erweitert man den Code, sodass er auf mehreren Machinen parallel läuft?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362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Wörterzählen: MapReduce Pseudo Code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23728" y="1628775"/>
            <a:ext cx="5616178" cy="4524375"/>
          </a:xfrm>
        </p:spPr>
        <p:txBody>
          <a:bodyPr/>
          <a:lstStyle/>
          <a:p>
            <a:r>
              <a:rPr lang="de-CH" sz="1400" smtClean="0">
                <a:solidFill>
                  <a:srgbClr val="0000FF"/>
                </a:solidFill>
              </a:rPr>
              <a:t>map</a:t>
            </a:r>
            <a:r>
              <a:rPr lang="de-CH" sz="1400" smtClean="0"/>
              <a:t>(String input_key, String input_value):</a:t>
            </a:r>
          </a:p>
          <a:p>
            <a:r>
              <a:rPr lang="de-CH" sz="1400" smtClean="0"/>
              <a:t>	// input_key: document name </a:t>
            </a:r>
          </a:p>
          <a:p>
            <a:r>
              <a:rPr lang="de-CH" sz="1400" smtClean="0"/>
              <a:t>	// input_value: document contents </a:t>
            </a:r>
          </a:p>
          <a:p>
            <a:r>
              <a:rPr lang="de-CH" sz="1400" smtClean="0"/>
              <a:t>	</a:t>
            </a:r>
            <a:r>
              <a:rPr lang="de-CH" sz="1400" smtClean="0">
                <a:solidFill>
                  <a:srgbClr val="FF0000"/>
                </a:solidFill>
              </a:rPr>
              <a:t>for each word </a:t>
            </a:r>
            <a:r>
              <a:rPr lang="de-CH" sz="1400" smtClean="0"/>
              <a:t>w in input_value: </a:t>
            </a:r>
          </a:p>
          <a:p>
            <a:r>
              <a:rPr lang="de-CH" sz="1400" smtClean="0"/>
              <a:t>		</a:t>
            </a:r>
            <a:r>
              <a:rPr lang="de-CH" sz="1400" smtClean="0">
                <a:solidFill>
                  <a:srgbClr val="FF0000"/>
                </a:solidFill>
              </a:rPr>
              <a:t>EmitIntermediate </a:t>
            </a:r>
            <a:r>
              <a:rPr lang="de-CH" sz="1400" smtClean="0"/>
              <a:t>(w, "1");</a:t>
            </a:r>
          </a:p>
          <a:p>
            <a:r>
              <a:rPr lang="de-CH" sz="1400" smtClean="0"/>
              <a:t> </a:t>
            </a:r>
          </a:p>
          <a:p>
            <a:r>
              <a:rPr lang="de-CH" sz="1400" smtClean="0">
                <a:solidFill>
                  <a:srgbClr val="0000FF"/>
                </a:solidFill>
              </a:rPr>
              <a:t>reduce</a:t>
            </a:r>
            <a:r>
              <a:rPr lang="de-CH" sz="1400" smtClean="0"/>
              <a:t>(String output_key, Iterator intermediate_values): </a:t>
            </a:r>
          </a:p>
          <a:p>
            <a:r>
              <a:rPr lang="de-CH" sz="1400" smtClean="0"/>
              <a:t>	// output_key: a word </a:t>
            </a:r>
          </a:p>
          <a:p>
            <a:r>
              <a:rPr lang="de-CH" sz="1400" smtClean="0"/>
              <a:t>	// output_values: a list of counts </a:t>
            </a:r>
          </a:p>
          <a:p>
            <a:r>
              <a:rPr lang="de-CH" sz="1400" smtClean="0"/>
              <a:t>	int result = 0; </a:t>
            </a:r>
          </a:p>
          <a:p>
            <a:r>
              <a:rPr lang="de-CH" sz="1400" smtClean="0"/>
              <a:t>	</a:t>
            </a:r>
            <a:r>
              <a:rPr lang="de-CH" sz="1400" smtClean="0">
                <a:solidFill>
                  <a:srgbClr val="FF0000"/>
                </a:solidFill>
              </a:rPr>
              <a:t>for each </a:t>
            </a:r>
            <a:r>
              <a:rPr lang="de-CH" sz="1400" smtClean="0"/>
              <a:t>v in intermediate_values: </a:t>
            </a:r>
          </a:p>
          <a:p>
            <a:r>
              <a:rPr lang="de-CH" sz="1400" smtClean="0"/>
              <a:t>		result += ParseInt(v);</a:t>
            </a:r>
          </a:p>
          <a:p>
            <a:r>
              <a:rPr lang="de-CH" sz="1400" smtClean="0"/>
              <a:t>	</a:t>
            </a:r>
            <a:r>
              <a:rPr lang="de-CH" sz="1400" smtClean="0">
                <a:solidFill>
                  <a:srgbClr val="FF0000"/>
                </a:solidFill>
              </a:rPr>
              <a:t>Emit</a:t>
            </a:r>
            <a:r>
              <a:rPr lang="de-CH" sz="1400" smtClean="0"/>
              <a:t> (AsString(result)); </a:t>
            </a:r>
          </a:p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59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with MR in </a:t>
            </a:r>
            <a:r>
              <a:rPr lang="en-US" dirty="0" err="1" smtClean="0"/>
              <a:t>Hadoop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12522" cy="4524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package </a:t>
            </a:r>
            <a:r>
              <a:rPr lang="en-US" sz="1800" dirty="0" err="1">
                <a:latin typeface="Calibri" charset="0"/>
              </a:rPr>
              <a:t>org.myorg</a:t>
            </a:r>
            <a:r>
              <a:rPr lang="en-US" sz="1800" dirty="0">
                <a:latin typeface="Calibri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import </a:t>
            </a:r>
            <a:r>
              <a:rPr lang="en-US" sz="1800" dirty="0" err="1">
                <a:latin typeface="Calibri" charset="0"/>
              </a:rPr>
              <a:t>java.io.IOException</a:t>
            </a:r>
            <a:r>
              <a:rPr lang="en-US" sz="1800" dirty="0">
                <a:latin typeface="Calibri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import </a:t>
            </a:r>
            <a:r>
              <a:rPr lang="en-US" sz="1800" dirty="0" err="1">
                <a:latin typeface="Calibri" charset="0"/>
              </a:rPr>
              <a:t>java.util</a:t>
            </a:r>
            <a:r>
              <a:rPr lang="en-US" sz="1800" dirty="0">
                <a:latin typeface="Calibri" charset="0"/>
              </a:rPr>
              <a:t>.*;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import </a:t>
            </a:r>
            <a:r>
              <a:rPr lang="en-US" sz="1800" dirty="0" err="1">
                <a:latin typeface="Calibri" charset="0"/>
              </a:rPr>
              <a:t>org.apache.hadoop.fs.Path</a:t>
            </a:r>
            <a:r>
              <a:rPr lang="en-US" sz="1800" dirty="0">
                <a:latin typeface="Calibri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import </a:t>
            </a:r>
            <a:r>
              <a:rPr lang="en-US" sz="1800" dirty="0" err="1">
                <a:latin typeface="Calibri" charset="0"/>
              </a:rPr>
              <a:t>org.apache.hadoop.conf</a:t>
            </a:r>
            <a:r>
              <a:rPr lang="en-US" sz="1800" dirty="0">
                <a:latin typeface="Calibri" charset="0"/>
              </a:rPr>
              <a:t>.*;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import </a:t>
            </a:r>
            <a:r>
              <a:rPr lang="en-US" sz="1800" dirty="0" err="1">
                <a:latin typeface="Calibri" charset="0"/>
              </a:rPr>
              <a:t>org.apache.hadoop.io</a:t>
            </a:r>
            <a:r>
              <a:rPr lang="en-US" sz="1800" dirty="0">
                <a:latin typeface="Calibri" charset="0"/>
              </a:rPr>
              <a:t>.*;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import </a:t>
            </a:r>
            <a:r>
              <a:rPr lang="en-US" sz="1800" dirty="0" err="1">
                <a:latin typeface="Calibri" charset="0"/>
              </a:rPr>
              <a:t>org.apache.hadoop.mapred</a:t>
            </a:r>
            <a:r>
              <a:rPr lang="en-US" sz="1800" dirty="0">
                <a:latin typeface="Calibri" charset="0"/>
              </a:rPr>
              <a:t>.*;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import </a:t>
            </a:r>
            <a:r>
              <a:rPr lang="en-US" sz="1800" dirty="0" err="1">
                <a:latin typeface="Calibri" charset="0"/>
              </a:rPr>
              <a:t>org.apache.hadoop.util</a:t>
            </a:r>
            <a:r>
              <a:rPr lang="en-US" sz="1800" dirty="0">
                <a:latin typeface="Calibri" charset="0"/>
              </a:rPr>
              <a:t>.*;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public class </a:t>
            </a:r>
            <a:r>
              <a:rPr lang="en-US" sz="1800" dirty="0" err="1">
                <a:latin typeface="Calibri" charset="0"/>
              </a:rPr>
              <a:t>WordCount</a:t>
            </a:r>
            <a:r>
              <a:rPr lang="en-US" sz="1800" dirty="0">
                <a:latin typeface="Calibri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   public static class </a:t>
            </a:r>
            <a:r>
              <a:rPr lang="en-US" sz="1800" dirty="0">
                <a:solidFill>
                  <a:srgbClr val="0000FF"/>
                </a:solidFill>
                <a:latin typeface="Calibri" charset="0"/>
              </a:rPr>
              <a:t>Map</a:t>
            </a:r>
            <a:r>
              <a:rPr lang="en-US" sz="1800" dirty="0">
                <a:latin typeface="Calibri" charset="0"/>
              </a:rPr>
              <a:t> extends </a:t>
            </a:r>
            <a:r>
              <a:rPr lang="en-US" sz="1800" dirty="0" err="1">
                <a:latin typeface="Calibri" charset="0"/>
              </a:rPr>
              <a:t>MapReduceBase</a:t>
            </a:r>
            <a:r>
              <a:rPr lang="en-US" sz="1800" dirty="0">
                <a:latin typeface="Calibri" charset="0"/>
              </a:rPr>
              <a:t> implements Mapper&lt;</a:t>
            </a:r>
            <a:r>
              <a:rPr lang="en-US" sz="1800" dirty="0" err="1">
                <a:latin typeface="Calibri" charset="0"/>
              </a:rPr>
              <a:t>LongWritable</a:t>
            </a:r>
            <a:r>
              <a:rPr lang="en-US" sz="1800" dirty="0">
                <a:latin typeface="Calibri" charset="0"/>
              </a:rPr>
              <a:t>, </a:t>
            </a:r>
            <a:r>
              <a:rPr lang="en-US" sz="1800" dirty="0" smtClean="0">
                <a:latin typeface="Calibri" charset="0"/>
              </a:rPr>
              <a:t>	 Text</a:t>
            </a:r>
            <a:r>
              <a:rPr lang="en-US" sz="1800" dirty="0">
                <a:latin typeface="Calibri" charset="0"/>
              </a:rPr>
              <a:t>, Text, </a:t>
            </a:r>
            <a:r>
              <a:rPr lang="en-US" sz="1800" dirty="0" err="1">
                <a:latin typeface="Calibri" charset="0"/>
              </a:rPr>
              <a:t>IntWritable</a:t>
            </a:r>
            <a:r>
              <a:rPr lang="en-US" sz="1800" dirty="0">
                <a:latin typeface="Calibri" charset="0"/>
              </a:rPr>
              <a:t>&gt; {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     private final static </a:t>
            </a:r>
            <a:r>
              <a:rPr lang="en-US" sz="1800" dirty="0" err="1">
                <a:latin typeface="Calibri" charset="0"/>
              </a:rPr>
              <a:t>IntWritable</a:t>
            </a:r>
            <a:r>
              <a:rPr lang="en-US" sz="1800" dirty="0">
                <a:latin typeface="Calibri" charset="0"/>
              </a:rPr>
              <a:t> one = new </a:t>
            </a:r>
            <a:r>
              <a:rPr lang="en-US" sz="1800" dirty="0" err="1">
                <a:latin typeface="Calibri" charset="0"/>
              </a:rPr>
              <a:t>IntWritable</a:t>
            </a:r>
            <a:r>
              <a:rPr lang="en-US" sz="1800" dirty="0">
                <a:latin typeface="Calibri" charset="0"/>
              </a:rPr>
              <a:t>(1);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>
                <a:latin typeface="Calibri" charset="0"/>
              </a:rPr>
              <a:t>	     private Text </a:t>
            </a:r>
            <a:r>
              <a:rPr lang="en-US" sz="1800" dirty="0">
                <a:solidFill>
                  <a:srgbClr val="FF0000"/>
                </a:solidFill>
                <a:latin typeface="Calibri" charset="0"/>
              </a:rPr>
              <a:t>word</a:t>
            </a:r>
            <a:r>
              <a:rPr lang="en-US" sz="1800" dirty="0">
                <a:latin typeface="Calibri" charset="0"/>
              </a:rPr>
              <a:t> = new Text();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70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with MR in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568506" cy="4524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public void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map</a:t>
            </a:r>
            <a:r>
              <a:rPr lang="en-US" dirty="0">
                <a:latin typeface="Calibri" charset="0"/>
              </a:rPr>
              <a:t>(</a:t>
            </a:r>
            <a:r>
              <a:rPr lang="en-US" dirty="0" err="1">
                <a:latin typeface="Calibri" charset="0"/>
              </a:rPr>
              <a:t>LongWritable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key</a:t>
            </a:r>
            <a:r>
              <a:rPr lang="en-US" dirty="0">
                <a:latin typeface="Calibri" charset="0"/>
              </a:rPr>
              <a:t>, Text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value</a:t>
            </a:r>
            <a:r>
              <a:rPr lang="en-US" dirty="0">
                <a:latin typeface="Calibri" charset="0"/>
              </a:rPr>
              <a:t>, </a:t>
            </a:r>
            <a:endParaRPr lang="en-US" dirty="0" smtClean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		              </a:t>
            </a:r>
            <a:r>
              <a:rPr lang="en-US" dirty="0" err="1" smtClean="0">
                <a:solidFill>
                  <a:srgbClr val="FF0000"/>
                </a:solidFill>
                <a:latin typeface="Calibri" charset="0"/>
              </a:rPr>
              <a:t>OutputCollector</a:t>
            </a:r>
            <a:r>
              <a:rPr lang="en-US" dirty="0">
                <a:latin typeface="Calibri" charset="0"/>
              </a:rPr>
              <a:t>&lt;Text, </a:t>
            </a:r>
            <a:r>
              <a:rPr lang="en-US" dirty="0" err="1">
                <a:latin typeface="Calibri" charset="0"/>
              </a:rPr>
              <a:t>IntWritable</a:t>
            </a:r>
            <a:r>
              <a:rPr lang="en-US" dirty="0">
                <a:latin typeface="Calibri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output</a:t>
            </a:r>
            <a:r>
              <a:rPr lang="en-US" dirty="0">
                <a:latin typeface="Calibri" charset="0"/>
              </a:rPr>
              <a:t>, Reporter reporter) throws </a:t>
            </a:r>
            <a:r>
              <a:rPr lang="en-US" dirty="0" err="1">
                <a:latin typeface="Calibri" charset="0"/>
              </a:rPr>
              <a:t>IOException</a:t>
            </a:r>
            <a:r>
              <a:rPr lang="en-US" dirty="0">
                <a:latin typeface="Calibri" charset="0"/>
              </a:rPr>
              <a:t> {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  String line =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value</a:t>
            </a:r>
            <a:r>
              <a:rPr lang="en-US" dirty="0" err="1">
                <a:latin typeface="Calibri" charset="0"/>
              </a:rPr>
              <a:t>.toString</a:t>
            </a:r>
            <a:r>
              <a:rPr lang="en-US" dirty="0">
                <a:latin typeface="Calibri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  </a:t>
            </a:r>
            <a:r>
              <a:rPr lang="en-US" dirty="0" err="1">
                <a:latin typeface="Calibri" charset="0"/>
              </a:rPr>
              <a:t>StringTokenizer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tokenizer</a:t>
            </a:r>
            <a:r>
              <a:rPr lang="en-US" dirty="0">
                <a:latin typeface="Calibri" charset="0"/>
              </a:rPr>
              <a:t> = new </a:t>
            </a:r>
            <a:r>
              <a:rPr lang="en-US" dirty="0" err="1">
                <a:latin typeface="Calibri" charset="0"/>
              </a:rPr>
              <a:t>StringTokenizer</a:t>
            </a:r>
            <a:r>
              <a:rPr lang="en-US" dirty="0">
                <a:latin typeface="Calibri" charset="0"/>
              </a:rPr>
              <a:t>(line);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  while (</a:t>
            </a:r>
            <a:r>
              <a:rPr lang="en-US" dirty="0" err="1">
                <a:latin typeface="Calibri" charset="0"/>
              </a:rPr>
              <a:t>tokenizer.hasMoreTokens</a:t>
            </a:r>
            <a:r>
              <a:rPr lang="en-US" dirty="0">
                <a:latin typeface="Calibri" charset="0"/>
              </a:rPr>
              <a:t>()) {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    	  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word.set</a:t>
            </a:r>
            <a:r>
              <a:rPr lang="en-US" dirty="0">
                <a:latin typeface="Calibri" charset="0"/>
              </a:rPr>
              <a:t>(</a:t>
            </a:r>
            <a:r>
              <a:rPr lang="en-US" dirty="0" err="1">
                <a:latin typeface="Calibri" charset="0"/>
              </a:rPr>
              <a:t>tokenizer.nextToken</a:t>
            </a:r>
            <a:r>
              <a:rPr lang="en-US" dirty="0">
                <a:latin typeface="Calibri" charset="0"/>
              </a:rPr>
              <a:t>());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	        </a:t>
            </a:r>
            <a:r>
              <a:rPr lang="en-US" dirty="0" err="1">
                <a:latin typeface="Calibri" charset="0"/>
              </a:rPr>
              <a:t>output.collect</a:t>
            </a:r>
            <a:r>
              <a:rPr lang="en-US" dirty="0">
                <a:latin typeface="Calibri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word, one</a:t>
            </a:r>
            <a:r>
              <a:rPr lang="en-US" dirty="0">
                <a:latin typeface="Calibri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  }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}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9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with MR in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628775"/>
            <a:ext cx="8712522" cy="4524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public static class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Reduce</a:t>
            </a:r>
            <a:r>
              <a:rPr lang="en-US" dirty="0">
                <a:latin typeface="Calibri" charset="0"/>
              </a:rPr>
              <a:t> extends </a:t>
            </a:r>
            <a:r>
              <a:rPr lang="en-US" dirty="0" err="1">
                <a:latin typeface="Calibri" charset="0"/>
              </a:rPr>
              <a:t>MapReduceBase</a:t>
            </a:r>
            <a:r>
              <a:rPr lang="en-US" dirty="0">
                <a:latin typeface="Calibri" charset="0"/>
              </a:rPr>
              <a:t> implements Reducer&lt;Text, </a:t>
            </a:r>
            <a:r>
              <a:rPr lang="en-US" dirty="0" err="1">
                <a:latin typeface="Calibri" charset="0"/>
              </a:rPr>
              <a:t>IntWritable</a:t>
            </a:r>
            <a:r>
              <a:rPr lang="en-US" dirty="0">
                <a:latin typeface="Calibri" charset="0"/>
              </a:rPr>
              <a:t>, Text, </a:t>
            </a:r>
            <a:r>
              <a:rPr lang="en-US" dirty="0" err="1">
                <a:latin typeface="Calibri" charset="0"/>
              </a:rPr>
              <a:t>IntWritable</a:t>
            </a:r>
            <a:r>
              <a:rPr lang="en-US" dirty="0">
                <a:latin typeface="Calibri" charset="0"/>
              </a:rPr>
              <a:t>&gt; {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public void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reduce</a:t>
            </a:r>
            <a:r>
              <a:rPr lang="en-US" dirty="0">
                <a:latin typeface="Calibri" charset="0"/>
              </a:rPr>
              <a:t>(Text key, Iterator&lt;</a:t>
            </a:r>
            <a:r>
              <a:rPr lang="en-US" dirty="0" err="1">
                <a:latin typeface="Calibri" charset="0"/>
              </a:rPr>
              <a:t>IntWritable</a:t>
            </a:r>
            <a:r>
              <a:rPr lang="en-US" dirty="0">
                <a:latin typeface="Calibri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values</a:t>
            </a:r>
            <a:r>
              <a:rPr lang="en-US" dirty="0">
                <a:latin typeface="Calibri" charset="0"/>
              </a:rPr>
              <a:t>, </a:t>
            </a:r>
            <a:r>
              <a:rPr lang="en-US" dirty="0" smtClean="0">
                <a:latin typeface="Calibri" charset="0"/>
              </a:rPr>
              <a:t>	    	</a:t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					     </a:t>
            </a:r>
            <a:r>
              <a:rPr lang="en-US" dirty="0" err="1" smtClean="0">
                <a:solidFill>
                  <a:srgbClr val="FF0000"/>
                </a:solidFill>
                <a:latin typeface="Calibri" charset="0"/>
              </a:rPr>
              <a:t>OutputCollector</a:t>
            </a:r>
            <a:r>
              <a:rPr lang="en-US" dirty="0">
                <a:latin typeface="Calibri" charset="0"/>
              </a:rPr>
              <a:t>&lt;Text, </a:t>
            </a:r>
            <a:r>
              <a:rPr lang="en-US" dirty="0" err="1">
                <a:latin typeface="Calibri" charset="0"/>
              </a:rPr>
              <a:t>IntWritable</a:t>
            </a:r>
            <a:r>
              <a:rPr lang="en-US" dirty="0">
                <a:latin typeface="Calibri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output</a:t>
            </a:r>
            <a:r>
              <a:rPr lang="en-US" dirty="0">
                <a:latin typeface="Calibri" charset="0"/>
              </a:rPr>
              <a:t>, </a:t>
            </a: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				             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Reporter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reporter</a:t>
            </a:r>
            <a:r>
              <a:rPr lang="en-US" dirty="0">
                <a:latin typeface="Calibri" charset="0"/>
              </a:rPr>
              <a:t>) throws </a:t>
            </a:r>
            <a:r>
              <a:rPr lang="en-US" dirty="0" err="1">
                <a:latin typeface="Calibri" charset="0"/>
              </a:rPr>
              <a:t>IOException</a:t>
            </a:r>
            <a:r>
              <a:rPr lang="en-US" dirty="0">
                <a:latin typeface="Calibri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 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sum = 0;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  while (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values.hasNext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()</a:t>
            </a:r>
            <a:r>
              <a:rPr lang="en-US" dirty="0">
                <a:latin typeface="Calibri" charset="0"/>
              </a:rPr>
              <a:t>) {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        sum += </a:t>
            </a:r>
            <a:r>
              <a:rPr lang="en-US" dirty="0" err="1">
                <a:latin typeface="Calibri" charset="0"/>
              </a:rPr>
              <a:t>values.next</a:t>
            </a:r>
            <a:r>
              <a:rPr lang="en-US" dirty="0">
                <a:latin typeface="Calibri" charset="0"/>
              </a:rPr>
              <a:t>().get();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  }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  </a:t>
            </a:r>
            <a:r>
              <a:rPr lang="en-US" dirty="0" err="1">
                <a:solidFill>
                  <a:srgbClr val="FF0000"/>
                </a:solidFill>
                <a:latin typeface="Calibri" charset="0"/>
              </a:rPr>
              <a:t>output.collect</a:t>
            </a:r>
            <a:r>
              <a:rPr lang="en-US" dirty="0">
                <a:latin typeface="Calibri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key</a:t>
            </a:r>
            <a:r>
              <a:rPr lang="en-US" dirty="0">
                <a:latin typeface="Calibri" charset="0"/>
              </a:rPr>
              <a:t>, new </a:t>
            </a:r>
            <a:r>
              <a:rPr lang="en-US" dirty="0" err="1">
                <a:latin typeface="Calibri" charset="0"/>
              </a:rPr>
              <a:t>IntWritable</a:t>
            </a:r>
            <a:r>
              <a:rPr lang="en-US" dirty="0">
                <a:latin typeface="Calibri" charset="0"/>
              </a:rPr>
              <a:t>(sum));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  }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	   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4EC65BB-E6BB-1A46-BA03-FBB7F1C8998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0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Zurich Ex BT" pitchFamily="32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Zurich Ex BT" pitchFamily="32" charset="0"/>
            <a:ea typeface="MS Gothic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1199</Words>
  <Application>Microsoft Macintosh PowerPoint</Application>
  <PresentationFormat>On-screen Show (4:3)</PresentationFormat>
  <Paragraphs>373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1_Larissa</vt:lpstr>
      <vt:lpstr>Einführung in Big Data II</vt:lpstr>
      <vt:lpstr>Lernziele</vt:lpstr>
      <vt:lpstr>Wiederholung: MapReduce</vt:lpstr>
      <vt:lpstr>Wörterzählen: Einfacher Pseudo Code</vt:lpstr>
      <vt:lpstr>Paralleles Programmieren</vt:lpstr>
      <vt:lpstr>Wörterzählen: MapReduce Pseudo Code</vt:lpstr>
      <vt:lpstr>Word Count with MR in Hadoop #1</vt:lpstr>
      <vt:lpstr>Word Count with MR in Hadoop #2</vt:lpstr>
      <vt:lpstr>Word Count with MR in Hadoop #3</vt:lpstr>
      <vt:lpstr>Word Count with MR in Hadoop #4</vt:lpstr>
      <vt:lpstr>Details zum User Interface #1</vt:lpstr>
      <vt:lpstr>Details zum User Interface #2</vt:lpstr>
      <vt:lpstr>Pig</vt:lpstr>
      <vt:lpstr>Pig / Pig Latin</vt:lpstr>
      <vt:lpstr>Datenmodell</vt:lpstr>
      <vt:lpstr>Beispiel</vt:lpstr>
      <vt:lpstr>Wichtigste Operatoren</vt:lpstr>
      <vt:lpstr>LOAD</vt:lpstr>
      <vt:lpstr>FILTER</vt:lpstr>
      <vt:lpstr>GROUP</vt:lpstr>
      <vt:lpstr>DISTINCT</vt:lpstr>
      <vt:lpstr>FOREACH</vt:lpstr>
      <vt:lpstr>COGROUP</vt:lpstr>
      <vt:lpstr>JOIN</vt:lpstr>
      <vt:lpstr>Join-Optimierung</vt:lpstr>
      <vt:lpstr>Pig Beispiel: Wörterzählen</vt:lpstr>
      <vt:lpstr>Pig vs. MapReduce</vt:lpstr>
      <vt:lpstr>Pig Latin vs. SQL</vt:lpstr>
      <vt:lpstr>Pig Latin ist prozedural und erlaubt  Pipelining und Checkpointing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stog</dc:creator>
  <cp:keywords/>
  <dc:description/>
  <cp:lastModifiedBy>Kurt Stockinger</cp:lastModifiedBy>
  <cp:revision>1059</cp:revision>
  <cp:lastPrinted>2013-08-07T09:23:43Z</cp:lastPrinted>
  <dcterms:created xsi:type="dcterms:W3CDTF">1601-01-01T00:00:00Z</dcterms:created>
  <dcterms:modified xsi:type="dcterms:W3CDTF">2013-12-11T13:10:18Z</dcterms:modified>
  <cp:category/>
</cp:coreProperties>
</file>