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4" r:id="rId10"/>
    <p:sldId id="305" r:id="rId11"/>
    <p:sldId id="306" r:id="rId12"/>
    <p:sldId id="307" r:id="rId13"/>
    <p:sldId id="316" r:id="rId14"/>
    <p:sldId id="317" r:id="rId15"/>
    <p:sldId id="318" r:id="rId16"/>
    <p:sldId id="308" r:id="rId17"/>
    <p:sldId id="309" r:id="rId18"/>
    <p:sldId id="311" r:id="rId19"/>
    <p:sldId id="312" r:id="rId20"/>
    <p:sldId id="313" r:id="rId21"/>
    <p:sldId id="314" r:id="rId22"/>
    <p:sldId id="315" r:id="rId23"/>
    <p:sldId id="31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000000"/>
    <a:srgbClr val="FF7C80"/>
    <a:srgbClr val="FFFFFF"/>
    <a:srgbClr val="FF9966"/>
    <a:srgbClr val="969696"/>
    <a:srgbClr val="38A4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2:26:25.708"/>
    </inkml:context>
    <inkml:brush xml:id="br0">
      <inkml:brushProperty name="width" value="0.14111" units="cm"/>
      <inkml:brushProperty name="height" value="0.14111" units="cm"/>
      <inkml:brushProperty name="color" value="#E71224"/>
      <inkml:brushProperty name="ignorePressure" value="1"/>
    </inkml:brush>
  </inkml:definitions>
  <inkml:trace contextRef="#ctx0" brushRef="#br0">1 0,'5123'5123,"-5099"-5099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2:26:32.459"/>
    </inkml:context>
    <inkml:brush xml:id="br0">
      <inkml:brushProperty name="width" value="0.14111" units="cm"/>
      <inkml:brushProperty name="height" value="0.14111" units="cm"/>
      <inkml:brushProperty name="color" value="#E71224"/>
      <inkml:brushProperty name="ignorePressure" value="1"/>
    </inkml:brush>
  </inkml:definitions>
  <inkml:trace contextRef="#ctx0" brushRef="#br0">5277 0,'-5252'5252,"5227"-5227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2:31:27.725"/>
    </inkml:context>
    <inkml:brush xml:id="br0">
      <inkml:brushProperty name="width" value="0.14111" units="cm"/>
      <inkml:brushProperty name="height" value="0.14111" units="cm"/>
      <inkml:brushProperty name="color" value="#E71224"/>
      <inkml:brushProperty name="ignorePressure" value="1"/>
    </inkml:brush>
  </inkml:definitions>
  <inkml:trace contextRef="#ctx0" brushRef="#br0">1 0,'5123'5123,"-5099"-5099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2:31:40.675"/>
    </inkml:context>
    <inkml:brush xml:id="br0">
      <inkml:brushProperty name="width" value="0.14111" units="cm"/>
      <inkml:brushProperty name="height" value="0.14111" units="cm"/>
      <inkml:brushProperty name="color" value="#E71224"/>
      <inkml:brushProperty name="ignorePressure" value="1"/>
    </inkml:brush>
  </inkml:definitions>
  <inkml:trace contextRef="#ctx0" brushRef="#br0">5277 0,'-5252'5252,"5227"-5227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2:32:46.925"/>
    </inkml:context>
    <inkml:brush xml:id="br0">
      <inkml:brushProperty name="width" value="0.14111" units="cm"/>
      <inkml:brushProperty name="height" value="0.14111" units="cm"/>
      <inkml:brushProperty name="color" value="#E71224"/>
      <inkml:brushProperty name="ignorePressure" value="1"/>
    </inkml:brush>
  </inkml:definitions>
  <inkml:trace contextRef="#ctx0" brushRef="#br0">1 0,'5123'5123,"-5099"-5099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2:32:56.155"/>
    </inkml:context>
    <inkml:brush xml:id="br0">
      <inkml:brushProperty name="width" value="0.14111" units="cm"/>
      <inkml:brushProperty name="height" value="0.14111" units="cm"/>
      <inkml:brushProperty name="color" value="#E71224"/>
      <inkml:brushProperty name="ignorePressure" value="1"/>
    </inkml:brush>
  </inkml:definitions>
  <inkml:trace contextRef="#ctx0" brushRef="#br0">5277 0,'-5252'5252,"5227"-5227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tensorflow4545/I-Leaves" TargetMode="External"/><Relationship Id="rId2" Type="http://schemas.openxmlformats.org/officeDocument/2006/relationships/hyperlink" Target="https://github.com/JACOBIAN01/I-Leav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customXml" Target="../ink/ink5.xml"/><Relationship Id="rId18" Type="http://schemas.openxmlformats.org/officeDocument/2006/relationships/image" Target="../media/image13.jpe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image" Target="../media/image4.png"/><Relationship Id="rId16" Type="http://schemas.openxmlformats.org/officeDocument/2006/relationships/image" Target="../media/image11.png"/><Relationship Id="rId1" Type="http://schemas.openxmlformats.org/officeDocument/2006/relationships/slideLayout" Target="../slideLayouts/slideLayout2.xml"/><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customXml" Target="../ink/ink3.xml"/><Relationship Id="rId4" Type="http://schemas.openxmlformats.org/officeDocument/2006/relationships/image" Target="../media/image6.png"/><Relationship Id="rId9" Type="http://schemas.openxmlformats.org/officeDocument/2006/relationships/image" Target="../media/image9.png"/><Relationship Id="rId1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5712936" y="8346238"/>
            <a:ext cx="3205640" cy="774186"/>
          </a:xfrm>
        </p:spPr>
        <p:txBody>
          <a:bodyPr anchor="t">
            <a:normAutofit/>
          </a:bodyPr>
          <a:lstStyle/>
          <a:p>
            <a:pPr>
              <a:lnSpc>
                <a:spcPct val="100000"/>
              </a:lnSpc>
            </a:pPr>
            <a:r>
              <a:rPr lang="en-US" sz="1600" dirty="0"/>
              <a:t>Dolor Sit Amet</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4E1D68CF-B46C-14AE-6538-BC4BCB42130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247" t="16069" r="10355"/>
          <a:stretch/>
        </p:blipFill>
        <p:spPr>
          <a:xfrm>
            <a:off x="-3273" y="-12683"/>
            <a:ext cx="12188726"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762251" y="3713988"/>
            <a:ext cx="8629310" cy="1589062"/>
          </a:xfrm>
        </p:spPr>
        <p:txBody>
          <a:bodyPr anchor="b">
            <a:normAutofit/>
          </a:bodyPr>
          <a:lstStyle/>
          <a:p>
            <a:r>
              <a:rPr lang="en-US" sz="4400" dirty="0">
                <a:solidFill>
                  <a:schemeClr val="tx1"/>
                </a:solidFill>
              </a:rPr>
              <a:t> </a:t>
            </a:r>
            <a:r>
              <a:rPr lang="en-US" sz="4400" b="1" dirty="0">
                <a:solidFill>
                  <a:schemeClr val="tx1"/>
                </a:solidFill>
              </a:rPr>
              <a:t>Hand motion based exam Stand alone Edu-pad</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21979-0C23-8FA3-8D50-20617CEF1E69}"/>
              </a:ext>
            </a:extLst>
          </p:cNvPr>
          <p:cNvSpPr>
            <a:spLocks noGrp="1"/>
          </p:cNvSpPr>
          <p:nvPr>
            <p:ph type="title"/>
          </p:nvPr>
        </p:nvSpPr>
        <p:spPr/>
        <p:txBody>
          <a:bodyPr/>
          <a:lstStyle/>
          <a:p>
            <a:r>
              <a:rPr lang="en-IN" dirty="0"/>
              <a:t>		  </a:t>
            </a:r>
            <a:r>
              <a:rPr lang="en-IN" dirty="0" err="1"/>
              <a:t>Numpy</a:t>
            </a:r>
            <a:endParaRPr lang="en-IN" dirty="0"/>
          </a:p>
        </p:txBody>
      </p:sp>
      <p:pic>
        <p:nvPicPr>
          <p:cNvPr id="5" name="Content Placeholder 4">
            <a:extLst>
              <a:ext uri="{FF2B5EF4-FFF2-40B4-BE49-F238E27FC236}">
                <a16:creationId xmlns:a16="http://schemas.microsoft.com/office/drawing/2014/main" id="{1F51D0D2-5591-4A39-CDAA-38A08A7158C0}"/>
              </a:ext>
            </a:extLst>
          </p:cNvPr>
          <p:cNvPicPr>
            <a:picLocks noGrp="1" noChangeAspect="1"/>
          </p:cNvPicPr>
          <p:nvPr>
            <p:ph idx="1"/>
          </p:nvPr>
        </p:nvPicPr>
        <p:blipFill>
          <a:blip r:embed="rId2"/>
          <a:stretch>
            <a:fillRect/>
          </a:stretch>
        </p:blipFill>
        <p:spPr>
          <a:xfrm>
            <a:off x="1379220" y="746209"/>
            <a:ext cx="1805940" cy="991151"/>
          </a:xfrm>
        </p:spPr>
      </p:pic>
      <p:sp>
        <p:nvSpPr>
          <p:cNvPr id="6" name="TextBox 5">
            <a:extLst>
              <a:ext uri="{FF2B5EF4-FFF2-40B4-BE49-F238E27FC236}">
                <a16:creationId xmlns:a16="http://schemas.microsoft.com/office/drawing/2014/main" id="{91CEF9F7-F470-AB38-28C8-C62B43B18CD8}"/>
              </a:ext>
            </a:extLst>
          </p:cNvPr>
          <p:cNvSpPr txBox="1"/>
          <p:nvPr/>
        </p:nvSpPr>
        <p:spPr>
          <a:xfrm>
            <a:off x="1097280" y="2049780"/>
            <a:ext cx="9867900" cy="4196533"/>
          </a:xfrm>
          <a:prstGeom prst="rect">
            <a:avLst/>
          </a:prstGeom>
          <a:noFill/>
        </p:spPr>
        <p:txBody>
          <a:bodyPr wrap="square" rtlCol="0">
            <a:spAutoFit/>
          </a:bodyPr>
          <a:lstStyle/>
          <a:p>
            <a:pPr>
              <a:lnSpc>
                <a:spcPct val="150000"/>
              </a:lnSpc>
            </a:pPr>
            <a:r>
              <a:rPr lang="en-US" b="1" dirty="0">
                <a:solidFill>
                  <a:srgbClr val="00B0F0"/>
                </a:solidFill>
              </a:rPr>
              <a:t>Color Representation:</a:t>
            </a:r>
            <a:r>
              <a:rPr lang="en-US" dirty="0">
                <a:solidFill>
                  <a:srgbClr val="00B0F0"/>
                </a:solidFill>
              </a:rPr>
              <a:t> </a:t>
            </a:r>
            <a:r>
              <a:rPr lang="en-US" dirty="0"/>
              <a:t>The upper and lower HSV values for detecting colors are represented as NumPy arrays. These arrays hold the upper and lower bounds for the hue, saturation, and value components of a color.</a:t>
            </a:r>
          </a:p>
          <a:p>
            <a:pPr>
              <a:lnSpc>
                <a:spcPct val="150000"/>
              </a:lnSpc>
            </a:pPr>
            <a:r>
              <a:rPr lang="en-US" b="1" dirty="0">
                <a:solidFill>
                  <a:srgbClr val="00B0F0"/>
                </a:solidFill>
              </a:rPr>
              <a:t>Kernel for Image Processing:</a:t>
            </a:r>
            <a:r>
              <a:rPr lang="en-US" dirty="0">
                <a:solidFill>
                  <a:srgbClr val="00B0F0"/>
                </a:solidFill>
              </a:rPr>
              <a:t> </a:t>
            </a:r>
            <a:r>
              <a:rPr lang="en-US" dirty="0"/>
              <a:t>NumPy is used to create a kernel, which is a small matrix, for image processing operations like erosion and dilation.</a:t>
            </a:r>
          </a:p>
          <a:p>
            <a:pPr>
              <a:lnSpc>
                <a:spcPct val="150000"/>
              </a:lnSpc>
            </a:pPr>
            <a:r>
              <a:rPr lang="en-US" b="1" dirty="0">
                <a:solidFill>
                  <a:srgbClr val="00B0F0"/>
                </a:solidFill>
              </a:rPr>
              <a:t>Canvas Initialization:</a:t>
            </a:r>
            <a:r>
              <a:rPr lang="en-US" dirty="0">
                <a:solidFill>
                  <a:srgbClr val="00B0F0"/>
                </a:solidFill>
              </a:rPr>
              <a:t> </a:t>
            </a:r>
            <a:r>
              <a:rPr lang="en-US" dirty="0"/>
              <a:t>The paint window is initialized using NumPy to create a blank canvas with a specific size and color.</a:t>
            </a:r>
          </a:p>
          <a:p>
            <a:pPr>
              <a:lnSpc>
                <a:spcPct val="150000"/>
              </a:lnSpc>
            </a:pPr>
            <a:r>
              <a:rPr lang="en-US" b="1" dirty="0">
                <a:solidFill>
                  <a:srgbClr val="00B0F0"/>
                </a:solidFill>
              </a:rPr>
              <a:t>Array Manipulation:</a:t>
            </a:r>
            <a:r>
              <a:rPr lang="en-US" dirty="0">
                <a:solidFill>
                  <a:srgbClr val="00B0F0"/>
                </a:solidFill>
              </a:rPr>
              <a:t> </a:t>
            </a:r>
            <a:r>
              <a:rPr lang="en-US" dirty="0"/>
              <a:t>Deques (double-ended queues) are used to store points for drawing. NumPy is not directly involved here, but the deques are part of the Python collections module, which may internally use dynamic arrays implemented using NumPy.</a:t>
            </a:r>
            <a:endParaRPr lang="en-IN" dirty="0"/>
          </a:p>
        </p:txBody>
      </p:sp>
    </p:spTree>
    <p:extLst>
      <p:ext uri="{BB962C8B-B14F-4D97-AF65-F5344CB8AC3E}">
        <p14:creationId xmlns:p14="http://schemas.microsoft.com/office/powerpoint/2010/main" val="3197448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21979-0C23-8FA3-8D50-20617CEF1E69}"/>
              </a:ext>
            </a:extLst>
          </p:cNvPr>
          <p:cNvSpPr>
            <a:spLocks noGrp="1"/>
          </p:cNvSpPr>
          <p:nvPr>
            <p:ph type="title"/>
          </p:nvPr>
        </p:nvSpPr>
        <p:spPr>
          <a:xfrm>
            <a:off x="1097280" y="367883"/>
            <a:ext cx="10058400" cy="1450757"/>
          </a:xfrm>
        </p:spPr>
        <p:txBody>
          <a:bodyPr/>
          <a:lstStyle/>
          <a:p>
            <a:r>
              <a:rPr lang="en-IN" dirty="0"/>
              <a:t>		  Open-</a:t>
            </a:r>
            <a:r>
              <a:rPr lang="en-IN" dirty="0" err="1"/>
              <a:t>Cv</a:t>
            </a:r>
            <a:r>
              <a:rPr lang="en-IN" dirty="0"/>
              <a:t> (cv2)</a:t>
            </a:r>
          </a:p>
        </p:txBody>
      </p:sp>
      <p:pic>
        <p:nvPicPr>
          <p:cNvPr id="5" name="Content Placeholder 4">
            <a:extLst>
              <a:ext uri="{FF2B5EF4-FFF2-40B4-BE49-F238E27FC236}">
                <a16:creationId xmlns:a16="http://schemas.microsoft.com/office/drawing/2014/main" id="{1F51D0D2-5591-4A39-CDAA-38A08A7158C0}"/>
              </a:ext>
            </a:extLst>
          </p:cNvPr>
          <p:cNvPicPr>
            <a:picLocks noGrp="1" noChangeAspect="1"/>
          </p:cNvPicPr>
          <p:nvPr>
            <p:ph idx="1"/>
          </p:nvPr>
        </p:nvPicPr>
        <p:blipFill>
          <a:blip r:embed="rId2"/>
          <a:stretch>
            <a:fillRect/>
          </a:stretch>
        </p:blipFill>
        <p:spPr>
          <a:xfrm>
            <a:off x="1379220" y="746209"/>
            <a:ext cx="1805940" cy="991151"/>
          </a:xfrm>
        </p:spPr>
      </p:pic>
      <p:sp>
        <p:nvSpPr>
          <p:cNvPr id="6" name="TextBox 5">
            <a:extLst>
              <a:ext uri="{FF2B5EF4-FFF2-40B4-BE49-F238E27FC236}">
                <a16:creationId xmlns:a16="http://schemas.microsoft.com/office/drawing/2014/main" id="{91CEF9F7-F470-AB38-28C8-C62B43B18CD8}"/>
              </a:ext>
            </a:extLst>
          </p:cNvPr>
          <p:cNvSpPr txBox="1"/>
          <p:nvPr/>
        </p:nvSpPr>
        <p:spPr>
          <a:xfrm>
            <a:off x="1097280" y="2049780"/>
            <a:ext cx="10952480" cy="458587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B0F0"/>
                </a:solidFill>
                <a:effectLst/>
                <a:latin typeface="Arial" panose="020B0604020202020204" pitchFamily="34" charset="0"/>
              </a:rPr>
              <a:t>Accessing Webcam (cv2.VideoCapture):</a:t>
            </a:r>
            <a:r>
              <a:rPr kumimoji="0" lang="en-US" altLang="en-US" sz="2000" b="0" i="0" u="none" strike="noStrike" cap="none" normalizeH="0" baseline="0" dirty="0">
                <a:ln>
                  <a:noFill/>
                </a:ln>
                <a:solidFill>
                  <a:srgbClr val="00B0F0"/>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OpenCV provides the </a:t>
            </a:r>
            <a:r>
              <a:rPr kumimoji="0" lang="en-US" altLang="en-US" sz="2000" b="0" i="0" u="none" strike="noStrike" cap="none" normalizeH="0" baseline="0" dirty="0">
                <a:ln>
                  <a:noFill/>
                </a:ln>
                <a:solidFill>
                  <a:schemeClr val="tx1"/>
                </a:solidFill>
                <a:effectLst/>
                <a:latin typeface="Arial Unicode MS"/>
              </a:rPr>
              <a:t>cv2.VideoCapture</a:t>
            </a:r>
            <a:r>
              <a:rPr kumimoji="0" lang="en-US" altLang="en-US" sz="2000" b="0" i="0" u="none" strike="noStrike" cap="none" normalizeH="0" baseline="0" dirty="0">
                <a:ln>
                  <a:noFill/>
                </a:ln>
                <a:solidFill>
                  <a:schemeClr val="tx1"/>
                </a:solidFill>
                <a:effectLst/>
              </a:rPr>
              <a:t> class to access and capture video frames from a webcam or a video file. In this code, </a:t>
            </a:r>
            <a:r>
              <a:rPr kumimoji="0" lang="en-US" altLang="en-US" sz="2000" b="0" i="0" u="none" strike="noStrike" cap="none" normalizeH="0" baseline="0" dirty="0">
                <a:ln>
                  <a:noFill/>
                </a:ln>
                <a:solidFill>
                  <a:schemeClr val="tx1"/>
                </a:solidFill>
                <a:effectLst/>
                <a:latin typeface="Arial Unicode MS"/>
              </a:rPr>
              <a:t>cap = cv2.VideoCapture(0)</a:t>
            </a:r>
            <a:r>
              <a:rPr kumimoji="0" lang="en-US" altLang="en-US" sz="2000" b="0" i="0" u="none" strike="noStrike" cap="none" normalizeH="0" baseline="0" dirty="0">
                <a:ln>
                  <a:noFill/>
                </a:ln>
                <a:solidFill>
                  <a:schemeClr val="tx1"/>
                </a:solidFill>
                <a:effectLst/>
              </a:rPr>
              <a:t> initializes a video capture object to access the default webcam (index 0).</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B0F0"/>
                </a:solidFill>
                <a:effectLst/>
                <a:latin typeface="Arial" panose="020B0604020202020204" pitchFamily="34" charset="0"/>
              </a:rPr>
              <a:t>Image Processing (Color Conversion, Thresholding, Morphological Operations):</a:t>
            </a:r>
            <a:r>
              <a:rPr kumimoji="0" lang="en-US" altLang="en-US" sz="2000" b="0" i="0" u="none" strike="noStrike" cap="none" normalizeH="0" baseline="0" dirty="0">
                <a:ln>
                  <a:noFill/>
                </a:ln>
                <a:solidFill>
                  <a:srgbClr val="00B0F0"/>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OpenCV provides functions for image processing tasks. In this code, the webcam frames are processed using functions like </a:t>
            </a:r>
            <a:r>
              <a:rPr kumimoji="0" lang="en-US" altLang="en-US" sz="2000" b="0" i="0" u="none" strike="noStrike" cap="none" normalizeH="0" baseline="0" dirty="0">
                <a:ln>
                  <a:noFill/>
                </a:ln>
                <a:solidFill>
                  <a:schemeClr val="tx1"/>
                </a:solidFill>
                <a:effectLst/>
                <a:latin typeface="Arial Unicode MS"/>
              </a:rPr>
              <a:t>cv2.cvtColor</a:t>
            </a:r>
            <a:r>
              <a:rPr kumimoji="0" lang="en-US" altLang="en-US" sz="2000" b="0" i="0" u="none" strike="noStrike" cap="none" normalizeH="0" baseline="0" dirty="0">
                <a:ln>
                  <a:noFill/>
                </a:ln>
                <a:solidFill>
                  <a:schemeClr val="tx1"/>
                </a:solidFill>
                <a:effectLst/>
              </a:rPr>
              <a:t> for color conversion to HSV (Hue, Saturation, Value), </a:t>
            </a:r>
            <a:r>
              <a:rPr kumimoji="0" lang="en-US" altLang="en-US" sz="2000" b="0" i="0" u="none" strike="noStrike" cap="none" normalizeH="0" baseline="0" dirty="0">
                <a:ln>
                  <a:noFill/>
                </a:ln>
                <a:solidFill>
                  <a:schemeClr val="tx1"/>
                </a:solidFill>
                <a:effectLst/>
                <a:latin typeface="Arial Unicode MS"/>
              </a:rPr>
              <a:t>cv2.inRange</a:t>
            </a:r>
            <a:r>
              <a:rPr kumimoji="0" lang="en-US" altLang="en-US" sz="2000" b="0" i="0" u="none" strike="noStrike" cap="none" normalizeH="0" baseline="0" dirty="0">
                <a:ln>
                  <a:noFill/>
                </a:ln>
                <a:solidFill>
                  <a:schemeClr val="tx1"/>
                </a:solidFill>
                <a:effectLst/>
              </a:rPr>
              <a:t> for thresholding to identify a specific color range, and morphological operations like </a:t>
            </a:r>
            <a:r>
              <a:rPr kumimoji="0" lang="en-US" altLang="en-US" sz="2000" b="0" i="0" u="none" strike="noStrike" cap="none" normalizeH="0" baseline="0" dirty="0">
                <a:ln>
                  <a:noFill/>
                </a:ln>
                <a:solidFill>
                  <a:schemeClr val="tx1"/>
                </a:solidFill>
                <a:effectLst/>
                <a:latin typeface="Arial Unicode MS"/>
              </a:rPr>
              <a:t>cv2.erode</a:t>
            </a:r>
            <a:r>
              <a:rPr kumimoji="0" lang="en-US" altLang="en-US" sz="2000" b="0" i="0" u="none" strike="noStrike" cap="none" normalizeH="0" baseline="0" dirty="0">
                <a:ln>
                  <a:noFill/>
                </a:ln>
                <a:solidFill>
                  <a:schemeClr val="tx1"/>
                </a:solidFill>
                <a:effectLst/>
              </a:rPr>
              <a:t> and </a:t>
            </a:r>
            <a:r>
              <a:rPr kumimoji="0" lang="en-US" altLang="en-US" sz="2000" b="0" i="0" u="none" strike="noStrike" cap="none" normalizeH="0" baseline="0" dirty="0">
                <a:ln>
                  <a:noFill/>
                </a:ln>
                <a:solidFill>
                  <a:schemeClr val="tx1"/>
                </a:solidFill>
                <a:effectLst/>
                <a:latin typeface="Arial Unicode MS"/>
              </a:rPr>
              <a:t>cv2.dilate</a:t>
            </a:r>
            <a:r>
              <a:rPr kumimoji="0" lang="en-US" altLang="en-US" sz="2000" b="0" i="0" u="none" strike="noStrike" cap="none" normalizeH="0" baseline="0" dirty="0">
                <a:ln>
                  <a:noFill/>
                </a:ln>
                <a:solidFill>
                  <a:schemeClr val="tx1"/>
                </a:solidFill>
                <a:effectLst/>
              </a:rPr>
              <a:t> for noise reduction.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B0F0"/>
                </a:solidFill>
                <a:effectLst/>
                <a:latin typeface="Arial" panose="020B0604020202020204" pitchFamily="34" charset="0"/>
              </a:rPr>
              <a:t>Contour Detection (cv2.findContours):</a:t>
            </a:r>
            <a:r>
              <a:rPr kumimoji="0" lang="en-US" altLang="en-US" sz="2000" b="0" i="0" u="none" strike="noStrike" cap="none" normalizeH="0" baseline="0" dirty="0">
                <a:ln>
                  <a:noFill/>
                </a:ln>
                <a:solidFill>
                  <a:srgbClr val="00B0F0"/>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OpenCV's </a:t>
            </a:r>
            <a:r>
              <a:rPr kumimoji="0" lang="en-US" altLang="en-US" sz="2000" b="0" i="0" u="none" strike="noStrike" cap="none" normalizeH="0" baseline="0" dirty="0">
                <a:ln>
                  <a:noFill/>
                </a:ln>
                <a:solidFill>
                  <a:schemeClr val="tx1"/>
                </a:solidFill>
                <a:effectLst/>
                <a:latin typeface="Arial Unicode MS"/>
              </a:rPr>
              <a:t>cv2.findContours</a:t>
            </a:r>
            <a:r>
              <a:rPr kumimoji="0" lang="en-US" altLang="en-US" sz="2000" b="0" i="0" u="none" strike="noStrike" cap="none" normalizeH="0" baseline="0" dirty="0">
                <a:ln>
                  <a:noFill/>
                </a:ln>
                <a:solidFill>
                  <a:schemeClr val="tx1"/>
                </a:solidFill>
                <a:effectLst/>
              </a:rPr>
              <a:t> function is used to find contours in the </a:t>
            </a:r>
            <a:r>
              <a:rPr kumimoji="0" lang="en-US" altLang="en-US" sz="2000" b="0" i="0" u="none" strike="noStrike" cap="none" normalizeH="0" baseline="0" dirty="0" err="1">
                <a:ln>
                  <a:noFill/>
                </a:ln>
                <a:solidFill>
                  <a:schemeClr val="tx1"/>
                </a:solidFill>
                <a:effectLst/>
              </a:rPr>
              <a:t>thresholded</a:t>
            </a:r>
            <a:r>
              <a:rPr kumimoji="0" lang="en-US" altLang="en-US" sz="2000" b="0" i="0" u="none" strike="noStrike" cap="none" normalizeH="0" baseline="0" dirty="0">
                <a:ln>
                  <a:noFill/>
                </a:ln>
                <a:solidFill>
                  <a:schemeClr val="tx1"/>
                </a:solidFill>
                <a:effectLst/>
              </a:rPr>
              <a:t> image. Contours are essentially the boundaries of objects in an image.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B0F0"/>
                </a:solidFill>
                <a:effectLst/>
                <a:latin typeface="Arial" panose="020B0604020202020204" pitchFamily="34" charset="0"/>
              </a:rPr>
              <a:t>Drawing on Frames (cv2.circle, cv2.line, cv2.rectangle, cv2.putText):</a:t>
            </a:r>
            <a:r>
              <a:rPr kumimoji="0" lang="en-US" altLang="en-US" sz="2000" b="0" i="0" u="none" strike="noStrike" cap="none" normalizeH="0" baseline="0" dirty="0">
                <a:ln>
                  <a:noFill/>
                </a:ln>
                <a:solidFill>
                  <a:srgbClr val="00B0F0"/>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OpenCV provides functions to draw shapes and text on images. In this code, it's used to draw circles around detected contours, rectangles for color buttons, and lines for drawing on the canvas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IN" sz="1600" dirty="0"/>
          </a:p>
        </p:txBody>
      </p:sp>
      <p:sp>
        <p:nvSpPr>
          <p:cNvPr id="3" name="Rectangle 1">
            <a:extLst>
              <a:ext uri="{FF2B5EF4-FFF2-40B4-BE49-F238E27FC236}">
                <a16:creationId xmlns:a16="http://schemas.microsoft.com/office/drawing/2014/main" id="{E09E0AA6-0C82-0B7E-D014-441A22FC0F65}"/>
              </a:ext>
            </a:extLst>
          </p:cNvPr>
          <p:cNvSpPr>
            <a:spLocks noChangeArrowheads="1"/>
          </p:cNvSpPr>
          <p:nvPr/>
        </p:nvSpPr>
        <p:spPr bwMode="auto">
          <a:xfrm>
            <a:off x="0" y="-107722"/>
            <a:ext cx="27924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EEA944CF-3041-AFD2-0777-4E43E82E6A8E}"/>
              </a:ext>
            </a:extLst>
          </p:cNvPr>
          <p:cNvPicPr>
            <a:picLocks noChangeAspect="1"/>
          </p:cNvPicPr>
          <p:nvPr/>
        </p:nvPicPr>
        <p:blipFill>
          <a:blip r:embed="rId3"/>
          <a:stretch>
            <a:fillRect/>
          </a:stretch>
        </p:blipFill>
        <p:spPr>
          <a:xfrm>
            <a:off x="1036320" y="746208"/>
            <a:ext cx="2245360" cy="991151"/>
          </a:xfrm>
          <a:prstGeom prst="rect">
            <a:avLst/>
          </a:prstGeom>
        </p:spPr>
      </p:pic>
    </p:spTree>
    <p:extLst>
      <p:ext uri="{BB962C8B-B14F-4D97-AF65-F5344CB8AC3E}">
        <p14:creationId xmlns:p14="http://schemas.microsoft.com/office/powerpoint/2010/main" val="3749205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B24F-B96D-F0BC-F860-03B8D98691AB}"/>
              </a:ext>
            </a:extLst>
          </p:cNvPr>
          <p:cNvSpPr>
            <a:spLocks noGrp="1"/>
          </p:cNvSpPr>
          <p:nvPr>
            <p:ph type="title"/>
          </p:nvPr>
        </p:nvSpPr>
        <p:spPr/>
        <p:txBody>
          <a:bodyPr/>
          <a:lstStyle/>
          <a:p>
            <a:r>
              <a:rPr lang="en-IN" dirty="0"/>
              <a:t>Other Modules</a:t>
            </a:r>
          </a:p>
        </p:txBody>
      </p:sp>
      <p:sp>
        <p:nvSpPr>
          <p:cNvPr id="3" name="Content Placeholder 2">
            <a:extLst>
              <a:ext uri="{FF2B5EF4-FFF2-40B4-BE49-F238E27FC236}">
                <a16:creationId xmlns:a16="http://schemas.microsoft.com/office/drawing/2014/main" id="{6C96443E-B376-E16F-B4A3-F7331BE1A23E}"/>
              </a:ext>
            </a:extLst>
          </p:cNvPr>
          <p:cNvSpPr>
            <a:spLocks noGrp="1"/>
          </p:cNvSpPr>
          <p:nvPr>
            <p:ph idx="1"/>
          </p:nvPr>
        </p:nvSpPr>
        <p:spPr/>
        <p:txBody>
          <a:bodyPr>
            <a:normAutofit/>
          </a:bodyPr>
          <a:lstStyle/>
          <a:p>
            <a:r>
              <a:rPr lang="en-IN" dirty="0">
                <a:solidFill>
                  <a:srgbClr val="FF0000"/>
                </a:solidFill>
              </a:rPr>
              <a:t>Other modules like math module – is used for performing mathematical operation that are present in the calculator .</a:t>
            </a:r>
          </a:p>
          <a:p>
            <a:r>
              <a:rPr lang="en-IN" dirty="0">
                <a:solidFill>
                  <a:srgbClr val="00B0F0"/>
                </a:solidFill>
              </a:rPr>
              <a:t>Collections </a:t>
            </a:r>
            <a:r>
              <a:rPr kumimoji="0" lang="en-US" altLang="en-US" sz="2000" b="0" i="0" u="none" strike="noStrike" cap="none" normalizeH="0" baseline="0" dirty="0">
                <a:ln>
                  <a:noFill/>
                </a:ln>
                <a:solidFill>
                  <a:srgbClr val="00B0F0"/>
                </a:solidFill>
                <a:effectLst/>
              </a:rPr>
              <a:t>module is used to create deque (double-ended queue) objects. Deques are a versatile data structure that allows for efficient append and pop operations from both ends. In the context of the code you provided, deques are used to store the points representing the drawing paths for different colors. Each color (blue, red, green, yellow, white, and purple) has its own deque to store the points forming the drawing path for that color. The </a:t>
            </a:r>
            <a:r>
              <a:rPr kumimoji="0" lang="en-US" altLang="en-US" sz="2000" b="0" i="0" u="none" strike="noStrike" cap="none" normalizeH="0" baseline="0" dirty="0" err="1">
                <a:ln>
                  <a:noFill/>
                </a:ln>
                <a:solidFill>
                  <a:srgbClr val="00B0F0"/>
                </a:solidFill>
                <a:effectLst/>
              </a:rPr>
              <a:t>maxlen</a:t>
            </a:r>
            <a:r>
              <a:rPr kumimoji="0" lang="en-US" altLang="en-US" sz="2000" b="0" i="0" u="none" strike="noStrike" cap="none" normalizeH="0" baseline="0" dirty="0">
                <a:ln>
                  <a:noFill/>
                </a:ln>
                <a:solidFill>
                  <a:srgbClr val="00B0F0"/>
                </a:solidFill>
                <a:effectLst/>
              </a:rPr>
              <a:t> parameter is used to limit the maximum number of elements that each deque can hold, preventing it from growing indefinitely</a:t>
            </a:r>
          </a:p>
          <a:p>
            <a:endParaRPr lang="en-IN" dirty="0"/>
          </a:p>
        </p:txBody>
      </p:sp>
      <p:sp>
        <p:nvSpPr>
          <p:cNvPr id="5" name="Rectangle 2">
            <a:extLst>
              <a:ext uri="{FF2B5EF4-FFF2-40B4-BE49-F238E27FC236}">
                <a16:creationId xmlns:a16="http://schemas.microsoft.com/office/drawing/2014/main" id="{A21EF354-6C9A-23E8-0218-7C9DB13421EF}"/>
              </a:ext>
            </a:extLst>
          </p:cNvPr>
          <p:cNvSpPr>
            <a:spLocks noChangeArrowheads="1"/>
          </p:cNvSpPr>
          <p:nvPr/>
        </p:nvSpPr>
        <p:spPr bwMode="auto">
          <a:xfrm>
            <a:off x="0" y="-107722"/>
            <a:ext cx="23596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7469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552E1791-AF54-CB42-EEEA-D864E3A2A1DC}"/>
              </a:ext>
            </a:extLst>
          </p:cNvPr>
          <p:cNvSpPr/>
          <p:nvPr/>
        </p:nvSpPr>
        <p:spPr>
          <a:xfrm>
            <a:off x="8218731" y="5403604"/>
            <a:ext cx="1217341" cy="457188"/>
          </a:xfrm>
          <a:prstGeom prst="rect">
            <a:avLst/>
          </a:prstGeom>
          <a:solidFill>
            <a:srgbClr val="00B05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0" name="Rectangle 49">
            <a:extLst>
              <a:ext uri="{FF2B5EF4-FFF2-40B4-BE49-F238E27FC236}">
                <a16:creationId xmlns:a16="http://schemas.microsoft.com/office/drawing/2014/main" id="{F3A25A78-D827-233E-E327-EF6DF4782865}"/>
              </a:ext>
            </a:extLst>
          </p:cNvPr>
          <p:cNvSpPr/>
          <p:nvPr/>
        </p:nvSpPr>
        <p:spPr>
          <a:xfrm>
            <a:off x="8154785" y="3833556"/>
            <a:ext cx="954106" cy="457188"/>
          </a:xfrm>
          <a:prstGeom prst="rect">
            <a:avLst/>
          </a:prstGeom>
          <a:solidFill>
            <a:srgbClr val="FFFF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9" name="Rectangle 48">
            <a:extLst>
              <a:ext uri="{FF2B5EF4-FFF2-40B4-BE49-F238E27FC236}">
                <a16:creationId xmlns:a16="http://schemas.microsoft.com/office/drawing/2014/main" id="{12B5DDB6-2D1A-2512-2AD7-96266476B3D6}"/>
              </a:ext>
            </a:extLst>
          </p:cNvPr>
          <p:cNvSpPr/>
          <p:nvPr/>
        </p:nvSpPr>
        <p:spPr>
          <a:xfrm>
            <a:off x="10589581" y="3121206"/>
            <a:ext cx="1101667" cy="45718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44B7AE69-6CCA-AC05-1EC0-96D24BA35115}"/>
              </a:ext>
            </a:extLst>
          </p:cNvPr>
          <p:cNvSpPr/>
          <p:nvPr/>
        </p:nvSpPr>
        <p:spPr>
          <a:xfrm>
            <a:off x="9011877" y="3119656"/>
            <a:ext cx="1252627" cy="45718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id="{7AF1DBE5-A4CD-BB2F-A809-29AE0C132A6D}"/>
              </a:ext>
            </a:extLst>
          </p:cNvPr>
          <p:cNvSpPr/>
          <p:nvPr/>
        </p:nvSpPr>
        <p:spPr>
          <a:xfrm>
            <a:off x="7916594" y="3119656"/>
            <a:ext cx="830424" cy="45718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D2AC4275-DD84-BE41-20A7-86286B0C424B}"/>
              </a:ext>
            </a:extLst>
          </p:cNvPr>
          <p:cNvSpPr/>
          <p:nvPr/>
        </p:nvSpPr>
        <p:spPr>
          <a:xfrm>
            <a:off x="6640849" y="3119656"/>
            <a:ext cx="830424" cy="45718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203612C3-42B0-1845-576E-F1592AD30BEA}"/>
              </a:ext>
            </a:extLst>
          </p:cNvPr>
          <p:cNvSpPr/>
          <p:nvPr/>
        </p:nvSpPr>
        <p:spPr>
          <a:xfrm>
            <a:off x="5032932" y="5460013"/>
            <a:ext cx="1455566" cy="471423"/>
          </a:xfrm>
          <a:prstGeom prst="ellipse">
            <a:avLst/>
          </a:prstGeom>
          <a:solidFill>
            <a:srgbClr val="FF7C8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3A257563-372B-9811-520B-299E6C69E869}"/>
              </a:ext>
            </a:extLst>
          </p:cNvPr>
          <p:cNvSpPr/>
          <p:nvPr/>
        </p:nvSpPr>
        <p:spPr>
          <a:xfrm>
            <a:off x="5032932" y="3798112"/>
            <a:ext cx="1455566" cy="471423"/>
          </a:xfrm>
          <a:prstGeom prst="ellipse">
            <a:avLst/>
          </a:prstGeom>
          <a:solidFill>
            <a:srgbClr val="66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4DC049F-15DE-393F-287D-E51C4DF028F0}"/>
              </a:ext>
            </a:extLst>
          </p:cNvPr>
          <p:cNvSpPr>
            <a:spLocks noGrp="1"/>
          </p:cNvSpPr>
          <p:nvPr>
            <p:ph type="title"/>
          </p:nvPr>
        </p:nvSpPr>
        <p:spPr/>
        <p:txBody>
          <a:bodyPr/>
          <a:lstStyle/>
          <a:p>
            <a:r>
              <a:rPr lang="en-IN" dirty="0"/>
              <a:t>	Tech Stack used in Web Portal </a:t>
            </a:r>
          </a:p>
        </p:txBody>
      </p:sp>
      <p:pic>
        <p:nvPicPr>
          <p:cNvPr id="5" name="Content Placeholder 4">
            <a:extLst>
              <a:ext uri="{FF2B5EF4-FFF2-40B4-BE49-F238E27FC236}">
                <a16:creationId xmlns:a16="http://schemas.microsoft.com/office/drawing/2014/main" id="{A30C110B-EC45-9AFC-D8A7-8DDBE9EEBB3F}"/>
              </a:ext>
            </a:extLst>
          </p:cNvPr>
          <p:cNvPicPr>
            <a:picLocks noGrp="1" noChangeAspect="1"/>
          </p:cNvPicPr>
          <p:nvPr>
            <p:ph idx="1"/>
          </p:nvPr>
        </p:nvPicPr>
        <p:blipFill>
          <a:blip r:embed="rId2"/>
          <a:stretch>
            <a:fillRect/>
          </a:stretch>
        </p:blipFill>
        <p:spPr>
          <a:xfrm>
            <a:off x="0" y="0"/>
            <a:ext cx="1978090" cy="1737360"/>
          </a:xfrm>
        </p:spPr>
      </p:pic>
      <p:pic>
        <p:nvPicPr>
          <p:cNvPr id="7" name="Graphic 6" descr="Internet with solid fill">
            <a:extLst>
              <a:ext uri="{FF2B5EF4-FFF2-40B4-BE49-F238E27FC236}">
                <a16:creationId xmlns:a16="http://schemas.microsoft.com/office/drawing/2014/main" id="{5A33F193-BB0E-54DE-6208-33575D46A22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0080" y="3540967"/>
            <a:ext cx="914400" cy="914400"/>
          </a:xfrm>
          <a:prstGeom prst="rect">
            <a:avLst/>
          </a:prstGeom>
        </p:spPr>
      </p:pic>
      <p:sp>
        <p:nvSpPr>
          <p:cNvPr id="9" name="Rectangle: Rounded Corners 8">
            <a:extLst>
              <a:ext uri="{FF2B5EF4-FFF2-40B4-BE49-F238E27FC236}">
                <a16:creationId xmlns:a16="http://schemas.microsoft.com/office/drawing/2014/main" id="{769F63BD-DA7B-4EAC-F9D1-8BCF4C869A51}"/>
              </a:ext>
            </a:extLst>
          </p:cNvPr>
          <p:cNvSpPr/>
          <p:nvPr/>
        </p:nvSpPr>
        <p:spPr>
          <a:xfrm>
            <a:off x="1716833" y="3722914"/>
            <a:ext cx="1576873" cy="5691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0EE903D2-9B96-C8CC-CE2B-6B297840E8AA}"/>
              </a:ext>
            </a:extLst>
          </p:cNvPr>
          <p:cNvSpPr txBox="1"/>
          <p:nvPr/>
        </p:nvSpPr>
        <p:spPr>
          <a:xfrm>
            <a:off x="1782148" y="3798112"/>
            <a:ext cx="1363194" cy="400110"/>
          </a:xfrm>
          <a:prstGeom prst="rect">
            <a:avLst/>
          </a:prstGeom>
          <a:noFill/>
        </p:spPr>
        <p:txBody>
          <a:bodyPr wrap="none" rtlCol="0">
            <a:spAutoFit/>
          </a:bodyPr>
          <a:lstStyle/>
          <a:p>
            <a:r>
              <a:rPr lang="en-IN" sz="2000" b="1" dirty="0">
                <a:solidFill>
                  <a:schemeClr val="tx1">
                    <a:lumMod val="95000"/>
                    <a:lumOff val="5000"/>
                  </a:schemeClr>
                </a:solidFill>
              </a:rPr>
              <a:t>Web Portal</a:t>
            </a:r>
          </a:p>
        </p:txBody>
      </p:sp>
      <p:cxnSp>
        <p:nvCxnSpPr>
          <p:cNvPr id="11" name="Straight Connector 10">
            <a:extLst>
              <a:ext uri="{FF2B5EF4-FFF2-40B4-BE49-F238E27FC236}">
                <a16:creationId xmlns:a16="http://schemas.microsoft.com/office/drawing/2014/main" id="{72E09090-2FDC-D8AA-1DB9-75A3A47D7815}"/>
              </a:ext>
            </a:extLst>
          </p:cNvPr>
          <p:cNvCxnSpPr>
            <a:stCxn id="9" idx="3"/>
          </p:cNvCxnSpPr>
          <p:nvPr/>
        </p:nvCxnSpPr>
        <p:spPr>
          <a:xfrm flipV="1">
            <a:off x="3293706" y="2304661"/>
            <a:ext cx="0" cy="1702837"/>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A5BF4835-C190-12E3-452F-7101225D4EAB}"/>
              </a:ext>
            </a:extLst>
          </p:cNvPr>
          <p:cNvCxnSpPr/>
          <p:nvPr/>
        </p:nvCxnSpPr>
        <p:spPr>
          <a:xfrm flipV="1">
            <a:off x="3293706" y="4007498"/>
            <a:ext cx="0" cy="1702837"/>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26A7CAD0-077D-74FB-231D-23260B42D0FC}"/>
              </a:ext>
            </a:extLst>
          </p:cNvPr>
          <p:cNvCxnSpPr/>
          <p:nvPr/>
        </p:nvCxnSpPr>
        <p:spPr>
          <a:xfrm>
            <a:off x="3293706" y="2304661"/>
            <a:ext cx="162352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Oval 20">
            <a:extLst>
              <a:ext uri="{FF2B5EF4-FFF2-40B4-BE49-F238E27FC236}">
                <a16:creationId xmlns:a16="http://schemas.microsoft.com/office/drawing/2014/main" id="{9A7F15FA-FB05-CEEB-B031-F679CFB3F48F}"/>
              </a:ext>
            </a:extLst>
          </p:cNvPr>
          <p:cNvSpPr/>
          <p:nvPr/>
        </p:nvSpPr>
        <p:spPr>
          <a:xfrm>
            <a:off x="5010539" y="2085165"/>
            <a:ext cx="1455566" cy="471423"/>
          </a:xfrm>
          <a:prstGeom prst="ellipse">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Arrow Connector 15">
            <a:extLst>
              <a:ext uri="{FF2B5EF4-FFF2-40B4-BE49-F238E27FC236}">
                <a16:creationId xmlns:a16="http://schemas.microsoft.com/office/drawing/2014/main" id="{5CFC1F93-F2D9-E7C8-73B4-C8AC9C32C2DE}"/>
              </a:ext>
            </a:extLst>
          </p:cNvPr>
          <p:cNvCxnSpPr>
            <a:stCxn id="9" idx="3"/>
          </p:cNvCxnSpPr>
          <p:nvPr/>
        </p:nvCxnSpPr>
        <p:spPr>
          <a:xfrm>
            <a:off x="3293706" y="4007498"/>
            <a:ext cx="162352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F251E286-C0C5-97FC-79E5-1BA8696B0D77}"/>
              </a:ext>
            </a:extLst>
          </p:cNvPr>
          <p:cNvCxnSpPr/>
          <p:nvPr/>
        </p:nvCxnSpPr>
        <p:spPr>
          <a:xfrm>
            <a:off x="3293706" y="5710335"/>
            <a:ext cx="162352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F23A0195-789B-0FD8-7F23-089CEF1A8EF3}"/>
              </a:ext>
            </a:extLst>
          </p:cNvPr>
          <p:cNvSpPr txBox="1"/>
          <p:nvPr/>
        </p:nvSpPr>
        <p:spPr>
          <a:xfrm>
            <a:off x="5122506" y="2085165"/>
            <a:ext cx="1115177" cy="369332"/>
          </a:xfrm>
          <a:prstGeom prst="rect">
            <a:avLst/>
          </a:prstGeom>
          <a:noFill/>
        </p:spPr>
        <p:txBody>
          <a:bodyPr wrap="none" rtlCol="0">
            <a:spAutoFit/>
          </a:bodyPr>
          <a:lstStyle/>
          <a:p>
            <a:r>
              <a:rPr lang="en-IN" dirty="0">
                <a:solidFill>
                  <a:srgbClr val="0070C0"/>
                </a:solidFill>
              </a:rPr>
              <a:t>Front-End</a:t>
            </a:r>
          </a:p>
        </p:txBody>
      </p:sp>
      <p:sp>
        <p:nvSpPr>
          <p:cNvPr id="19" name="TextBox 18">
            <a:extLst>
              <a:ext uri="{FF2B5EF4-FFF2-40B4-BE49-F238E27FC236}">
                <a16:creationId xmlns:a16="http://schemas.microsoft.com/office/drawing/2014/main" id="{953E9F95-C1A2-F006-9C2A-16F36F563607}"/>
              </a:ext>
            </a:extLst>
          </p:cNvPr>
          <p:cNvSpPr txBox="1"/>
          <p:nvPr/>
        </p:nvSpPr>
        <p:spPr>
          <a:xfrm>
            <a:off x="5140973" y="3798112"/>
            <a:ext cx="1099916" cy="369332"/>
          </a:xfrm>
          <a:prstGeom prst="rect">
            <a:avLst/>
          </a:prstGeom>
          <a:noFill/>
        </p:spPr>
        <p:txBody>
          <a:bodyPr wrap="none" rtlCol="0">
            <a:spAutoFit/>
          </a:bodyPr>
          <a:lstStyle/>
          <a:p>
            <a:r>
              <a:rPr lang="en-IN" dirty="0">
                <a:solidFill>
                  <a:srgbClr val="0070C0"/>
                </a:solidFill>
              </a:rPr>
              <a:t>Back-End</a:t>
            </a:r>
          </a:p>
        </p:txBody>
      </p:sp>
      <p:sp>
        <p:nvSpPr>
          <p:cNvPr id="20" name="TextBox 19">
            <a:extLst>
              <a:ext uri="{FF2B5EF4-FFF2-40B4-BE49-F238E27FC236}">
                <a16:creationId xmlns:a16="http://schemas.microsoft.com/office/drawing/2014/main" id="{0012A11D-398F-5602-5679-713A98AD33DB}"/>
              </a:ext>
            </a:extLst>
          </p:cNvPr>
          <p:cNvSpPr txBox="1"/>
          <p:nvPr/>
        </p:nvSpPr>
        <p:spPr>
          <a:xfrm>
            <a:off x="5122506" y="5511059"/>
            <a:ext cx="1120820" cy="369332"/>
          </a:xfrm>
          <a:prstGeom prst="rect">
            <a:avLst/>
          </a:prstGeom>
          <a:noFill/>
        </p:spPr>
        <p:txBody>
          <a:bodyPr wrap="none" rtlCol="0">
            <a:spAutoFit/>
          </a:bodyPr>
          <a:lstStyle/>
          <a:p>
            <a:r>
              <a:rPr lang="en-IN" dirty="0">
                <a:solidFill>
                  <a:srgbClr val="0070C0"/>
                </a:solidFill>
              </a:rPr>
              <a:t>Database</a:t>
            </a:r>
          </a:p>
        </p:txBody>
      </p:sp>
      <p:cxnSp>
        <p:nvCxnSpPr>
          <p:cNvPr id="26" name="Straight Connector 25">
            <a:extLst>
              <a:ext uri="{FF2B5EF4-FFF2-40B4-BE49-F238E27FC236}">
                <a16:creationId xmlns:a16="http://schemas.microsoft.com/office/drawing/2014/main" id="{818719BF-BFD6-84BF-BE7E-1C394087AC13}"/>
              </a:ext>
            </a:extLst>
          </p:cNvPr>
          <p:cNvCxnSpPr>
            <a:cxnSpLocks/>
            <a:stCxn id="21" idx="6"/>
          </p:cNvCxnSpPr>
          <p:nvPr/>
        </p:nvCxnSpPr>
        <p:spPr>
          <a:xfrm flipV="1">
            <a:off x="6466105" y="2288175"/>
            <a:ext cx="4898581" cy="32702"/>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B55F594E-B5FA-386E-141F-50F45B433E25}"/>
              </a:ext>
            </a:extLst>
          </p:cNvPr>
          <p:cNvCxnSpPr>
            <a:cxnSpLocks/>
          </p:cNvCxnSpPr>
          <p:nvPr/>
        </p:nvCxnSpPr>
        <p:spPr>
          <a:xfrm>
            <a:off x="6861110" y="2320876"/>
            <a:ext cx="0" cy="631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46E9A439-4849-17F8-2624-66FB5CCC4B77}"/>
              </a:ext>
            </a:extLst>
          </p:cNvPr>
          <p:cNvCxnSpPr>
            <a:cxnSpLocks/>
          </p:cNvCxnSpPr>
          <p:nvPr/>
        </p:nvCxnSpPr>
        <p:spPr>
          <a:xfrm>
            <a:off x="8291799" y="2304661"/>
            <a:ext cx="0" cy="631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345880B-DAD3-7DC6-6B88-B84FAFFFA1B7}"/>
              </a:ext>
            </a:extLst>
          </p:cNvPr>
          <p:cNvCxnSpPr>
            <a:cxnSpLocks/>
          </p:cNvCxnSpPr>
          <p:nvPr/>
        </p:nvCxnSpPr>
        <p:spPr>
          <a:xfrm>
            <a:off x="11364686" y="2288175"/>
            <a:ext cx="0" cy="631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32AE7E17-008E-58C3-6ED3-9EFE97BD5E9F}"/>
              </a:ext>
            </a:extLst>
          </p:cNvPr>
          <p:cNvSpPr txBox="1"/>
          <p:nvPr/>
        </p:nvSpPr>
        <p:spPr>
          <a:xfrm>
            <a:off x="6680718" y="3156079"/>
            <a:ext cx="747320" cy="369332"/>
          </a:xfrm>
          <a:prstGeom prst="rect">
            <a:avLst/>
          </a:prstGeom>
          <a:noFill/>
        </p:spPr>
        <p:txBody>
          <a:bodyPr wrap="none" rtlCol="0">
            <a:spAutoFit/>
          </a:bodyPr>
          <a:lstStyle/>
          <a:p>
            <a:r>
              <a:rPr lang="en-IN" dirty="0"/>
              <a:t>HTML</a:t>
            </a:r>
          </a:p>
        </p:txBody>
      </p:sp>
      <p:sp>
        <p:nvSpPr>
          <p:cNvPr id="34" name="TextBox 33">
            <a:extLst>
              <a:ext uri="{FF2B5EF4-FFF2-40B4-BE49-F238E27FC236}">
                <a16:creationId xmlns:a16="http://schemas.microsoft.com/office/drawing/2014/main" id="{DA2DE79B-1237-1551-6C73-0257447C47FA}"/>
              </a:ext>
            </a:extLst>
          </p:cNvPr>
          <p:cNvSpPr txBox="1"/>
          <p:nvPr/>
        </p:nvSpPr>
        <p:spPr>
          <a:xfrm>
            <a:off x="8031325" y="3156079"/>
            <a:ext cx="655474" cy="369332"/>
          </a:xfrm>
          <a:prstGeom prst="rect">
            <a:avLst/>
          </a:prstGeom>
          <a:noFill/>
        </p:spPr>
        <p:txBody>
          <a:bodyPr wrap="square">
            <a:spAutoFit/>
          </a:bodyPr>
          <a:lstStyle/>
          <a:p>
            <a:r>
              <a:rPr lang="en-IN" dirty="0"/>
              <a:t>CSS</a:t>
            </a:r>
          </a:p>
        </p:txBody>
      </p:sp>
      <p:sp>
        <p:nvSpPr>
          <p:cNvPr id="36" name="TextBox 35">
            <a:extLst>
              <a:ext uri="{FF2B5EF4-FFF2-40B4-BE49-F238E27FC236}">
                <a16:creationId xmlns:a16="http://schemas.microsoft.com/office/drawing/2014/main" id="{BAB03047-3BA5-AB53-14F1-5DC952EB9B2B}"/>
              </a:ext>
            </a:extLst>
          </p:cNvPr>
          <p:cNvSpPr txBox="1"/>
          <p:nvPr/>
        </p:nvSpPr>
        <p:spPr>
          <a:xfrm>
            <a:off x="9114837" y="3156079"/>
            <a:ext cx="1252634" cy="369332"/>
          </a:xfrm>
          <a:prstGeom prst="rect">
            <a:avLst/>
          </a:prstGeom>
          <a:noFill/>
        </p:spPr>
        <p:txBody>
          <a:bodyPr wrap="square">
            <a:spAutoFit/>
          </a:bodyPr>
          <a:lstStyle/>
          <a:p>
            <a:r>
              <a:rPr lang="en-IN" dirty="0"/>
              <a:t>Bootstrap</a:t>
            </a:r>
          </a:p>
        </p:txBody>
      </p:sp>
      <p:cxnSp>
        <p:nvCxnSpPr>
          <p:cNvPr id="37" name="Straight Arrow Connector 36">
            <a:extLst>
              <a:ext uri="{FF2B5EF4-FFF2-40B4-BE49-F238E27FC236}">
                <a16:creationId xmlns:a16="http://schemas.microsoft.com/office/drawing/2014/main" id="{040F5847-165C-8605-DAD3-4298FE2CF1BB}"/>
              </a:ext>
            </a:extLst>
          </p:cNvPr>
          <p:cNvCxnSpPr>
            <a:cxnSpLocks/>
          </p:cNvCxnSpPr>
          <p:nvPr/>
        </p:nvCxnSpPr>
        <p:spPr>
          <a:xfrm>
            <a:off x="9741154" y="2304661"/>
            <a:ext cx="0" cy="631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9AE1715C-B4F5-8842-1C99-6CA8E9B74417}"/>
              </a:ext>
            </a:extLst>
          </p:cNvPr>
          <p:cNvSpPr txBox="1"/>
          <p:nvPr/>
        </p:nvSpPr>
        <p:spPr>
          <a:xfrm>
            <a:off x="10529363" y="3156079"/>
            <a:ext cx="1252634" cy="369332"/>
          </a:xfrm>
          <a:prstGeom prst="rect">
            <a:avLst/>
          </a:prstGeom>
          <a:noFill/>
        </p:spPr>
        <p:txBody>
          <a:bodyPr wrap="square">
            <a:spAutoFit/>
          </a:bodyPr>
          <a:lstStyle/>
          <a:p>
            <a:r>
              <a:rPr lang="en-IN" dirty="0"/>
              <a:t>JavaScript</a:t>
            </a:r>
          </a:p>
        </p:txBody>
      </p:sp>
      <p:cxnSp>
        <p:nvCxnSpPr>
          <p:cNvPr id="40" name="Straight Arrow Connector 39">
            <a:extLst>
              <a:ext uri="{FF2B5EF4-FFF2-40B4-BE49-F238E27FC236}">
                <a16:creationId xmlns:a16="http://schemas.microsoft.com/office/drawing/2014/main" id="{0DCD5F8D-7ECE-9C2C-126B-99083884594A}"/>
              </a:ext>
            </a:extLst>
          </p:cNvPr>
          <p:cNvCxnSpPr>
            <a:cxnSpLocks/>
          </p:cNvCxnSpPr>
          <p:nvPr/>
        </p:nvCxnSpPr>
        <p:spPr>
          <a:xfrm flipV="1">
            <a:off x="6488498" y="4012163"/>
            <a:ext cx="1358547" cy="153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TextBox 41">
            <a:extLst>
              <a:ext uri="{FF2B5EF4-FFF2-40B4-BE49-F238E27FC236}">
                <a16:creationId xmlns:a16="http://schemas.microsoft.com/office/drawing/2014/main" id="{5810A94F-F316-7ACD-A56C-3214F2208E86}"/>
              </a:ext>
            </a:extLst>
          </p:cNvPr>
          <p:cNvSpPr txBox="1"/>
          <p:nvPr/>
        </p:nvSpPr>
        <p:spPr>
          <a:xfrm>
            <a:off x="8160730" y="3842886"/>
            <a:ext cx="954107" cy="369332"/>
          </a:xfrm>
          <a:prstGeom prst="rect">
            <a:avLst/>
          </a:prstGeom>
          <a:noFill/>
        </p:spPr>
        <p:txBody>
          <a:bodyPr wrap="none" rtlCol="0">
            <a:spAutoFit/>
          </a:bodyPr>
          <a:lstStyle/>
          <a:p>
            <a:r>
              <a:rPr lang="en-IN" dirty="0" err="1"/>
              <a:t>Node.Js</a:t>
            </a:r>
            <a:endParaRPr lang="en-IN" dirty="0"/>
          </a:p>
        </p:txBody>
      </p:sp>
      <p:cxnSp>
        <p:nvCxnSpPr>
          <p:cNvPr id="43" name="Straight Arrow Connector 42">
            <a:extLst>
              <a:ext uri="{FF2B5EF4-FFF2-40B4-BE49-F238E27FC236}">
                <a16:creationId xmlns:a16="http://schemas.microsoft.com/office/drawing/2014/main" id="{4F06534F-6733-7F1B-0143-345CE0971EC6}"/>
              </a:ext>
            </a:extLst>
          </p:cNvPr>
          <p:cNvCxnSpPr>
            <a:cxnSpLocks/>
          </p:cNvCxnSpPr>
          <p:nvPr/>
        </p:nvCxnSpPr>
        <p:spPr>
          <a:xfrm flipV="1">
            <a:off x="6488497" y="5680335"/>
            <a:ext cx="1358547" cy="153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4" name="TextBox 43">
            <a:extLst>
              <a:ext uri="{FF2B5EF4-FFF2-40B4-BE49-F238E27FC236}">
                <a16:creationId xmlns:a16="http://schemas.microsoft.com/office/drawing/2014/main" id="{194814A5-F70A-00EF-4056-B7C662C20DB1}"/>
              </a:ext>
            </a:extLst>
          </p:cNvPr>
          <p:cNvSpPr txBox="1"/>
          <p:nvPr/>
        </p:nvSpPr>
        <p:spPr>
          <a:xfrm>
            <a:off x="8218731" y="5403604"/>
            <a:ext cx="1199367" cy="369332"/>
          </a:xfrm>
          <a:prstGeom prst="rect">
            <a:avLst/>
          </a:prstGeom>
          <a:noFill/>
        </p:spPr>
        <p:txBody>
          <a:bodyPr wrap="none" rtlCol="0">
            <a:spAutoFit/>
          </a:bodyPr>
          <a:lstStyle/>
          <a:p>
            <a:r>
              <a:rPr lang="en-IN" dirty="0"/>
              <a:t>Mongoose</a:t>
            </a:r>
          </a:p>
        </p:txBody>
      </p:sp>
    </p:spTree>
    <p:extLst>
      <p:ext uri="{BB962C8B-B14F-4D97-AF65-F5344CB8AC3E}">
        <p14:creationId xmlns:p14="http://schemas.microsoft.com/office/powerpoint/2010/main" val="3106543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1FE55-1227-D274-6A41-CDF845584369}"/>
              </a:ext>
            </a:extLst>
          </p:cNvPr>
          <p:cNvSpPr>
            <a:spLocks noGrp="1"/>
          </p:cNvSpPr>
          <p:nvPr>
            <p:ph type="title"/>
          </p:nvPr>
        </p:nvSpPr>
        <p:spPr/>
        <p:txBody>
          <a:bodyPr/>
          <a:lstStyle/>
          <a:p>
            <a:r>
              <a:rPr lang="en-IN" dirty="0"/>
              <a:t>		    Front End</a:t>
            </a:r>
          </a:p>
        </p:txBody>
      </p:sp>
      <p:pic>
        <p:nvPicPr>
          <p:cNvPr id="7" name="Picture 6">
            <a:extLst>
              <a:ext uri="{FF2B5EF4-FFF2-40B4-BE49-F238E27FC236}">
                <a16:creationId xmlns:a16="http://schemas.microsoft.com/office/drawing/2014/main" id="{37755167-30C9-49B3-262B-F1D40A5D62B4}"/>
              </a:ext>
            </a:extLst>
          </p:cNvPr>
          <p:cNvPicPr>
            <a:picLocks noChangeAspect="1"/>
          </p:cNvPicPr>
          <p:nvPr/>
        </p:nvPicPr>
        <p:blipFill>
          <a:blip r:embed="rId2"/>
          <a:stretch>
            <a:fillRect/>
          </a:stretch>
        </p:blipFill>
        <p:spPr>
          <a:xfrm>
            <a:off x="1584338" y="780972"/>
            <a:ext cx="1950720" cy="1097280"/>
          </a:xfrm>
          <a:prstGeom prst="rect">
            <a:avLst/>
          </a:prstGeom>
        </p:spPr>
      </p:pic>
      <p:sp>
        <p:nvSpPr>
          <p:cNvPr id="11" name="TextBox 10">
            <a:extLst>
              <a:ext uri="{FF2B5EF4-FFF2-40B4-BE49-F238E27FC236}">
                <a16:creationId xmlns:a16="http://schemas.microsoft.com/office/drawing/2014/main" id="{5A2C8A9F-AC74-AF73-CA90-F0435053A7A2}"/>
              </a:ext>
            </a:extLst>
          </p:cNvPr>
          <p:cNvSpPr txBox="1"/>
          <p:nvPr/>
        </p:nvSpPr>
        <p:spPr>
          <a:xfrm>
            <a:off x="1240420" y="2228865"/>
            <a:ext cx="9711159" cy="363176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rPr>
              <a:t>HTML (Hyper-Text Markup Language):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70C0"/>
                </a:solidFill>
                <a:effectLst/>
                <a:latin typeface="Arial" panose="020B0604020202020204" pitchFamily="34" charset="0"/>
              </a:rPr>
              <a:t>Usage in Code: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2">
                    <a:lumMod val="50000"/>
                  </a:schemeClr>
                </a:solidFill>
                <a:effectLst/>
                <a:latin typeface="Arial" panose="020B0604020202020204" pitchFamily="34" charset="0"/>
              </a:rPr>
              <a:t>Structural Elements:</a:t>
            </a:r>
            <a:r>
              <a:rPr kumimoji="0" lang="en-US" altLang="en-US" sz="2000" b="0" i="0" u="none" strike="noStrike" cap="none" normalizeH="0" baseline="0" dirty="0">
                <a:ln>
                  <a:noFill/>
                </a:ln>
                <a:solidFill>
                  <a:schemeClr val="accent2">
                    <a:lumMod val="50000"/>
                  </a:schemeClr>
                </a:solidFill>
                <a:effectLst/>
                <a:latin typeface="Arial" panose="020B0604020202020204" pitchFamily="34" charset="0"/>
              </a:rPr>
              <a:t> HTML is used to define the structure of the web page. It includes elements like </a:t>
            </a:r>
            <a:r>
              <a:rPr kumimoji="0" lang="en-US" altLang="en-US" sz="2000" b="0" i="0" u="none" strike="noStrike" cap="none" normalizeH="0" baseline="0" dirty="0">
                <a:ln>
                  <a:noFill/>
                </a:ln>
                <a:solidFill>
                  <a:schemeClr val="accent2">
                    <a:lumMod val="50000"/>
                  </a:schemeClr>
                </a:solidFill>
                <a:effectLst/>
                <a:latin typeface="Arial Unicode MS"/>
              </a:rPr>
              <a:t>&lt;head&gt;</a:t>
            </a:r>
            <a:r>
              <a:rPr kumimoji="0" lang="en-US" altLang="en-US" sz="2000" b="0" i="0" u="none" strike="noStrike" cap="none" normalizeH="0" baseline="0" dirty="0">
                <a:ln>
                  <a:noFill/>
                </a:ln>
                <a:solidFill>
                  <a:schemeClr val="accent2">
                    <a:lumMod val="50000"/>
                  </a:schemeClr>
                </a:solidFill>
                <a:effectLst/>
              </a:rPr>
              <a:t>, </a:t>
            </a:r>
            <a:r>
              <a:rPr kumimoji="0" lang="en-US" altLang="en-US" sz="2000" b="0" i="0" u="none" strike="noStrike" cap="none" normalizeH="0" baseline="0" dirty="0">
                <a:ln>
                  <a:noFill/>
                </a:ln>
                <a:solidFill>
                  <a:schemeClr val="accent2">
                    <a:lumMod val="50000"/>
                  </a:schemeClr>
                </a:solidFill>
                <a:effectLst/>
                <a:latin typeface="Arial Unicode MS"/>
              </a:rPr>
              <a:t>&lt;body&gt;</a:t>
            </a:r>
            <a:r>
              <a:rPr kumimoji="0" lang="en-US" altLang="en-US" sz="2000" b="0" i="0" u="none" strike="noStrike" cap="none" normalizeH="0" baseline="0" dirty="0">
                <a:ln>
                  <a:noFill/>
                </a:ln>
                <a:solidFill>
                  <a:schemeClr val="accent2">
                    <a:lumMod val="50000"/>
                  </a:schemeClr>
                </a:solidFill>
                <a:effectLst/>
              </a:rPr>
              <a:t>, </a:t>
            </a:r>
            <a:r>
              <a:rPr kumimoji="0" lang="en-US" altLang="en-US" sz="2000" b="0" i="0" u="none" strike="noStrike" cap="none" normalizeH="0" baseline="0" dirty="0">
                <a:ln>
                  <a:noFill/>
                </a:ln>
                <a:solidFill>
                  <a:schemeClr val="accent2">
                    <a:lumMod val="50000"/>
                  </a:schemeClr>
                </a:solidFill>
                <a:effectLst/>
                <a:latin typeface="Arial Unicode MS"/>
              </a:rPr>
              <a:t>&lt;header&gt;</a:t>
            </a:r>
            <a:r>
              <a:rPr kumimoji="0" lang="en-US" altLang="en-US" sz="2000" b="0" i="0" u="none" strike="noStrike" cap="none" normalizeH="0" baseline="0" dirty="0">
                <a:ln>
                  <a:noFill/>
                </a:ln>
                <a:solidFill>
                  <a:schemeClr val="accent2">
                    <a:lumMod val="50000"/>
                  </a:schemeClr>
                </a:solidFill>
                <a:effectLst/>
              </a:rPr>
              <a:t>, </a:t>
            </a:r>
            <a:r>
              <a:rPr kumimoji="0" lang="en-US" altLang="en-US" sz="2000" b="0" i="0" u="none" strike="noStrike" cap="none" normalizeH="0" baseline="0" dirty="0">
                <a:ln>
                  <a:noFill/>
                </a:ln>
                <a:solidFill>
                  <a:schemeClr val="accent2">
                    <a:lumMod val="50000"/>
                  </a:schemeClr>
                </a:solidFill>
                <a:effectLst/>
                <a:latin typeface="Arial Unicode MS"/>
              </a:rPr>
              <a:t>&lt;footer&gt;</a:t>
            </a:r>
            <a:r>
              <a:rPr kumimoji="0" lang="en-US" altLang="en-US" sz="2000" b="0" i="0" u="none" strike="noStrike" cap="none" normalizeH="0" baseline="0" dirty="0">
                <a:ln>
                  <a:noFill/>
                </a:ln>
                <a:solidFill>
                  <a:schemeClr val="accent2">
                    <a:lumMod val="50000"/>
                  </a:schemeClr>
                </a:solidFill>
                <a:effectLst/>
              </a:rPr>
              <a:t>, </a:t>
            </a:r>
            <a:r>
              <a:rPr kumimoji="0" lang="en-US" altLang="en-US" sz="2000" b="0" i="0" u="none" strike="noStrike" cap="none" normalizeH="0" baseline="0" dirty="0">
                <a:ln>
                  <a:noFill/>
                </a:ln>
                <a:solidFill>
                  <a:schemeClr val="accent2">
                    <a:lumMod val="50000"/>
                  </a:schemeClr>
                </a:solidFill>
                <a:effectLst/>
                <a:latin typeface="Arial Unicode MS"/>
              </a:rPr>
              <a:t>&lt;nav&gt;</a:t>
            </a:r>
            <a:r>
              <a:rPr kumimoji="0" lang="en-US" altLang="en-US" sz="2000" b="0" i="0" u="none" strike="noStrike" cap="none" normalizeH="0" baseline="0" dirty="0">
                <a:ln>
                  <a:noFill/>
                </a:ln>
                <a:solidFill>
                  <a:schemeClr val="accent2">
                    <a:lumMod val="50000"/>
                  </a:schemeClr>
                </a:solidFill>
                <a:effectLst/>
              </a:rPr>
              <a:t>, etc., to organize content.</a:t>
            </a:r>
            <a:endParaRPr kumimoji="0" lang="en-US" altLang="en-US" sz="2000" b="0" i="0" u="none" strike="noStrike" cap="none" normalizeH="0" baseline="0" dirty="0">
              <a:ln>
                <a:noFill/>
              </a:ln>
              <a:solidFill>
                <a:schemeClr val="accent2">
                  <a:lumMod val="50000"/>
                </a:schemeClr>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2">
                    <a:lumMod val="50000"/>
                  </a:schemeClr>
                </a:solidFill>
                <a:effectLst/>
                <a:latin typeface="Arial" panose="020B0604020202020204" pitchFamily="34" charset="0"/>
              </a:rPr>
              <a:t>Text and Media:</a:t>
            </a:r>
            <a:r>
              <a:rPr kumimoji="0" lang="en-US" altLang="en-US" sz="2000" b="0" i="0" u="none" strike="noStrike" cap="none" normalizeH="0" baseline="0" dirty="0">
                <a:ln>
                  <a:noFill/>
                </a:ln>
                <a:solidFill>
                  <a:schemeClr val="accent2">
                    <a:lumMod val="50000"/>
                  </a:schemeClr>
                </a:solidFill>
                <a:effectLst/>
                <a:latin typeface="Arial" panose="020B0604020202020204" pitchFamily="34" charset="0"/>
              </a:rPr>
              <a:t> HTML tags such as </a:t>
            </a:r>
            <a:r>
              <a:rPr kumimoji="0" lang="en-US" altLang="en-US" sz="2000" b="0" i="0" u="none" strike="noStrike" cap="none" normalizeH="0" baseline="0" dirty="0">
                <a:ln>
                  <a:noFill/>
                </a:ln>
                <a:solidFill>
                  <a:schemeClr val="accent2">
                    <a:lumMod val="50000"/>
                  </a:schemeClr>
                </a:solidFill>
                <a:effectLst/>
                <a:latin typeface="Arial Unicode MS"/>
              </a:rPr>
              <a:t>&lt;p&gt;</a:t>
            </a:r>
            <a:r>
              <a:rPr kumimoji="0" lang="en-US" altLang="en-US" sz="2000" b="0" i="0" u="none" strike="noStrike" cap="none" normalizeH="0" baseline="0" dirty="0">
                <a:ln>
                  <a:noFill/>
                </a:ln>
                <a:solidFill>
                  <a:schemeClr val="accent2">
                    <a:lumMod val="50000"/>
                  </a:schemeClr>
                </a:solidFill>
                <a:effectLst/>
              </a:rPr>
              <a:t>, </a:t>
            </a:r>
            <a:r>
              <a:rPr kumimoji="0" lang="en-US" altLang="en-US" sz="2000" b="0" i="0" u="none" strike="noStrike" cap="none" normalizeH="0" baseline="0" dirty="0">
                <a:ln>
                  <a:noFill/>
                </a:ln>
                <a:solidFill>
                  <a:schemeClr val="accent2">
                    <a:lumMod val="50000"/>
                  </a:schemeClr>
                </a:solidFill>
                <a:effectLst/>
                <a:latin typeface="Arial Unicode MS"/>
              </a:rPr>
              <a:t>&lt;h1&gt;</a:t>
            </a:r>
            <a:r>
              <a:rPr kumimoji="0" lang="en-US" altLang="en-US" sz="2000" b="0" i="0" u="none" strike="noStrike" cap="none" normalizeH="0" baseline="0" dirty="0">
                <a:ln>
                  <a:noFill/>
                </a:ln>
                <a:solidFill>
                  <a:schemeClr val="accent2">
                    <a:lumMod val="50000"/>
                  </a:schemeClr>
                </a:solidFill>
                <a:effectLst/>
              </a:rPr>
              <a:t>, </a:t>
            </a:r>
            <a:r>
              <a:rPr kumimoji="0" lang="en-US" altLang="en-US" sz="2000" b="0" i="0" u="none" strike="noStrike" cap="none" normalizeH="0" baseline="0" dirty="0">
                <a:ln>
                  <a:noFill/>
                </a:ln>
                <a:solidFill>
                  <a:schemeClr val="accent2">
                    <a:lumMod val="50000"/>
                  </a:schemeClr>
                </a:solidFill>
                <a:effectLst/>
                <a:latin typeface="Arial Unicode MS"/>
              </a:rPr>
              <a:t>&lt;</a:t>
            </a:r>
            <a:r>
              <a:rPr kumimoji="0" lang="en-US" altLang="en-US" sz="2000" b="0" i="0" u="none" strike="noStrike" cap="none" normalizeH="0" baseline="0" dirty="0" err="1">
                <a:ln>
                  <a:noFill/>
                </a:ln>
                <a:solidFill>
                  <a:schemeClr val="accent2">
                    <a:lumMod val="50000"/>
                  </a:schemeClr>
                </a:solidFill>
                <a:effectLst/>
                <a:latin typeface="Arial Unicode MS"/>
              </a:rPr>
              <a:t>img</a:t>
            </a:r>
            <a:r>
              <a:rPr kumimoji="0" lang="en-US" altLang="en-US" sz="2000" b="0" i="0" u="none" strike="noStrike" cap="none" normalizeH="0" baseline="0" dirty="0">
                <a:ln>
                  <a:noFill/>
                </a:ln>
                <a:solidFill>
                  <a:schemeClr val="accent2">
                    <a:lumMod val="50000"/>
                  </a:schemeClr>
                </a:solidFill>
                <a:effectLst/>
                <a:latin typeface="Arial Unicode MS"/>
              </a:rPr>
              <a:t>&gt;</a:t>
            </a:r>
            <a:r>
              <a:rPr kumimoji="0" lang="en-US" altLang="en-US" sz="2000" b="0" i="0" u="none" strike="noStrike" cap="none" normalizeH="0" baseline="0" dirty="0">
                <a:ln>
                  <a:noFill/>
                </a:ln>
                <a:solidFill>
                  <a:schemeClr val="accent2">
                    <a:lumMod val="50000"/>
                  </a:schemeClr>
                </a:solidFill>
                <a:effectLst/>
              </a:rPr>
              <a:t>, and </a:t>
            </a:r>
            <a:r>
              <a:rPr kumimoji="0" lang="en-US" altLang="en-US" sz="2000" b="0" i="0" u="none" strike="noStrike" cap="none" normalizeH="0" baseline="0" dirty="0">
                <a:ln>
                  <a:noFill/>
                </a:ln>
                <a:solidFill>
                  <a:schemeClr val="accent2">
                    <a:lumMod val="50000"/>
                  </a:schemeClr>
                </a:solidFill>
                <a:effectLst/>
                <a:latin typeface="Arial Unicode MS"/>
              </a:rPr>
              <a:t>&lt;video&gt;</a:t>
            </a:r>
            <a:r>
              <a:rPr kumimoji="0" lang="en-US" altLang="en-US" sz="2000" b="0" i="0" u="none" strike="noStrike" cap="none" normalizeH="0" baseline="0" dirty="0">
                <a:ln>
                  <a:noFill/>
                </a:ln>
                <a:solidFill>
                  <a:schemeClr val="accent2">
                    <a:lumMod val="50000"/>
                  </a:schemeClr>
                </a:solidFill>
                <a:effectLst/>
              </a:rPr>
              <a:t> are employed to display text and media content.</a:t>
            </a:r>
            <a:endParaRPr kumimoji="0" lang="en-US" altLang="en-US" sz="2000" b="0" i="0" u="none" strike="noStrike" cap="none" normalizeH="0" baseline="0" dirty="0">
              <a:ln>
                <a:noFill/>
              </a:ln>
              <a:solidFill>
                <a:schemeClr val="accent2">
                  <a:lumMod val="50000"/>
                </a:schemeClr>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2">
                    <a:lumMod val="50000"/>
                  </a:schemeClr>
                </a:solidFill>
                <a:effectLst/>
                <a:latin typeface="Arial" panose="020B0604020202020204" pitchFamily="34" charset="0"/>
              </a:rPr>
              <a:t>Links and Navigation:</a:t>
            </a:r>
            <a:r>
              <a:rPr kumimoji="0" lang="en-US" altLang="en-US" sz="2000" b="0" i="0" u="none" strike="noStrike" cap="none" normalizeH="0" baseline="0" dirty="0">
                <a:ln>
                  <a:noFill/>
                </a:ln>
                <a:solidFill>
                  <a:schemeClr val="accent2">
                    <a:lumMod val="50000"/>
                  </a:schemeClr>
                </a:solidFill>
                <a:effectLst/>
                <a:latin typeface="Arial" panose="020B0604020202020204" pitchFamily="34" charset="0"/>
              </a:rPr>
              <a:t> </a:t>
            </a:r>
            <a:r>
              <a:rPr kumimoji="0" lang="en-US" altLang="en-US" sz="2000" b="0" i="0" u="none" strike="noStrike" cap="none" normalizeH="0" baseline="0" dirty="0">
                <a:ln>
                  <a:noFill/>
                </a:ln>
                <a:solidFill>
                  <a:schemeClr val="accent2">
                    <a:lumMod val="50000"/>
                  </a:schemeClr>
                </a:solidFill>
                <a:effectLst/>
                <a:latin typeface="Arial Unicode MS"/>
              </a:rPr>
              <a:t>&lt;a&gt;</a:t>
            </a:r>
            <a:r>
              <a:rPr kumimoji="0" lang="en-US" altLang="en-US" sz="2000" b="0" i="0" u="none" strike="noStrike" cap="none" normalizeH="0" baseline="0" dirty="0">
                <a:ln>
                  <a:noFill/>
                </a:ln>
                <a:solidFill>
                  <a:schemeClr val="accent2">
                    <a:lumMod val="50000"/>
                  </a:schemeClr>
                </a:solidFill>
                <a:effectLst/>
              </a:rPr>
              <a:t> tags are used for creating links, and lists (</a:t>
            </a:r>
            <a:r>
              <a:rPr kumimoji="0" lang="en-US" altLang="en-US" sz="2000" b="0" i="0" u="none" strike="noStrike" cap="none" normalizeH="0" baseline="0" dirty="0">
                <a:ln>
                  <a:noFill/>
                </a:ln>
                <a:solidFill>
                  <a:schemeClr val="accent2">
                    <a:lumMod val="50000"/>
                  </a:schemeClr>
                </a:solidFill>
                <a:effectLst/>
                <a:latin typeface="Arial Unicode MS"/>
              </a:rPr>
              <a:t>&lt;</a:t>
            </a:r>
            <a:r>
              <a:rPr kumimoji="0" lang="en-US" altLang="en-US" sz="2000" b="0" i="0" u="none" strike="noStrike" cap="none" normalizeH="0" baseline="0" dirty="0" err="1">
                <a:ln>
                  <a:noFill/>
                </a:ln>
                <a:solidFill>
                  <a:schemeClr val="accent2">
                    <a:lumMod val="50000"/>
                  </a:schemeClr>
                </a:solidFill>
                <a:effectLst/>
                <a:latin typeface="Arial Unicode MS"/>
              </a:rPr>
              <a:t>ul</a:t>
            </a:r>
            <a:r>
              <a:rPr kumimoji="0" lang="en-US" altLang="en-US" sz="2000" b="0" i="0" u="none" strike="noStrike" cap="none" normalizeH="0" baseline="0" dirty="0">
                <a:ln>
                  <a:noFill/>
                </a:ln>
                <a:solidFill>
                  <a:schemeClr val="accent2">
                    <a:lumMod val="50000"/>
                  </a:schemeClr>
                </a:solidFill>
                <a:effectLst/>
                <a:latin typeface="Arial Unicode MS"/>
              </a:rPr>
              <a:t>&gt;</a:t>
            </a:r>
            <a:r>
              <a:rPr kumimoji="0" lang="en-US" altLang="en-US" sz="2000" b="0" i="0" u="none" strike="noStrike" cap="none" normalizeH="0" baseline="0" dirty="0">
                <a:ln>
                  <a:noFill/>
                </a:ln>
                <a:solidFill>
                  <a:schemeClr val="accent2">
                    <a:lumMod val="50000"/>
                  </a:schemeClr>
                </a:solidFill>
                <a:effectLst/>
              </a:rPr>
              <a:t>, </a:t>
            </a:r>
            <a:r>
              <a:rPr kumimoji="0" lang="en-US" altLang="en-US" sz="2000" b="0" i="0" u="none" strike="noStrike" cap="none" normalizeH="0" baseline="0" dirty="0">
                <a:ln>
                  <a:noFill/>
                </a:ln>
                <a:solidFill>
                  <a:schemeClr val="accent2">
                    <a:lumMod val="50000"/>
                  </a:schemeClr>
                </a:solidFill>
                <a:effectLst/>
                <a:latin typeface="Arial Unicode MS"/>
              </a:rPr>
              <a:t>&lt;</a:t>
            </a:r>
            <a:r>
              <a:rPr kumimoji="0" lang="en-US" altLang="en-US" sz="2000" b="0" i="0" u="none" strike="noStrike" cap="none" normalizeH="0" baseline="0" dirty="0" err="1">
                <a:ln>
                  <a:noFill/>
                </a:ln>
                <a:solidFill>
                  <a:schemeClr val="accent2">
                    <a:lumMod val="50000"/>
                  </a:schemeClr>
                </a:solidFill>
                <a:effectLst/>
                <a:latin typeface="Arial Unicode MS"/>
              </a:rPr>
              <a:t>ol</a:t>
            </a:r>
            <a:r>
              <a:rPr kumimoji="0" lang="en-US" altLang="en-US" sz="2000" b="0" i="0" u="none" strike="noStrike" cap="none" normalizeH="0" baseline="0" dirty="0">
                <a:ln>
                  <a:noFill/>
                </a:ln>
                <a:solidFill>
                  <a:schemeClr val="accent2">
                    <a:lumMod val="50000"/>
                  </a:schemeClr>
                </a:solidFill>
                <a:effectLst/>
                <a:latin typeface="Arial Unicode MS"/>
              </a:rPr>
              <a:t>&gt;</a:t>
            </a:r>
            <a:r>
              <a:rPr kumimoji="0" lang="en-US" altLang="en-US" sz="2000" b="0" i="0" u="none" strike="noStrike" cap="none" normalizeH="0" baseline="0" dirty="0">
                <a:ln>
                  <a:noFill/>
                </a:ln>
                <a:solidFill>
                  <a:schemeClr val="accent2">
                    <a:lumMod val="50000"/>
                  </a:schemeClr>
                </a:solidFill>
                <a:effectLst/>
              </a:rPr>
              <a:t>) for navigation menus.</a:t>
            </a:r>
            <a:endParaRPr kumimoji="0" lang="en-US" altLang="en-US" sz="2000" b="0" i="0" u="none" strike="noStrike" cap="none" normalizeH="0" baseline="0" dirty="0">
              <a:ln>
                <a:noFill/>
              </a:ln>
              <a:solidFill>
                <a:schemeClr val="accent2">
                  <a:lumMod val="50000"/>
                </a:schemeClr>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526686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1FE55-1227-D274-6A41-CDF845584369}"/>
              </a:ext>
            </a:extLst>
          </p:cNvPr>
          <p:cNvSpPr>
            <a:spLocks noGrp="1"/>
          </p:cNvSpPr>
          <p:nvPr>
            <p:ph type="title"/>
          </p:nvPr>
        </p:nvSpPr>
        <p:spPr/>
        <p:txBody>
          <a:bodyPr/>
          <a:lstStyle/>
          <a:p>
            <a:r>
              <a:rPr lang="en-IN" dirty="0"/>
              <a:t>		    Front End</a:t>
            </a:r>
          </a:p>
        </p:txBody>
      </p:sp>
      <p:pic>
        <p:nvPicPr>
          <p:cNvPr id="7" name="Picture 6">
            <a:extLst>
              <a:ext uri="{FF2B5EF4-FFF2-40B4-BE49-F238E27FC236}">
                <a16:creationId xmlns:a16="http://schemas.microsoft.com/office/drawing/2014/main" id="{37755167-30C9-49B3-262B-F1D40A5D62B4}"/>
              </a:ext>
            </a:extLst>
          </p:cNvPr>
          <p:cNvPicPr>
            <a:picLocks noChangeAspect="1"/>
          </p:cNvPicPr>
          <p:nvPr/>
        </p:nvPicPr>
        <p:blipFill>
          <a:blip r:embed="rId2"/>
          <a:stretch>
            <a:fillRect/>
          </a:stretch>
        </p:blipFill>
        <p:spPr>
          <a:xfrm>
            <a:off x="1584338" y="780972"/>
            <a:ext cx="1950720" cy="1097280"/>
          </a:xfrm>
          <a:prstGeom prst="rect">
            <a:avLst/>
          </a:prstGeom>
        </p:spPr>
      </p:pic>
      <p:sp>
        <p:nvSpPr>
          <p:cNvPr id="11" name="TextBox 10">
            <a:extLst>
              <a:ext uri="{FF2B5EF4-FFF2-40B4-BE49-F238E27FC236}">
                <a16:creationId xmlns:a16="http://schemas.microsoft.com/office/drawing/2014/main" id="{5A2C8A9F-AC74-AF73-CA90-F0435053A7A2}"/>
              </a:ext>
            </a:extLst>
          </p:cNvPr>
          <p:cNvSpPr txBox="1"/>
          <p:nvPr/>
        </p:nvSpPr>
        <p:spPr>
          <a:xfrm>
            <a:off x="1240420" y="2228865"/>
            <a:ext cx="9711159" cy="389337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CSS (Cascading Style Sheets):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70C0"/>
                </a:solidFill>
                <a:effectLst/>
                <a:latin typeface="Arial" panose="020B0604020202020204" pitchFamily="34" charset="0"/>
              </a:rPr>
              <a:t>Usage in Code: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2">
                    <a:lumMod val="50000"/>
                  </a:schemeClr>
                </a:solidFill>
                <a:effectLst/>
                <a:latin typeface="Arial" panose="020B0604020202020204" pitchFamily="34" charset="0"/>
              </a:rPr>
              <a:t>Styling Elements:</a:t>
            </a:r>
            <a:r>
              <a:rPr kumimoji="0" lang="en-US" altLang="en-US" sz="2000" b="0" i="0" u="none" strike="noStrike" cap="none" normalizeH="0" baseline="0" dirty="0">
                <a:ln>
                  <a:noFill/>
                </a:ln>
                <a:solidFill>
                  <a:schemeClr val="accent2">
                    <a:lumMod val="50000"/>
                  </a:schemeClr>
                </a:solidFill>
                <a:effectLst/>
                <a:latin typeface="Arial" panose="020B0604020202020204" pitchFamily="34" charset="0"/>
              </a:rPr>
              <a:t> CSS is applied to HTML elements to define their visual appearance. Selectors target HTML elements, and properties like </a:t>
            </a:r>
            <a:r>
              <a:rPr kumimoji="0" lang="en-US" altLang="en-US" sz="2000" b="0" i="0" u="none" strike="noStrike" cap="none" normalizeH="0" baseline="0" dirty="0">
                <a:ln>
                  <a:noFill/>
                </a:ln>
                <a:solidFill>
                  <a:schemeClr val="accent2">
                    <a:lumMod val="50000"/>
                  </a:schemeClr>
                </a:solidFill>
                <a:effectLst/>
                <a:latin typeface="Arial Unicode MS"/>
              </a:rPr>
              <a:t>color</a:t>
            </a:r>
            <a:r>
              <a:rPr kumimoji="0" lang="en-US" altLang="en-US" sz="2000" b="0" i="0" u="none" strike="noStrike" cap="none" normalizeH="0" baseline="0" dirty="0">
                <a:ln>
                  <a:noFill/>
                </a:ln>
                <a:solidFill>
                  <a:schemeClr val="accent2">
                    <a:lumMod val="50000"/>
                  </a:schemeClr>
                </a:solidFill>
                <a:effectLst/>
              </a:rPr>
              <a:t>, </a:t>
            </a:r>
            <a:r>
              <a:rPr kumimoji="0" lang="en-US" altLang="en-US" sz="2000" b="0" i="0" u="none" strike="noStrike" cap="none" normalizeH="0" baseline="0" dirty="0">
                <a:ln>
                  <a:noFill/>
                </a:ln>
                <a:solidFill>
                  <a:schemeClr val="accent2">
                    <a:lumMod val="50000"/>
                  </a:schemeClr>
                </a:solidFill>
                <a:effectLst/>
                <a:latin typeface="Arial Unicode MS"/>
              </a:rPr>
              <a:t>font-size</a:t>
            </a:r>
            <a:r>
              <a:rPr kumimoji="0" lang="en-US" altLang="en-US" sz="2000" b="0" i="0" u="none" strike="noStrike" cap="none" normalizeH="0" baseline="0" dirty="0">
                <a:ln>
                  <a:noFill/>
                </a:ln>
                <a:solidFill>
                  <a:schemeClr val="accent2">
                    <a:lumMod val="50000"/>
                  </a:schemeClr>
                </a:solidFill>
                <a:effectLst/>
              </a:rPr>
              <a:t>, and </a:t>
            </a:r>
            <a:r>
              <a:rPr kumimoji="0" lang="en-US" altLang="en-US" sz="2000" b="0" i="0" u="none" strike="noStrike" cap="none" normalizeH="0" baseline="0" dirty="0">
                <a:ln>
                  <a:noFill/>
                </a:ln>
                <a:solidFill>
                  <a:schemeClr val="accent2">
                    <a:lumMod val="50000"/>
                  </a:schemeClr>
                </a:solidFill>
                <a:effectLst/>
                <a:latin typeface="Arial Unicode MS"/>
              </a:rPr>
              <a:t>margin</a:t>
            </a:r>
            <a:r>
              <a:rPr kumimoji="0" lang="en-US" altLang="en-US" sz="2000" b="0" i="0" u="none" strike="noStrike" cap="none" normalizeH="0" baseline="0" dirty="0">
                <a:ln>
                  <a:noFill/>
                </a:ln>
                <a:solidFill>
                  <a:schemeClr val="accent2">
                    <a:lumMod val="50000"/>
                  </a:schemeClr>
                </a:solidFill>
                <a:effectLst/>
              </a:rPr>
              <a:t> control styling.</a:t>
            </a:r>
            <a:endParaRPr kumimoji="0" lang="en-US" altLang="en-US" sz="2000" b="0" i="0" u="none" strike="noStrike" cap="none" normalizeH="0" baseline="0" dirty="0">
              <a:ln>
                <a:noFill/>
              </a:ln>
              <a:solidFill>
                <a:schemeClr val="accent2">
                  <a:lumMod val="50000"/>
                </a:schemeClr>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2">
                    <a:lumMod val="50000"/>
                  </a:schemeClr>
                </a:solidFill>
                <a:effectLst/>
                <a:latin typeface="Arial" panose="020B0604020202020204" pitchFamily="34" charset="0"/>
              </a:rPr>
              <a:t>Layout Design:</a:t>
            </a:r>
            <a:r>
              <a:rPr kumimoji="0" lang="en-US" altLang="en-US" sz="2000" b="0" i="0" u="none" strike="noStrike" cap="none" normalizeH="0" baseline="0" dirty="0">
                <a:ln>
                  <a:noFill/>
                </a:ln>
                <a:solidFill>
                  <a:schemeClr val="accent2">
                    <a:lumMod val="50000"/>
                  </a:schemeClr>
                </a:solidFill>
                <a:effectLst/>
                <a:latin typeface="Arial" panose="020B0604020202020204" pitchFamily="34" charset="0"/>
              </a:rPr>
              <a:t> CSS provides layout control, allowing the positioning of elements using properties like </a:t>
            </a:r>
            <a:r>
              <a:rPr kumimoji="0" lang="en-US" altLang="en-US" sz="2000" b="0" i="0" u="none" strike="noStrike" cap="none" normalizeH="0" baseline="0" dirty="0">
                <a:ln>
                  <a:noFill/>
                </a:ln>
                <a:solidFill>
                  <a:schemeClr val="accent2">
                    <a:lumMod val="50000"/>
                  </a:schemeClr>
                </a:solidFill>
                <a:effectLst/>
                <a:latin typeface="Arial Unicode MS"/>
              </a:rPr>
              <a:t>display</a:t>
            </a:r>
            <a:r>
              <a:rPr kumimoji="0" lang="en-US" altLang="en-US" sz="2000" b="0" i="0" u="none" strike="noStrike" cap="none" normalizeH="0" baseline="0" dirty="0">
                <a:ln>
                  <a:noFill/>
                </a:ln>
                <a:solidFill>
                  <a:schemeClr val="accent2">
                    <a:lumMod val="50000"/>
                  </a:schemeClr>
                </a:solidFill>
                <a:effectLst/>
              </a:rPr>
              <a:t>, </a:t>
            </a:r>
            <a:r>
              <a:rPr kumimoji="0" lang="en-US" altLang="en-US" sz="2000" b="0" i="0" u="none" strike="noStrike" cap="none" normalizeH="0" baseline="0" dirty="0">
                <a:ln>
                  <a:noFill/>
                </a:ln>
                <a:solidFill>
                  <a:schemeClr val="accent2">
                    <a:lumMod val="50000"/>
                  </a:schemeClr>
                </a:solidFill>
                <a:effectLst/>
                <a:latin typeface="Arial Unicode MS"/>
              </a:rPr>
              <a:t>position</a:t>
            </a:r>
            <a:r>
              <a:rPr kumimoji="0" lang="en-US" altLang="en-US" sz="2000" b="0" i="0" u="none" strike="noStrike" cap="none" normalizeH="0" baseline="0" dirty="0">
                <a:ln>
                  <a:noFill/>
                </a:ln>
                <a:solidFill>
                  <a:schemeClr val="accent2">
                    <a:lumMod val="50000"/>
                  </a:schemeClr>
                </a:solidFill>
                <a:effectLst/>
              </a:rPr>
              <a:t>, and </a:t>
            </a:r>
            <a:r>
              <a:rPr kumimoji="0" lang="en-US" altLang="en-US" sz="2000" b="0" i="0" u="none" strike="noStrike" cap="none" normalizeH="0" baseline="0" dirty="0">
                <a:ln>
                  <a:noFill/>
                </a:ln>
                <a:solidFill>
                  <a:schemeClr val="accent2">
                    <a:lumMod val="50000"/>
                  </a:schemeClr>
                </a:solidFill>
                <a:effectLst/>
                <a:latin typeface="Arial Unicode MS"/>
              </a:rPr>
              <a:t>float</a:t>
            </a:r>
            <a:r>
              <a:rPr kumimoji="0" lang="en-US" altLang="en-US" sz="2000" b="0" i="0" u="none" strike="noStrike" cap="none" normalizeH="0" baseline="0" dirty="0">
                <a:ln>
                  <a:noFill/>
                </a:ln>
                <a:solidFill>
                  <a:schemeClr val="accent2">
                    <a:lumMod val="50000"/>
                  </a:schemeClr>
                </a:solidFill>
                <a:effectLst/>
              </a:rPr>
              <a:t>.</a:t>
            </a:r>
            <a:endParaRPr kumimoji="0" lang="en-US" altLang="en-US" sz="2000" b="0" i="0" u="none" strike="noStrike" cap="none" normalizeH="0" baseline="0" dirty="0">
              <a:ln>
                <a:noFill/>
              </a:ln>
              <a:solidFill>
                <a:schemeClr val="accent2">
                  <a:lumMod val="50000"/>
                </a:schemeClr>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2">
                    <a:lumMod val="50000"/>
                  </a:schemeClr>
                </a:solidFill>
                <a:effectLst/>
                <a:latin typeface="Arial" panose="020B0604020202020204" pitchFamily="34" charset="0"/>
              </a:rPr>
              <a:t>Responsive Design:</a:t>
            </a:r>
            <a:r>
              <a:rPr kumimoji="0" lang="en-US" altLang="en-US" sz="2000" b="0" i="0" u="none" strike="noStrike" cap="none" normalizeH="0" baseline="0" dirty="0">
                <a:ln>
                  <a:noFill/>
                </a:ln>
                <a:solidFill>
                  <a:schemeClr val="accent2">
                    <a:lumMod val="50000"/>
                  </a:schemeClr>
                </a:solidFill>
                <a:effectLst/>
                <a:latin typeface="Arial" panose="020B0604020202020204" pitchFamily="34" charset="0"/>
              </a:rPr>
              <a:t> Media queries in CSS enable the creation of responsive designs for different screen sizes.</a:t>
            </a:r>
          </a:p>
          <a:p>
            <a:endParaRPr lang="en-IN" dirty="0"/>
          </a:p>
        </p:txBody>
      </p:sp>
    </p:spTree>
    <p:extLst>
      <p:ext uri="{BB962C8B-B14F-4D97-AF65-F5344CB8AC3E}">
        <p14:creationId xmlns:p14="http://schemas.microsoft.com/office/powerpoint/2010/main" val="4102481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1FE55-1227-D274-6A41-CDF845584369}"/>
              </a:ext>
            </a:extLst>
          </p:cNvPr>
          <p:cNvSpPr>
            <a:spLocks noGrp="1"/>
          </p:cNvSpPr>
          <p:nvPr>
            <p:ph type="title"/>
          </p:nvPr>
        </p:nvSpPr>
        <p:spPr/>
        <p:txBody>
          <a:bodyPr/>
          <a:lstStyle/>
          <a:p>
            <a:r>
              <a:rPr lang="en-IN" dirty="0"/>
              <a:t>		    Front End</a:t>
            </a:r>
          </a:p>
        </p:txBody>
      </p:sp>
      <p:pic>
        <p:nvPicPr>
          <p:cNvPr id="7" name="Picture 6">
            <a:extLst>
              <a:ext uri="{FF2B5EF4-FFF2-40B4-BE49-F238E27FC236}">
                <a16:creationId xmlns:a16="http://schemas.microsoft.com/office/drawing/2014/main" id="{37755167-30C9-49B3-262B-F1D40A5D62B4}"/>
              </a:ext>
            </a:extLst>
          </p:cNvPr>
          <p:cNvPicPr>
            <a:picLocks noChangeAspect="1"/>
          </p:cNvPicPr>
          <p:nvPr/>
        </p:nvPicPr>
        <p:blipFill>
          <a:blip r:embed="rId2"/>
          <a:stretch>
            <a:fillRect/>
          </a:stretch>
        </p:blipFill>
        <p:spPr>
          <a:xfrm>
            <a:off x="1584338" y="780972"/>
            <a:ext cx="1950720" cy="1097280"/>
          </a:xfrm>
          <a:prstGeom prst="rect">
            <a:avLst/>
          </a:prstGeom>
        </p:spPr>
      </p:pic>
      <p:sp>
        <p:nvSpPr>
          <p:cNvPr id="11" name="TextBox 10">
            <a:extLst>
              <a:ext uri="{FF2B5EF4-FFF2-40B4-BE49-F238E27FC236}">
                <a16:creationId xmlns:a16="http://schemas.microsoft.com/office/drawing/2014/main" id="{5A2C8A9F-AC74-AF73-CA90-F0435053A7A2}"/>
              </a:ext>
            </a:extLst>
          </p:cNvPr>
          <p:cNvSpPr txBox="1"/>
          <p:nvPr/>
        </p:nvSpPr>
        <p:spPr>
          <a:xfrm>
            <a:off x="1240420" y="2228865"/>
            <a:ext cx="9711159" cy="4062651"/>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JavaScript:</a:t>
            </a:r>
          </a:p>
          <a:p>
            <a:endParaRPr lang="en-IN" sz="2000" b="1" dirty="0">
              <a:solidFill>
                <a:srgbClr val="6699FF"/>
              </a:solidFill>
              <a:latin typeface="Arial" panose="020B0604020202020204" pitchFamily="34" charset="0"/>
              <a:cs typeface="Arial" panose="020B0604020202020204" pitchFamily="34" charset="0"/>
            </a:endParaRPr>
          </a:p>
          <a:p>
            <a:pPr>
              <a:buFont typeface="Arial" panose="020B0604020202020204" pitchFamily="34" charset="0"/>
              <a:buChar char="•"/>
            </a:pPr>
            <a:r>
              <a:rPr lang="en-IN" sz="2000" b="1" dirty="0">
                <a:solidFill>
                  <a:srgbClr val="6699FF"/>
                </a:solidFill>
                <a:latin typeface="Arial" panose="020B0604020202020204" pitchFamily="34" charset="0"/>
                <a:cs typeface="Arial" panose="020B0604020202020204" pitchFamily="34" charset="0"/>
              </a:rPr>
              <a:t>Usage in Code:</a:t>
            </a:r>
          </a:p>
          <a:p>
            <a:pPr>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IN" sz="2000" b="1" dirty="0">
                <a:solidFill>
                  <a:schemeClr val="accent1">
                    <a:lumMod val="75000"/>
                  </a:schemeClr>
                </a:solidFill>
                <a:latin typeface="Arial" panose="020B0604020202020204" pitchFamily="34" charset="0"/>
                <a:cs typeface="Arial" panose="020B0604020202020204" pitchFamily="34" charset="0"/>
              </a:rPr>
              <a:t>Interactivity:</a:t>
            </a:r>
            <a:r>
              <a:rPr lang="en-IN" sz="2000" dirty="0">
                <a:solidFill>
                  <a:schemeClr val="accent1">
                    <a:lumMod val="75000"/>
                  </a:schemeClr>
                </a:solidFill>
                <a:latin typeface="Arial" panose="020B0604020202020204" pitchFamily="34" charset="0"/>
                <a:cs typeface="Arial" panose="020B0604020202020204" pitchFamily="34" charset="0"/>
              </a:rPr>
              <a:t> JavaScript is used to make web pages interactive. It can handle user events (clicks, input) and respond dynamically.</a:t>
            </a:r>
          </a:p>
          <a:p>
            <a:pPr marL="742950" lvl="1" indent="-285750">
              <a:buFont typeface="Arial" panose="020B0604020202020204" pitchFamily="34" charset="0"/>
              <a:buChar char="•"/>
            </a:pPr>
            <a:r>
              <a:rPr lang="en-IN" sz="2000" b="1" dirty="0">
                <a:solidFill>
                  <a:schemeClr val="accent1">
                    <a:lumMod val="75000"/>
                  </a:schemeClr>
                </a:solidFill>
                <a:latin typeface="Arial" panose="020B0604020202020204" pitchFamily="34" charset="0"/>
                <a:cs typeface="Arial" panose="020B0604020202020204" pitchFamily="34" charset="0"/>
              </a:rPr>
              <a:t>DOM Manipulation:</a:t>
            </a:r>
            <a:r>
              <a:rPr lang="en-IN" sz="2000" dirty="0">
                <a:solidFill>
                  <a:schemeClr val="accent1">
                    <a:lumMod val="75000"/>
                  </a:schemeClr>
                </a:solidFill>
                <a:latin typeface="Arial" panose="020B0604020202020204" pitchFamily="34" charset="0"/>
                <a:cs typeface="Arial" panose="020B0604020202020204" pitchFamily="34" charset="0"/>
              </a:rPr>
              <a:t> JavaScript interacts with the Document Object Model (DOM) to dynamically update or modify HTML and CSS elements.</a:t>
            </a:r>
          </a:p>
          <a:p>
            <a:pPr marL="742950" lvl="1" indent="-285750">
              <a:buFont typeface="Arial" panose="020B0604020202020204" pitchFamily="34" charset="0"/>
              <a:buChar char="•"/>
            </a:pPr>
            <a:r>
              <a:rPr lang="en-IN" sz="2000" b="1" dirty="0">
                <a:solidFill>
                  <a:schemeClr val="accent1">
                    <a:lumMod val="75000"/>
                  </a:schemeClr>
                </a:solidFill>
                <a:latin typeface="Arial" panose="020B0604020202020204" pitchFamily="34" charset="0"/>
                <a:cs typeface="Arial" panose="020B0604020202020204" pitchFamily="34" charset="0"/>
              </a:rPr>
              <a:t>Form Validation:</a:t>
            </a:r>
            <a:r>
              <a:rPr lang="en-IN" sz="2000" dirty="0">
                <a:solidFill>
                  <a:schemeClr val="accent1">
                    <a:lumMod val="75000"/>
                  </a:schemeClr>
                </a:solidFill>
                <a:latin typeface="Arial" panose="020B0604020202020204" pitchFamily="34" charset="0"/>
                <a:cs typeface="Arial" panose="020B0604020202020204" pitchFamily="34" charset="0"/>
              </a:rPr>
              <a:t> It can be employed for form validation, ensuring user inputs meet specific criteria.</a:t>
            </a:r>
          </a:p>
          <a:p>
            <a:pPr marL="742950" lvl="1" indent="-285750">
              <a:buFont typeface="Arial" panose="020B0604020202020204" pitchFamily="34" charset="0"/>
              <a:buChar char="•"/>
            </a:pPr>
            <a:r>
              <a:rPr lang="en-IN" sz="2000" b="1" dirty="0">
                <a:solidFill>
                  <a:schemeClr val="accent1">
                    <a:lumMod val="75000"/>
                  </a:schemeClr>
                </a:solidFill>
                <a:latin typeface="Arial" panose="020B0604020202020204" pitchFamily="34" charset="0"/>
                <a:cs typeface="Arial" panose="020B0604020202020204" pitchFamily="34" charset="0"/>
              </a:rPr>
              <a:t>Asynchronous Operations:</a:t>
            </a:r>
            <a:r>
              <a:rPr lang="en-IN" sz="2000" dirty="0">
                <a:solidFill>
                  <a:schemeClr val="accent1">
                    <a:lumMod val="75000"/>
                  </a:schemeClr>
                </a:solidFill>
                <a:latin typeface="Arial" panose="020B0604020202020204" pitchFamily="34" charset="0"/>
                <a:cs typeface="Arial" panose="020B0604020202020204" pitchFamily="34" charset="0"/>
              </a:rPr>
              <a:t> JavaScript allows for asynchronous operations, such as fetching data from a server without refreshing the entire page.</a:t>
            </a:r>
          </a:p>
          <a:p>
            <a:endParaRPr lang="en-IN" dirty="0"/>
          </a:p>
        </p:txBody>
      </p:sp>
    </p:spTree>
    <p:extLst>
      <p:ext uri="{BB962C8B-B14F-4D97-AF65-F5344CB8AC3E}">
        <p14:creationId xmlns:p14="http://schemas.microsoft.com/office/powerpoint/2010/main" val="1900006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1FE55-1227-D274-6A41-CDF845584369}"/>
              </a:ext>
            </a:extLst>
          </p:cNvPr>
          <p:cNvSpPr>
            <a:spLocks noGrp="1"/>
          </p:cNvSpPr>
          <p:nvPr>
            <p:ph type="title"/>
          </p:nvPr>
        </p:nvSpPr>
        <p:spPr/>
        <p:txBody>
          <a:bodyPr/>
          <a:lstStyle/>
          <a:p>
            <a:r>
              <a:rPr lang="en-IN" dirty="0"/>
              <a:t>		    Front End</a:t>
            </a:r>
          </a:p>
        </p:txBody>
      </p:sp>
      <p:pic>
        <p:nvPicPr>
          <p:cNvPr id="7" name="Picture 6">
            <a:extLst>
              <a:ext uri="{FF2B5EF4-FFF2-40B4-BE49-F238E27FC236}">
                <a16:creationId xmlns:a16="http://schemas.microsoft.com/office/drawing/2014/main" id="{37755167-30C9-49B3-262B-F1D40A5D62B4}"/>
              </a:ext>
            </a:extLst>
          </p:cNvPr>
          <p:cNvPicPr>
            <a:picLocks noChangeAspect="1"/>
          </p:cNvPicPr>
          <p:nvPr/>
        </p:nvPicPr>
        <p:blipFill>
          <a:blip r:embed="rId2"/>
          <a:stretch>
            <a:fillRect/>
          </a:stretch>
        </p:blipFill>
        <p:spPr>
          <a:xfrm>
            <a:off x="1584338" y="780972"/>
            <a:ext cx="1950720" cy="1097280"/>
          </a:xfrm>
          <a:prstGeom prst="rect">
            <a:avLst/>
          </a:prstGeom>
        </p:spPr>
      </p:pic>
      <p:sp>
        <p:nvSpPr>
          <p:cNvPr id="11" name="TextBox 10">
            <a:extLst>
              <a:ext uri="{FF2B5EF4-FFF2-40B4-BE49-F238E27FC236}">
                <a16:creationId xmlns:a16="http://schemas.microsoft.com/office/drawing/2014/main" id="{5A2C8A9F-AC74-AF73-CA90-F0435053A7A2}"/>
              </a:ext>
            </a:extLst>
          </p:cNvPr>
          <p:cNvSpPr txBox="1"/>
          <p:nvPr/>
        </p:nvSpPr>
        <p:spPr>
          <a:xfrm>
            <a:off x="1240420" y="2228865"/>
            <a:ext cx="9711159" cy="3754874"/>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Bootstrap:</a:t>
            </a:r>
          </a:p>
          <a:p>
            <a:endParaRPr lang="en-US" sz="2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b="1" dirty="0">
                <a:solidFill>
                  <a:srgbClr val="6699FF"/>
                </a:solidFill>
                <a:latin typeface="Arial" panose="020B0604020202020204" pitchFamily="34" charset="0"/>
                <a:cs typeface="Arial" panose="020B0604020202020204" pitchFamily="34" charset="0"/>
              </a:rPr>
              <a:t>Usage in Code:</a:t>
            </a:r>
          </a:p>
          <a:p>
            <a:pPr>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000" b="1" dirty="0">
                <a:solidFill>
                  <a:schemeClr val="accent1">
                    <a:lumMod val="75000"/>
                  </a:schemeClr>
                </a:solidFill>
                <a:latin typeface="Arial" panose="020B0604020202020204" pitchFamily="34" charset="0"/>
                <a:cs typeface="Arial" panose="020B0604020202020204" pitchFamily="34" charset="0"/>
              </a:rPr>
              <a:t>Responsive Grid System:</a:t>
            </a:r>
            <a:r>
              <a:rPr lang="en-US" sz="2000" dirty="0">
                <a:solidFill>
                  <a:schemeClr val="accent1">
                    <a:lumMod val="75000"/>
                  </a:schemeClr>
                </a:solidFill>
                <a:latin typeface="Arial" panose="020B0604020202020204" pitchFamily="34" charset="0"/>
                <a:cs typeface="Arial" panose="020B0604020202020204" pitchFamily="34" charset="0"/>
              </a:rPr>
              <a:t> Bootstrap's grid system (container, row, column classes) facilitates the creation of responsive layouts.</a:t>
            </a:r>
          </a:p>
          <a:p>
            <a:pPr marL="742950" lvl="1" indent="-285750">
              <a:buFont typeface="Arial" panose="020B0604020202020204" pitchFamily="34" charset="0"/>
              <a:buChar char="•"/>
            </a:pPr>
            <a:r>
              <a:rPr lang="en-US" sz="2000" b="1" dirty="0">
                <a:solidFill>
                  <a:schemeClr val="accent1">
                    <a:lumMod val="75000"/>
                  </a:schemeClr>
                </a:solidFill>
                <a:latin typeface="Arial" panose="020B0604020202020204" pitchFamily="34" charset="0"/>
                <a:cs typeface="Arial" panose="020B0604020202020204" pitchFamily="34" charset="0"/>
              </a:rPr>
              <a:t>Pre-designed Components:</a:t>
            </a:r>
            <a:r>
              <a:rPr lang="en-US" sz="2000" dirty="0">
                <a:solidFill>
                  <a:schemeClr val="accent1">
                    <a:lumMod val="75000"/>
                  </a:schemeClr>
                </a:solidFill>
                <a:latin typeface="Arial" panose="020B0604020202020204" pitchFamily="34" charset="0"/>
                <a:cs typeface="Arial" panose="020B0604020202020204" pitchFamily="34" charset="0"/>
              </a:rPr>
              <a:t> Bootstrap offers a variety of pre-designed components (e.g., navigation bars, modals, forms) that can be easily integrated into the HTML code.</a:t>
            </a:r>
          </a:p>
          <a:p>
            <a:pPr marL="742950" lvl="1" indent="-285750">
              <a:buFont typeface="Arial" panose="020B0604020202020204" pitchFamily="34" charset="0"/>
              <a:buChar char="•"/>
            </a:pPr>
            <a:r>
              <a:rPr lang="en-US" sz="2000" b="1" dirty="0">
                <a:solidFill>
                  <a:schemeClr val="accent1">
                    <a:lumMod val="75000"/>
                  </a:schemeClr>
                </a:solidFill>
                <a:latin typeface="Arial" panose="020B0604020202020204" pitchFamily="34" charset="0"/>
                <a:cs typeface="Arial" panose="020B0604020202020204" pitchFamily="34" charset="0"/>
              </a:rPr>
              <a:t>Utility Classes:</a:t>
            </a:r>
            <a:r>
              <a:rPr lang="en-US" sz="2000" dirty="0">
                <a:solidFill>
                  <a:schemeClr val="accent1">
                    <a:lumMod val="75000"/>
                  </a:schemeClr>
                </a:solidFill>
                <a:latin typeface="Arial" panose="020B0604020202020204" pitchFamily="34" charset="0"/>
                <a:cs typeface="Arial" panose="020B0604020202020204" pitchFamily="34" charset="0"/>
              </a:rPr>
              <a:t> Bootstrap includes utility classes for quick styling adjustments, such as spacing and text alignment.</a:t>
            </a:r>
          </a:p>
          <a:p>
            <a:endParaRPr lang="en-IN" dirty="0"/>
          </a:p>
        </p:txBody>
      </p:sp>
    </p:spTree>
    <p:extLst>
      <p:ext uri="{BB962C8B-B14F-4D97-AF65-F5344CB8AC3E}">
        <p14:creationId xmlns:p14="http://schemas.microsoft.com/office/powerpoint/2010/main" val="3142441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1FE55-1227-D274-6A41-CDF845584369}"/>
              </a:ext>
            </a:extLst>
          </p:cNvPr>
          <p:cNvSpPr>
            <a:spLocks noGrp="1"/>
          </p:cNvSpPr>
          <p:nvPr>
            <p:ph type="title"/>
          </p:nvPr>
        </p:nvSpPr>
        <p:spPr/>
        <p:txBody>
          <a:bodyPr/>
          <a:lstStyle/>
          <a:p>
            <a:r>
              <a:rPr lang="en-IN" dirty="0"/>
              <a:t>		     Back-End</a:t>
            </a:r>
          </a:p>
        </p:txBody>
      </p:sp>
      <p:sp>
        <p:nvSpPr>
          <p:cNvPr id="11" name="TextBox 10">
            <a:extLst>
              <a:ext uri="{FF2B5EF4-FFF2-40B4-BE49-F238E27FC236}">
                <a16:creationId xmlns:a16="http://schemas.microsoft.com/office/drawing/2014/main" id="{5A2C8A9F-AC74-AF73-CA90-F0435053A7A2}"/>
              </a:ext>
            </a:extLst>
          </p:cNvPr>
          <p:cNvSpPr txBox="1"/>
          <p:nvPr/>
        </p:nvSpPr>
        <p:spPr>
          <a:xfrm>
            <a:off x="1240420" y="2228865"/>
            <a:ext cx="9711159" cy="4370427"/>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Node.js:</a:t>
            </a:r>
          </a:p>
          <a:p>
            <a:endParaRPr lang="en-US" sz="2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b="1" dirty="0">
                <a:solidFill>
                  <a:srgbClr val="6699FF"/>
                </a:solidFill>
                <a:latin typeface="Arial" panose="020B0604020202020204" pitchFamily="34" charset="0"/>
                <a:cs typeface="Arial" panose="020B0604020202020204" pitchFamily="34" charset="0"/>
              </a:rPr>
              <a:t>Usage in Code:</a:t>
            </a:r>
          </a:p>
          <a:p>
            <a:pPr>
              <a:buFont typeface="Arial" panose="020B0604020202020204" pitchFamily="34" charset="0"/>
              <a:buChar char="•"/>
            </a:pPr>
            <a:endParaRPr lang="en-US" sz="2000" dirty="0">
              <a:solidFill>
                <a:schemeClr val="accent1">
                  <a:lumMod val="7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000" b="1" dirty="0">
                <a:solidFill>
                  <a:schemeClr val="accent1">
                    <a:lumMod val="75000"/>
                  </a:schemeClr>
                </a:solidFill>
                <a:latin typeface="Arial" panose="020B0604020202020204" pitchFamily="34" charset="0"/>
                <a:cs typeface="Arial" panose="020B0604020202020204" pitchFamily="34" charset="0"/>
              </a:rPr>
              <a:t>Server-Side Logic:</a:t>
            </a:r>
            <a:r>
              <a:rPr lang="en-US" sz="2000" dirty="0">
                <a:solidFill>
                  <a:schemeClr val="accent1">
                    <a:lumMod val="75000"/>
                  </a:schemeClr>
                </a:solidFill>
                <a:latin typeface="Arial" panose="020B0604020202020204" pitchFamily="34" charset="0"/>
                <a:cs typeface="Arial" panose="020B0604020202020204" pitchFamily="34" charset="0"/>
              </a:rPr>
              <a:t> Node.js is used for server-side scripting, handling server-side logic and business logic for the application.</a:t>
            </a:r>
          </a:p>
          <a:p>
            <a:pPr marL="742950" lvl="1" indent="-285750">
              <a:buFont typeface="Arial" panose="020B0604020202020204" pitchFamily="34" charset="0"/>
              <a:buChar char="•"/>
            </a:pPr>
            <a:r>
              <a:rPr lang="en-US" sz="2000" b="1" dirty="0">
                <a:solidFill>
                  <a:schemeClr val="accent1">
                    <a:lumMod val="75000"/>
                  </a:schemeClr>
                </a:solidFill>
                <a:latin typeface="Arial" panose="020B0604020202020204" pitchFamily="34" charset="0"/>
                <a:cs typeface="Arial" panose="020B0604020202020204" pitchFamily="34" charset="0"/>
              </a:rPr>
              <a:t>Event-Driven Architecture:</a:t>
            </a:r>
            <a:r>
              <a:rPr lang="en-US" sz="2000" dirty="0">
                <a:solidFill>
                  <a:schemeClr val="accent1">
                    <a:lumMod val="75000"/>
                  </a:schemeClr>
                </a:solidFill>
                <a:latin typeface="Arial" panose="020B0604020202020204" pitchFamily="34" charset="0"/>
                <a:cs typeface="Arial" panose="020B0604020202020204" pitchFamily="34" charset="0"/>
              </a:rPr>
              <a:t> Node.js uses an event-driven, non-blocking I/O model, allowing for efficient handling of concurrent requests.</a:t>
            </a:r>
          </a:p>
          <a:p>
            <a:pPr marL="742950" lvl="1" indent="-285750">
              <a:buFont typeface="Arial" panose="020B0604020202020204" pitchFamily="34" charset="0"/>
              <a:buChar char="•"/>
            </a:pPr>
            <a:r>
              <a:rPr lang="en-US" sz="2000" b="1" dirty="0">
                <a:solidFill>
                  <a:schemeClr val="accent1">
                    <a:lumMod val="75000"/>
                  </a:schemeClr>
                </a:solidFill>
                <a:latin typeface="Arial" panose="020B0604020202020204" pitchFamily="34" charset="0"/>
                <a:cs typeface="Arial" panose="020B0604020202020204" pitchFamily="34" charset="0"/>
              </a:rPr>
              <a:t>Routing:</a:t>
            </a:r>
            <a:r>
              <a:rPr lang="en-US" sz="2000" dirty="0">
                <a:solidFill>
                  <a:schemeClr val="accent1">
                    <a:lumMod val="75000"/>
                  </a:schemeClr>
                </a:solidFill>
                <a:latin typeface="Arial" panose="020B0604020202020204" pitchFamily="34" charset="0"/>
                <a:cs typeface="Arial" panose="020B0604020202020204" pitchFamily="34" charset="0"/>
              </a:rPr>
              <a:t> Defines routes to handle different HTTP requests (GET, POST, etc.) and directs them to the appropriate server-side functions.</a:t>
            </a:r>
          </a:p>
          <a:p>
            <a:pPr marL="742950" lvl="1" indent="-285750">
              <a:buFont typeface="Arial" panose="020B0604020202020204" pitchFamily="34" charset="0"/>
              <a:buChar char="•"/>
            </a:pPr>
            <a:r>
              <a:rPr lang="en-US" sz="2000" b="1" dirty="0">
                <a:solidFill>
                  <a:schemeClr val="accent1">
                    <a:lumMod val="75000"/>
                  </a:schemeClr>
                </a:solidFill>
                <a:latin typeface="Arial" panose="020B0604020202020204" pitchFamily="34" charset="0"/>
                <a:cs typeface="Arial" panose="020B0604020202020204" pitchFamily="34" charset="0"/>
              </a:rPr>
              <a:t>Middleware:</a:t>
            </a:r>
            <a:r>
              <a:rPr lang="en-US" sz="2000" dirty="0">
                <a:solidFill>
                  <a:schemeClr val="accent1">
                    <a:lumMod val="75000"/>
                  </a:schemeClr>
                </a:solidFill>
                <a:latin typeface="Arial" panose="020B0604020202020204" pitchFamily="34" charset="0"/>
                <a:cs typeface="Arial" panose="020B0604020202020204" pitchFamily="34" charset="0"/>
              </a:rPr>
              <a:t> Express.js, a web application framework for Node.js, is commonly used for middleware functionality, such as handling HTTP requests and responses.</a:t>
            </a:r>
          </a:p>
          <a:p>
            <a:endParaRPr lang="en-IN" dirty="0"/>
          </a:p>
        </p:txBody>
      </p:sp>
      <p:pic>
        <p:nvPicPr>
          <p:cNvPr id="4" name="Picture 3">
            <a:extLst>
              <a:ext uri="{FF2B5EF4-FFF2-40B4-BE49-F238E27FC236}">
                <a16:creationId xmlns:a16="http://schemas.microsoft.com/office/drawing/2014/main" id="{52B733FF-3FD6-8F25-B4AA-C289382FD30E}"/>
              </a:ext>
            </a:extLst>
          </p:cNvPr>
          <p:cNvPicPr>
            <a:picLocks noChangeAspect="1"/>
          </p:cNvPicPr>
          <p:nvPr/>
        </p:nvPicPr>
        <p:blipFill>
          <a:blip r:embed="rId2"/>
          <a:stretch>
            <a:fillRect/>
          </a:stretch>
        </p:blipFill>
        <p:spPr>
          <a:xfrm>
            <a:off x="1584338" y="664853"/>
            <a:ext cx="1898002" cy="1097280"/>
          </a:xfrm>
          <a:prstGeom prst="rect">
            <a:avLst/>
          </a:prstGeom>
        </p:spPr>
      </p:pic>
    </p:spTree>
    <p:extLst>
      <p:ext uri="{BB962C8B-B14F-4D97-AF65-F5344CB8AC3E}">
        <p14:creationId xmlns:p14="http://schemas.microsoft.com/office/powerpoint/2010/main" val="1287536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1FE55-1227-D274-6A41-CDF845584369}"/>
              </a:ext>
            </a:extLst>
          </p:cNvPr>
          <p:cNvSpPr>
            <a:spLocks noGrp="1"/>
          </p:cNvSpPr>
          <p:nvPr>
            <p:ph type="title"/>
          </p:nvPr>
        </p:nvSpPr>
        <p:spPr/>
        <p:txBody>
          <a:bodyPr/>
          <a:lstStyle/>
          <a:p>
            <a:r>
              <a:rPr lang="en-IN" dirty="0"/>
              <a:t>		     Database</a:t>
            </a:r>
          </a:p>
        </p:txBody>
      </p:sp>
      <p:sp>
        <p:nvSpPr>
          <p:cNvPr id="11" name="TextBox 10">
            <a:extLst>
              <a:ext uri="{FF2B5EF4-FFF2-40B4-BE49-F238E27FC236}">
                <a16:creationId xmlns:a16="http://schemas.microsoft.com/office/drawing/2014/main" id="{5A2C8A9F-AC74-AF73-CA90-F0435053A7A2}"/>
              </a:ext>
            </a:extLst>
          </p:cNvPr>
          <p:cNvSpPr txBox="1"/>
          <p:nvPr/>
        </p:nvSpPr>
        <p:spPr>
          <a:xfrm>
            <a:off x="1240420" y="2228865"/>
            <a:ext cx="9711159" cy="4555093"/>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MongoDB:</a:t>
            </a:r>
          </a:p>
          <a:p>
            <a:endParaRPr lang="en-IN" b="1" dirty="0">
              <a:latin typeface="Arial" panose="020B0604020202020204" pitchFamily="34" charset="0"/>
              <a:cs typeface="Arial" panose="020B0604020202020204" pitchFamily="34" charset="0"/>
            </a:endParaRPr>
          </a:p>
          <a:p>
            <a:pPr>
              <a:buFont typeface="Arial" panose="020B0604020202020204" pitchFamily="34" charset="0"/>
              <a:buChar char="•"/>
            </a:pPr>
            <a:r>
              <a:rPr lang="en-IN" b="1" dirty="0">
                <a:solidFill>
                  <a:srgbClr val="00B0F0"/>
                </a:solidFill>
                <a:latin typeface="Arial" panose="020B0604020202020204" pitchFamily="34" charset="0"/>
                <a:cs typeface="Arial" panose="020B0604020202020204" pitchFamily="34" charset="0"/>
              </a:rPr>
              <a:t>Usage in Code:</a:t>
            </a:r>
          </a:p>
          <a:p>
            <a:pPr>
              <a:buFont typeface="Arial" panose="020B0604020202020204" pitchFamily="34" charset="0"/>
              <a:buChar char="•"/>
            </a:pPr>
            <a:endParaRPr lang="en-IN" b="1" dirty="0">
              <a:solidFill>
                <a:srgbClr val="00B0F0"/>
              </a:solidFill>
              <a:latin typeface="Arial" panose="020B0604020202020204" pitchFamily="34" charset="0"/>
              <a:cs typeface="Arial" panose="020B0604020202020204" pitchFamily="34" charset="0"/>
            </a:endParaRPr>
          </a:p>
          <a:p>
            <a:pPr lvl="1">
              <a:buFont typeface="Arial" panose="020B0604020202020204" pitchFamily="34" charset="0"/>
              <a:buChar char="•"/>
            </a:pPr>
            <a:r>
              <a:rPr lang="en-IN" b="1" dirty="0"/>
              <a:t>   </a:t>
            </a:r>
            <a:r>
              <a:rPr lang="en-IN" sz="2000" b="1" dirty="0">
                <a:solidFill>
                  <a:schemeClr val="accent1">
                    <a:lumMod val="50000"/>
                  </a:schemeClr>
                </a:solidFill>
                <a:latin typeface="Arial" panose="020B0604020202020204" pitchFamily="34" charset="0"/>
                <a:cs typeface="Arial" panose="020B0604020202020204" pitchFamily="34" charset="0"/>
              </a:rPr>
              <a:t>To store the students and teachers login details</a:t>
            </a:r>
            <a:endParaRPr lang="en-IN" sz="2000" dirty="0">
              <a:solidFill>
                <a:schemeClr val="accent1">
                  <a:lumMod val="50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IN" sz="2000" b="1" dirty="0">
                <a:solidFill>
                  <a:schemeClr val="accent1">
                    <a:lumMod val="50000"/>
                  </a:schemeClr>
                </a:solidFill>
                <a:latin typeface="Arial" panose="020B0604020202020204" pitchFamily="34" charset="0"/>
                <a:cs typeface="Arial" panose="020B0604020202020204" pitchFamily="34" charset="0"/>
              </a:rPr>
              <a:t>Document-Oriented Storage:</a:t>
            </a:r>
            <a:r>
              <a:rPr lang="en-IN" sz="2000" dirty="0">
                <a:solidFill>
                  <a:schemeClr val="accent1">
                    <a:lumMod val="50000"/>
                  </a:schemeClr>
                </a:solidFill>
                <a:latin typeface="Arial" panose="020B0604020202020204" pitchFamily="34" charset="0"/>
                <a:cs typeface="Arial" panose="020B0604020202020204" pitchFamily="34" charset="0"/>
              </a:rPr>
              <a:t> MongoDB stores data in flexible, JSON-like documents called BSON (Binary JSON). Each document represents a record in the database.</a:t>
            </a:r>
          </a:p>
          <a:p>
            <a:pPr marL="742950" lvl="1" indent="-285750">
              <a:buFont typeface="Arial" panose="020B0604020202020204" pitchFamily="34" charset="0"/>
              <a:buChar char="•"/>
            </a:pPr>
            <a:r>
              <a:rPr lang="en-IN" sz="2000" b="1" dirty="0">
                <a:solidFill>
                  <a:schemeClr val="accent1">
                    <a:lumMod val="50000"/>
                  </a:schemeClr>
                </a:solidFill>
                <a:latin typeface="Arial" panose="020B0604020202020204" pitchFamily="34" charset="0"/>
                <a:cs typeface="Arial" panose="020B0604020202020204" pitchFamily="34" charset="0"/>
              </a:rPr>
              <a:t>Collections:</a:t>
            </a:r>
            <a:r>
              <a:rPr lang="en-IN" sz="2000" dirty="0">
                <a:solidFill>
                  <a:schemeClr val="accent1">
                    <a:lumMod val="50000"/>
                  </a:schemeClr>
                </a:solidFill>
                <a:latin typeface="Arial" panose="020B0604020202020204" pitchFamily="34" charset="0"/>
                <a:cs typeface="Arial" panose="020B0604020202020204" pitchFamily="34" charset="0"/>
              </a:rPr>
              <a:t> Data is organized into collections, which are equivalent to tables in relational databases. Collections contain documents with similar structures.</a:t>
            </a:r>
          </a:p>
          <a:p>
            <a:pPr marL="742950" lvl="1" indent="-285750">
              <a:buFont typeface="Arial" panose="020B0604020202020204" pitchFamily="34" charset="0"/>
              <a:buChar char="•"/>
            </a:pPr>
            <a:r>
              <a:rPr lang="en-IN" sz="2000" b="1" dirty="0">
                <a:solidFill>
                  <a:schemeClr val="accent1">
                    <a:lumMod val="50000"/>
                  </a:schemeClr>
                </a:solidFill>
                <a:latin typeface="Arial" panose="020B0604020202020204" pitchFamily="34" charset="0"/>
                <a:cs typeface="Arial" panose="020B0604020202020204" pitchFamily="34" charset="0"/>
              </a:rPr>
              <a:t>NoSQL Structure:</a:t>
            </a:r>
            <a:r>
              <a:rPr lang="en-IN" sz="2000" dirty="0">
                <a:solidFill>
                  <a:schemeClr val="accent1">
                    <a:lumMod val="50000"/>
                  </a:schemeClr>
                </a:solidFill>
                <a:latin typeface="Arial" panose="020B0604020202020204" pitchFamily="34" charset="0"/>
                <a:cs typeface="Arial" panose="020B0604020202020204" pitchFamily="34" charset="0"/>
              </a:rPr>
              <a:t> MongoDB is a NoSQL database, allowing for flexible schema designs and easy scalability.</a:t>
            </a:r>
          </a:p>
          <a:p>
            <a:pPr marL="742950" lvl="1" indent="-285750">
              <a:buFont typeface="Arial" panose="020B0604020202020204" pitchFamily="34" charset="0"/>
              <a:buChar char="•"/>
            </a:pPr>
            <a:r>
              <a:rPr lang="en-IN" sz="2000" b="1" dirty="0">
                <a:solidFill>
                  <a:schemeClr val="accent1">
                    <a:lumMod val="50000"/>
                  </a:schemeClr>
                </a:solidFill>
                <a:latin typeface="Arial" panose="020B0604020202020204" pitchFamily="34" charset="0"/>
                <a:cs typeface="Arial" panose="020B0604020202020204" pitchFamily="34" charset="0"/>
              </a:rPr>
              <a:t>Query Language:</a:t>
            </a:r>
            <a:r>
              <a:rPr lang="en-IN" sz="2000" dirty="0">
                <a:solidFill>
                  <a:schemeClr val="accent1">
                    <a:lumMod val="50000"/>
                  </a:schemeClr>
                </a:solidFill>
                <a:latin typeface="Arial" panose="020B0604020202020204" pitchFamily="34" charset="0"/>
                <a:cs typeface="Arial" panose="020B0604020202020204" pitchFamily="34" charset="0"/>
              </a:rPr>
              <a:t> MongoDB uses a powerful query language to retrieve and manipulate data. Queries are expressed in a JSON-like syntax.</a:t>
            </a:r>
          </a:p>
          <a:p>
            <a:endParaRPr lang="en-IN" dirty="0"/>
          </a:p>
        </p:txBody>
      </p:sp>
      <p:pic>
        <p:nvPicPr>
          <p:cNvPr id="4" name="Picture 3">
            <a:extLst>
              <a:ext uri="{FF2B5EF4-FFF2-40B4-BE49-F238E27FC236}">
                <a16:creationId xmlns:a16="http://schemas.microsoft.com/office/drawing/2014/main" id="{52B733FF-3FD6-8F25-B4AA-C289382FD30E}"/>
              </a:ext>
            </a:extLst>
          </p:cNvPr>
          <p:cNvPicPr>
            <a:picLocks noChangeAspect="1"/>
          </p:cNvPicPr>
          <p:nvPr/>
        </p:nvPicPr>
        <p:blipFill>
          <a:blip r:embed="rId2"/>
          <a:stretch>
            <a:fillRect/>
          </a:stretch>
        </p:blipFill>
        <p:spPr>
          <a:xfrm>
            <a:off x="1584338" y="664853"/>
            <a:ext cx="1898002" cy="1097280"/>
          </a:xfrm>
          <a:prstGeom prst="rect">
            <a:avLst/>
          </a:prstGeom>
        </p:spPr>
      </p:pic>
      <p:pic>
        <p:nvPicPr>
          <p:cNvPr id="5" name="Picture 4">
            <a:extLst>
              <a:ext uri="{FF2B5EF4-FFF2-40B4-BE49-F238E27FC236}">
                <a16:creationId xmlns:a16="http://schemas.microsoft.com/office/drawing/2014/main" id="{909472E9-AE6C-FAA7-5148-F47CA294A7EE}"/>
              </a:ext>
            </a:extLst>
          </p:cNvPr>
          <p:cNvPicPr>
            <a:picLocks noChangeAspect="1"/>
          </p:cNvPicPr>
          <p:nvPr/>
        </p:nvPicPr>
        <p:blipFill>
          <a:blip r:embed="rId3"/>
          <a:stretch>
            <a:fillRect/>
          </a:stretch>
        </p:blipFill>
        <p:spPr>
          <a:xfrm>
            <a:off x="1303020" y="423829"/>
            <a:ext cx="2482486" cy="1396398"/>
          </a:xfrm>
          <a:prstGeom prst="rect">
            <a:avLst/>
          </a:prstGeom>
        </p:spPr>
      </p:pic>
    </p:spTree>
    <p:extLst>
      <p:ext uri="{BB962C8B-B14F-4D97-AF65-F5344CB8AC3E}">
        <p14:creationId xmlns:p14="http://schemas.microsoft.com/office/powerpoint/2010/main" val="2819526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Problem Statement:</a:t>
            </a:r>
          </a:p>
        </p:txBody>
      </p:sp>
      <p:pic>
        <p:nvPicPr>
          <p:cNvPr id="6" name="object 7">
            <a:extLst>
              <a:ext uri="{FF2B5EF4-FFF2-40B4-BE49-F238E27FC236}">
                <a16:creationId xmlns:a16="http://schemas.microsoft.com/office/drawing/2014/main" id="{97C0B5E5-0AFC-7486-44A1-BB7A9A2D68B9}"/>
              </a:ext>
            </a:extLst>
          </p:cNvPr>
          <p:cNvPicPr>
            <a:picLocks noGrp="1"/>
          </p:cNvPicPr>
          <p:nvPr>
            <p:ph idx="1"/>
          </p:nvPr>
        </p:nvPicPr>
        <p:blipFill>
          <a:blip r:embed="rId3" cstate="print"/>
          <a:stretch>
            <a:fillRect/>
          </a:stretch>
        </p:blipFill>
        <p:spPr>
          <a:xfrm>
            <a:off x="300719" y="1011981"/>
            <a:ext cx="735601" cy="604520"/>
          </a:xfrm>
          <a:prstGeom prst="rect">
            <a:avLst/>
          </a:prstGeom>
        </p:spPr>
      </p:pic>
      <p:sp>
        <p:nvSpPr>
          <p:cNvPr id="7" name="TextBox 6">
            <a:extLst>
              <a:ext uri="{FF2B5EF4-FFF2-40B4-BE49-F238E27FC236}">
                <a16:creationId xmlns:a16="http://schemas.microsoft.com/office/drawing/2014/main" id="{7116ADB6-9132-7021-19FB-C9FB46D668BC}"/>
              </a:ext>
            </a:extLst>
          </p:cNvPr>
          <p:cNvSpPr txBox="1"/>
          <p:nvPr/>
        </p:nvSpPr>
        <p:spPr>
          <a:xfrm>
            <a:off x="1097280" y="3068320"/>
            <a:ext cx="9921240" cy="1754326"/>
          </a:xfrm>
          <a:prstGeom prst="rect">
            <a:avLst/>
          </a:prstGeom>
          <a:noFill/>
        </p:spPr>
        <p:txBody>
          <a:bodyPr wrap="square" rtlCol="0">
            <a:spAutoFit/>
          </a:bodyPr>
          <a:lstStyle/>
          <a:p>
            <a:r>
              <a:rPr lang="en-IN" sz="3600" dirty="0"/>
              <a:t>“To develop A complete stand alone, Cost Effective and customizable Digital Edu-pad to replace pen and paper way of exam”</a:t>
            </a:r>
          </a:p>
        </p:txBody>
      </p:sp>
    </p:spTree>
    <p:extLst>
      <p:ext uri="{BB962C8B-B14F-4D97-AF65-F5344CB8AC3E}">
        <p14:creationId xmlns:p14="http://schemas.microsoft.com/office/powerpoint/2010/main" val="293351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11D4-1061-9008-A072-4C183EE86E39}"/>
              </a:ext>
            </a:extLst>
          </p:cNvPr>
          <p:cNvSpPr>
            <a:spLocks noGrp="1"/>
          </p:cNvSpPr>
          <p:nvPr>
            <p:ph type="title"/>
          </p:nvPr>
        </p:nvSpPr>
        <p:spPr/>
        <p:txBody>
          <a:bodyPr/>
          <a:lstStyle/>
          <a:p>
            <a:r>
              <a:rPr lang="en-IN" dirty="0"/>
              <a:t>Git-hub Links:</a:t>
            </a:r>
          </a:p>
        </p:txBody>
      </p:sp>
      <p:sp>
        <p:nvSpPr>
          <p:cNvPr id="3" name="Content Placeholder 2">
            <a:extLst>
              <a:ext uri="{FF2B5EF4-FFF2-40B4-BE49-F238E27FC236}">
                <a16:creationId xmlns:a16="http://schemas.microsoft.com/office/drawing/2014/main" id="{B13CFD66-8B8B-2685-D30D-CA49972CA33E}"/>
              </a:ext>
            </a:extLst>
          </p:cNvPr>
          <p:cNvSpPr>
            <a:spLocks noGrp="1"/>
          </p:cNvSpPr>
          <p:nvPr>
            <p:ph idx="1"/>
          </p:nvPr>
        </p:nvSpPr>
        <p:spPr/>
        <p:txBody>
          <a:bodyPr>
            <a:normAutofit/>
          </a:bodyPr>
          <a:lstStyle/>
          <a:p>
            <a:r>
              <a:rPr lang="en-IN" sz="2800" dirty="0"/>
              <a:t>Canvas code:</a:t>
            </a:r>
          </a:p>
          <a:p>
            <a:pPr lvl="8"/>
            <a:r>
              <a:rPr lang="en-IN" sz="2300" dirty="0">
                <a:hlinkClick r:id="rId2"/>
              </a:rPr>
              <a:t>https://github.com/JACOBIAN01/I-Leaves</a:t>
            </a:r>
            <a:endParaRPr lang="en-IN" sz="2300" dirty="0"/>
          </a:p>
          <a:p>
            <a:pPr lvl="8"/>
            <a:endParaRPr lang="en-IN" sz="2800" dirty="0"/>
          </a:p>
          <a:p>
            <a:r>
              <a:rPr lang="en-IN" sz="2800" dirty="0"/>
              <a:t>Web Portal code:</a:t>
            </a:r>
          </a:p>
          <a:p>
            <a:pPr lvl="8"/>
            <a:r>
              <a:rPr lang="en-IN" sz="2300" dirty="0">
                <a:hlinkClick r:id="rId3"/>
              </a:rPr>
              <a:t>https://github.com/tensorflow4545/I-Leaves</a:t>
            </a:r>
            <a:endParaRPr lang="en-IN" sz="2300" dirty="0"/>
          </a:p>
          <a:p>
            <a:pPr lvl="8"/>
            <a:endParaRPr lang="en-IN" sz="2300" dirty="0"/>
          </a:p>
        </p:txBody>
      </p:sp>
    </p:spTree>
    <p:extLst>
      <p:ext uri="{BB962C8B-B14F-4D97-AF65-F5344CB8AC3E}">
        <p14:creationId xmlns:p14="http://schemas.microsoft.com/office/powerpoint/2010/main" val="1267291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5068-5670-97B2-801F-66B80DFF72E0}"/>
              </a:ext>
            </a:extLst>
          </p:cNvPr>
          <p:cNvSpPr>
            <a:spLocks noGrp="1"/>
          </p:cNvSpPr>
          <p:nvPr>
            <p:ph type="title"/>
          </p:nvPr>
        </p:nvSpPr>
        <p:spPr>
          <a:xfrm>
            <a:off x="2561457" y="523677"/>
            <a:ext cx="9469020" cy="1450757"/>
          </a:xfrm>
        </p:spPr>
        <p:txBody>
          <a:bodyPr/>
          <a:lstStyle/>
          <a:p>
            <a:r>
              <a:rPr lang="en-IN" dirty="0"/>
              <a:t>   Solution Statement!!</a:t>
            </a:r>
            <a:br>
              <a:rPr lang="en-IN" dirty="0"/>
            </a:br>
            <a:endParaRPr lang="en-IN" dirty="0"/>
          </a:p>
        </p:txBody>
      </p:sp>
      <p:pic>
        <p:nvPicPr>
          <p:cNvPr id="5" name="Content Placeholder 4">
            <a:extLst>
              <a:ext uri="{FF2B5EF4-FFF2-40B4-BE49-F238E27FC236}">
                <a16:creationId xmlns:a16="http://schemas.microsoft.com/office/drawing/2014/main" id="{1F30AFDA-986B-752E-51BC-A738F85227F1}"/>
              </a:ext>
            </a:extLst>
          </p:cNvPr>
          <p:cNvPicPr>
            <a:picLocks noGrp="1" noChangeAspect="1"/>
          </p:cNvPicPr>
          <p:nvPr>
            <p:ph idx="1"/>
          </p:nvPr>
        </p:nvPicPr>
        <p:blipFill>
          <a:blip r:embed="rId2"/>
          <a:stretch>
            <a:fillRect/>
          </a:stretch>
        </p:blipFill>
        <p:spPr>
          <a:xfrm>
            <a:off x="1654703" y="179676"/>
            <a:ext cx="1450757" cy="1450757"/>
          </a:xfrm>
        </p:spPr>
      </p:pic>
      <p:sp>
        <p:nvSpPr>
          <p:cNvPr id="6" name="Oval 5">
            <a:extLst>
              <a:ext uri="{FF2B5EF4-FFF2-40B4-BE49-F238E27FC236}">
                <a16:creationId xmlns:a16="http://schemas.microsoft.com/office/drawing/2014/main" id="{5D6249E0-5A71-CE9E-F916-07B6DCA1857C}"/>
              </a:ext>
            </a:extLst>
          </p:cNvPr>
          <p:cNvSpPr/>
          <p:nvPr/>
        </p:nvSpPr>
        <p:spPr>
          <a:xfrm>
            <a:off x="2198705" y="1963555"/>
            <a:ext cx="1950620" cy="1040189"/>
          </a:xfrm>
          <a:prstGeom prst="ellipse">
            <a:avLst/>
          </a:prstGeom>
          <a:solidFill>
            <a:schemeClr val="accent6">
              <a:lumMod val="40000"/>
              <a:lumOff val="60000"/>
            </a:schemeClr>
          </a:solidFill>
          <a:effectLst>
            <a:glow rad="139700">
              <a:schemeClr val="accent4">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effectLst>
                  <a:outerShdw blurRad="38100" dist="38100" dir="2700000" algn="tl">
                    <a:srgbClr val="000000">
                      <a:alpha val="43137"/>
                    </a:srgbClr>
                  </a:outerShdw>
                </a:effectLst>
              </a:rPr>
              <a:t>Device</a:t>
            </a:r>
          </a:p>
        </p:txBody>
      </p:sp>
      <p:cxnSp>
        <p:nvCxnSpPr>
          <p:cNvPr id="8" name="Straight Arrow Connector 7">
            <a:extLst>
              <a:ext uri="{FF2B5EF4-FFF2-40B4-BE49-F238E27FC236}">
                <a16:creationId xmlns:a16="http://schemas.microsoft.com/office/drawing/2014/main" id="{8C9EACD1-0897-B9AA-FE9C-71FBF547DFB2}"/>
              </a:ext>
            </a:extLst>
          </p:cNvPr>
          <p:cNvCxnSpPr>
            <a:cxnSpLocks/>
            <a:stCxn id="6" idx="5"/>
          </p:cNvCxnSpPr>
          <p:nvPr/>
        </p:nvCxnSpPr>
        <p:spPr>
          <a:xfrm>
            <a:off x="3863663" y="2851412"/>
            <a:ext cx="1108622" cy="15607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Oval 8">
            <a:extLst>
              <a:ext uri="{FF2B5EF4-FFF2-40B4-BE49-F238E27FC236}">
                <a16:creationId xmlns:a16="http://schemas.microsoft.com/office/drawing/2014/main" id="{3B0B4283-36F6-6FBA-12C9-AE24FC34406B}"/>
              </a:ext>
            </a:extLst>
          </p:cNvPr>
          <p:cNvSpPr/>
          <p:nvPr/>
        </p:nvSpPr>
        <p:spPr>
          <a:xfrm>
            <a:off x="22111" y="4580621"/>
            <a:ext cx="1950620" cy="1372324"/>
          </a:xfrm>
          <a:prstGeom prst="ellipse">
            <a:avLst/>
          </a:prstGeom>
          <a:solidFill>
            <a:srgbClr val="38A4C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Writing board </a:t>
            </a:r>
            <a:r>
              <a:rPr lang="en-IN" b="1" dirty="0">
                <a:highlight>
                  <a:srgbClr val="FF00FF"/>
                </a:highlight>
              </a:rPr>
              <a:t>without</a:t>
            </a:r>
            <a:r>
              <a:rPr lang="en-IN" b="1" dirty="0"/>
              <a:t> </a:t>
            </a:r>
            <a:r>
              <a:rPr lang="en-IN" b="1" dirty="0">
                <a:highlight>
                  <a:srgbClr val="FF00FF"/>
                </a:highlight>
              </a:rPr>
              <a:t>touch pad</a:t>
            </a:r>
          </a:p>
        </p:txBody>
      </p:sp>
      <p:sp>
        <p:nvSpPr>
          <p:cNvPr id="10" name="Plus Sign 9">
            <a:extLst>
              <a:ext uri="{FF2B5EF4-FFF2-40B4-BE49-F238E27FC236}">
                <a16:creationId xmlns:a16="http://schemas.microsoft.com/office/drawing/2014/main" id="{2A1D284B-238C-2A89-C335-74E56B00D712}"/>
              </a:ext>
            </a:extLst>
          </p:cNvPr>
          <p:cNvSpPr/>
          <p:nvPr/>
        </p:nvSpPr>
        <p:spPr>
          <a:xfrm>
            <a:off x="6096000" y="2226246"/>
            <a:ext cx="558800" cy="471229"/>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C160253C-E02F-B08B-C532-7281AB1DEEC7}"/>
              </a:ext>
            </a:extLst>
          </p:cNvPr>
          <p:cNvSpPr/>
          <p:nvPr/>
        </p:nvSpPr>
        <p:spPr>
          <a:xfrm>
            <a:off x="4397409" y="4564534"/>
            <a:ext cx="1706880" cy="1372324"/>
          </a:xfrm>
          <a:prstGeom prst="ellipse">
            <a:avLst/>
          </a:prstGeom>
          <a:solidFill>
            <a:srgbClr val="38A4C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highlight>
                  <a:srgbClr val="FF00FF"/>
                </a:highlight>
              </a:rPr>
              <a:t>Inbuilt</a:t>
            </a:r>
            <a:r>
              <a:rPr lang="en-IN" b="1" dirty="0"/>
              <a:t> Canvas software</a:t>
            </a:r>
          </a:p>
        </p:txBody>
      </p:sp>
      <p:cxnSp>
        <p:nvCxnSpPr>
          <p:cNvPr id="14" name="Straight Arrow Connector 13">
            <a:extLst>
              <a:ext uri="{FF2B5EF4-FFF2-40B4-BE49-F238E27FC236}">
                <a16:creationId xmlns:a16="http://schemas.microsoft.com/office/drawing/2014/main" id="{CE9C7273-57D1-A4A4-B45C-33B59BA05FC4}"/>
              </a:ext>
            </a:extLst>
          </p:cNvPr>
          <p:cNvCxnSpPr>
            <a:cxnSpLocks/>
            <a:stCxn id="6" idx="3"/>
          </p:cNvCxnSpPr>
          <p:nvPr/>
        </p:nvCxnSpPr>
        <p:spPr>
          <a:xfrm flipH="1">
            <a:off x="1461095" y="2851412"/>
            <a:ext cx="1023272" cy="14894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342E7345-74F2-9C5E-811D-AD1C2DF8E925}"/>
              </a:ext>
            </a:extLst>
          </p:cNvPr>
          <p:cNvCxnSpPr>
            <a:cxnSpLocks/>
            <a:stCxn id="6" idx="4"/>
          </p:cNvCxnSpPr>
          <p:nvPr/>
        </p:nvCxnSpPr>
        <p:spPr>
          <a:xfrm>
            <a:off x="3174015" y="3003744"/>
            <a:ext cx="0" cy="14745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Oval 26">
            <a:extLst>
              <a:ext uri="{FF2B5EF4-FFF2-40B4-BE49-F238E27FC236}">
                <a16:creationId xmlns:a16="http://schemas.microsoft.com/office/drawing/2014/main" id="{3E6A36AD-14BD-88CA-A484-76D552B74488}"/>
              </a:ext>
            </a:extLst>
          </p:cNvPr>
          <p:cNvSpPr/>
          <p:nvPr/>
        </p:nvSpPr>
        <p:spPr>
          <a:xfrm>
            <a:off x="2103455" y="4564534"/>
            <a:ext cx="2141119" cy="14044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Hand Motion based tab </a:t>
            </a:r>
            <a:r>
              <a:rPr lang="en-IN" b="1" dirty="0">
                <a:highlight>
                  <a:srgbClr val="FF00FF"/>
                </a:highlight>
              </a:rPr>
              <a:t>without stylus</a:t>
            </a:r>
          </a:p>
        </p:txBody>
      </p:sp>
      <p:sp>
        <p:nvSpPr>
          <p:cNvPr id="30" name="Oval 29">
            <a:extLst>
              <a:ext uri="{FF2B5EF4-FFF2-40B4-BE49-F238E27FC236}">
                <a16:creationId xmlns:a16="http://schemas.microsoft.com/office/drawing/2014/main" id="{9C150F5D-C7F2-52B1-B6A1-FF8909223BAB}"/>
              </a:ext>
            </a:extLst>
          </p:cNvPr>
          <p:cNvSpPr/>
          <p:nvPr/>
        </p:nvSpPr>
        <p:spPr>
          <a:xfrm>
            <a:off x="8423625" y="1916497"/>
            <a:ext cx="1950620" cy="1137785"/>
          </a:xfrm>
          <a:prstGeom prst="ellipse">
            <a:avLst/>
          </a:prstGeom>
          <a:solidFill>
            <a:srgbClr val="969696"/>
          </a:solidFill>
          <a:ln>
            <a:noFill/>
          </a:ln>
          <a:effectLst>
            <a:glow rad="101600">
              <a:schemeClr val="accent4">
                <a:satMod val="175000"/>
                <a:alpha val="40000"/>
              </a:schemeClr>
            </a:glow>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effectLst>
                  <a:outerShdw blurRad="38100" dist="38100" dir="2700000" algn="tl">
                    <a:srgbClr val="000000">
                      <a:alpha val="43137"/>
                    </a:srgbClr>
                  </a:outerShdw>
                </a:effectLst>
              </a:rPr>
              <a:t>Web Portal</a:t>
            </a:r>
          </a:p>
        </p:txBody>
      </p:sp>
      <p:cxnSp>
        <p:nvCxnSpPr>
          <p:cNvPr id="31" name="Straight Arrow Connector 30">
            <a:extLst>
              <a:ext uri="{FF2B5EF4-FFF2-40B4-BE49-F238E27FC236}">
                <a16:creationId xmlns:a16="http://schemas.microsoft.com/office/drawing/2014/main" id="{7A0A2EBE-3716-1925-4CDB-53177AFBF3E8}"/>
              </a:ext>
            </a:extLst>
          </p:cNvPr>
          <p:cNvCxnSpPr>
            <a:cxnSpLocks/>
          </p:cNvCxnSpPr>
          <p:nvPr/>
        </p:nvCxnSpPr>
        <p:spPr>
          <a:xfrm flipH="1">
            <a:off x="7700929" y="3054282"/>
            <a:ext cx="1170066" cy="14275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Oval 31">
            <a:extLst>
              <a:ext uri="{FF2B5EF4-FFF2-40B4-BE49-F238E27FC236}">
                <a16:creationId xmlns:a16="http://schemas.microsoft.com/office/drawing/2014/main" id="{20120FD2-FFD8-9785-70BD-3FBD8E2FF784}"/>
              </a:ext>
            </a:extLst>
          </p:cNvPr>
          <p:cNvSpPr/>
          <p:nvPr/>
        </p:nvSpPr>
        <p:spPr>
          <a:xfrm>
            <a:off x="6511498" y="4564534"/>
            <a:ext cx="2270942" cy="1372324"/>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Student login portal to </a:t>
            </a:r>
            <a:r>
              <a:rPr lang="en-IN" b="1" dirty="0">
                <a:highlight>
                  <a:srgbClr val="808000"/>
                </a:highlight>
              </a:rPr>
              <a:t>upload answer sheets</a:t>
            </a:r>
          </a:p>
        </p:txBody>
      </p:sp>
      <p:cxnSp>
        <p:nvCxnSpPr>
          <p:cNvPr id="33" name="Straight Arrow Connector 32">
            <a:extLst>
              <a:ext uri="{FF2B5EF4-FFF2-40B4-BE49-F238E27FC236}">
                <a16:creationId xmlns:a16="http://schemas.microsoft.com/office/drawing/2014/main" id="{59DA1BEE-3A52-A4AA-B38E-ADA2B90DF635}"/>
              </a:ext>
            </a:extLst>
          </p:cNvPr>
          <p:cNvCxnSpPr>
            <a:cxnSpLocks/>
          </p:cNvCxnSpPr>
          <p:nvPr/>
        </p:nvCxnSpPr>
        <p:spPr>
          <a:xfrm>
            <a:off x="9819934" y="3054282"/>
            <a:ext cx="1000466" cy="14239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Oval 38">
            <a:extLst>
              <a:ext uri="{FF2B5EF4-FFF2-40B4-BE49-F238E27FC236}">
                <a16:creationId xmlns:a16="http://schemas.microsoft.com/office/drawing/2014/main" id="{8050915D-4D00-517D-625D-57461AF8D920}"/>
              </a:ext>
            </a:extLst>
          </p:cNvPr>
          <p:cNvSpPr/>
          <p:nvPr/>
        </p:nvSpPr>
        <p:spPr>
          <a:xfrm>
            <a:off x="9684929" y="4564534"/>
            <a:ext cx="2270942" cy="1372324"/>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Teacher’s login portal to </a:t>
            </a:r>
            <a:r>
              <a:rPr lang="en-IN" b="1" dirty="0">
                <a:highlight>
                  <a:srgbClr val="808000"/>
                </a:highlight>
              </a:rPr>
              <a:t>correct answer sheets</a:t>
            </a:r>
          </a:p>
        </p:txBody>
      </p:sp>
    </p:spTree>
    <p:extLst>
      <p:ext uri="{BB962C8B-B14F-4D97-AF65-F5344CB8AC3E}">
        <p14:creationId xmlns:p14="http://schemas.microsoft.com/office/powerpoint/2010/main" val="3942968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D3CB-67C5-525A-FC01-4BEB0D0FC986}"/>
              </a:ext>
            </a:extLst>
          </p:cNvPr>
          <p:cNvSpPr>
            <a:spLocks noGrp="1"/>
          </p:cNvSpPr>
          <p:nvPr>
            <p:ph type="title"/>
          </p:nvPr>
        </p:nvSpPr>
        <p:spPr>
          <a:xfrm>
            <a:off x="713034" y="1323858"/>
            <a:ext cx="9469120" cy="1102901"/>
          </a:xfrm>
        </p:spPr>
        <p:txBody>
          <a:bodyPr/>
          <a:lstStyle/>
          <a:p>
            <a:r>
              <a:rPr lang="en-IN" dirty="0"/>
              <a:t>                         </a:t>
            </a:r>
          </a:p>
        </p:txBody>
      </p:sp>
      <p:pic>
        <p:nvPicPr>
          <p:cNvPr id="7" name="Picture 6">
            <a:extLst>
              <a:ext uri="{FF2B5EF4-FFF2-40B4-BE49-F238E27FC236}">
                <a16:creationId xmlns:a16="http://schemas.microsoft.com/office/drawing/2014/main" id="{9B889724-CF58-C50E-1957-DCBF7B90939E}"/>
              </a:ext>
            </a:extLst>
          </p:cNvPr>
          <p:cNvPicPr>
            <a:picLocks noChangeAspect="1"/>
          </p:cNvPicPr>
          <p:nvPr/>
        </p:nvPicPr>
        <p:blipFill>
          <a:blip r:embed="rId2"/>
          <a:stretch>
            <a:fillRect/>
          </a:stretch>
        </p:blipFill>
        <p:spPr>
          <a:xfrm>
            <a:off x="456766" y="2489200"/>
            <a:ext cx="1900354" cy="18995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3" name="Rectangle 12">
            <a:extLst>
              <a:ext uri="{FF2B5EF4-FFF2-40B4-BE49-F238E27FC236}">
                <a16:creationId xmlns:a16="http://schemas.microsoft.com/office/drawing/2014/main" id="{1F53BBBC-9C63-FD62-AC20-61F44ADA3DC2}"/>
              </a:ext>
            </a:extLst>
          </p:cNvPr>
          <p:cNvSpPr/>
          <p:nvPr/>
        </p:nvSpPr>
        <p:spPr>
          <a:xfrm>
            <a:off x="455396" y="4701592"/>
            <a:ext cx="2206524" cy="1272488"/>
          </a:xfrm>
          <a:prstGeom prst="rect">
            <a:avLst/>
          </a:prstGeom>
          <a:solidFill>
            <a:schemeClr val="bg2">
              <a:lumMod val="90000"/>
            </a:schemeClr>
          </a:solidFill>
          <a:effectLst>
            <a:outerShdw blurRad="50800" dist="38100" dir="16200000"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t>Tab without stylus- Reduces cost</a:t>
            </a:r>
          </a:p>
        </p:txBody>
      </p:sp>
      <p:pic>
        <p:nvPicPr>
          <p:cNvPr id="15" name="Picture 14">
            <a:extLst>
              <a:ext uri="{FF2B5EF4-FFF2-40B4-BE49-F238E27FC236}">
                <a16:creationId xmlns:a16="http://schemas.microsoft.com/office/drawing/2014/main" id="{AEF55182-38F3-4F84-7F7F-C1D77CD3E0D3}"/>
              </a:ext>
            </a:extLst>
          </p:cNvPr>
          <p:cNvPicPr>
            <a:picLocks noChangeAspect="1"/>
          </p:cNvPicPr>
          <p:nvPr/>
        </p:nvPicPr>
        <p:blipFill>
          <a:blip r:embed="rId3"/>
          <a:stretch>
            <a:fillRect/>
          </a:stretch>
        </p:blipFill>
        <p:spPr>
          <a:xfrm>
            <a:off x="3030510" y="2529293"/>
            <a:ext cx="1900353" cy="1900353"/>
          </a:xfrm>
          <a:prstGeom prst="ellipse">
            <a:avLst/>
          </a:prstGeom>
          <a:ln w="63500" cap="rnd">
            <a:solidFill>
              <a:schemeClr val="tx1">
                <a:lumMod val="95000"/>
                <a:lumOff val="5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8" name="Rectangle 17">
            <a:extLst>
              <a:ext uri="{FF2B5EF4-FFF2-40B4-BE49-F238E27FC236}">
                <a16:creationId xmlns:a16="http://schemas.microsoft.com/office/drawing/2014/main" id="{B8AB835A-DF39-7EA3-AAB3-1447161218C5}"/>
              </a:ext>
            </a:extLst>
          </p:cNvPr>
          <p:cNvSpPr/>
          <p:nvPr/>
        </p:nvSpPr>
        <p:spPr>
          <a:xfrm>
            <a:off x="3241070" y="4701592"/>
            <a:ext cx="2206524" cy="1272488"/>
          </a:xfrm>
          <a:prstGeom prst="rect">
            <a:avLst/>
          </a:prstGeom>
          <a:solidFill>
            <a:schemeClr val="bg2">
              <a:lumMod val="90000"/>
            </a:schemeClr>
          </a:solidFill>
          <a:effectLst>
            <a:outerShdw blurRad="50800" dist="38100" dir="16200000"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t>Motion sensing Facility to avoid touch-pad</a:t>
            </a:r>
          </a:p>
        </p:txBody>
      </p:sp>
      <p:pic>
        <p:nvPicPr>
          <p:cNvPr id="20" name="Picture 19">
            <a:extLst>
              <a:ext uri="{FF2B5EF4-FFF2-40B4-BE49-F238E27FC236}">
                <a16:creationId xmlns:a16="http://schemas.microsoft.com/office/drawing/2014/main" id="{04FBB685-1957-F17D-3BB1-94147263AA10}"/>
              </a:ext>
            </a:extLst>
          </p:cNvPr>
          <p:cNvPicPr>
            <a:picLocks noChangeAspect="1"/>
          </p:cNvPicPr>
          <p:nvPr/>
        </p:nvPicPr>
        <p:blipFill>
          <a:blip r:embed="rId4"/>
          <a:stretch>
            <a:fillRect/>
          </a:stretch>
        </p:blipFill>
        <p:spPr>
          <a:xfrm>
            <a:off x="6203914" y="2486987"/>
            <a:ext cx="1810284" cy="18840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1" name="Rectangle 20">
            <a:extLst>
              <a:ext uri="{FF2B5EF4-FFF2-40B4-BE49-F238E27FC236}">
                <a16:creationId xmlns:a16="http://schemas.microsoft.com/office/drawing/2014/main" id="{9E5BA768-7749-8115-90E3-EB74A484DDB3}"/>
              </a:ext>
            </a:extLst>
          </p:cNvPr>
          <p:cNvSpPr/>
          <p:nvPr/>
        </p:nvSpPr>
        <p:spPr>
          <a:xfrm>
            <a:off x="6135153" y="4734710"/>
            <a:ext cx="2206524" cy="1239369"/>
          </a:xfrm>
          <a:prstGeom prst="rect">
            <a:avLst/>
          </a:prstGeom>
          <a:solidFill>
            <a:schemeClr val="bg2">
              <a:lumMod val="90000"/>
            </a:schemeClr>
          </a:solidFill>
          <a:effectLst>
            <a:outerShdw blurRad="50800" dist="38100" dir="16200000"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2400" b="1" dirty="0"/>
          </a:p>
          <a:p>
            <a:pPr algn="ctr"/>
            <a:r>
              <a:rPr lang="en-IN" sz="2400" b="1" dirty="0"/>
              <a:t>Inbuilt screen and canvas software</a:t>
            </a:r>
          </a:p>
          <a:p>
            <a:pPr algn="ctr"/>
            <a:endParaRPr lang="en-IN" dirty="0"/>
          </a:p>
        </p:txBody>
      </p:sp>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D1BFEEEB-DA01-5B9E-F05F-5C6ED2E882FF}"/>
                  </a:ext>
                </a:extLst>
              </p14:cNvPr>
              <p14:cNvContentPartPr/>
              <p14:nvPr/>
            </p14:nvContentPartPr>
            <p14:xfrm>
              <a:off x="443478" y="2535253"/>
              <a:ext cx="1853492" cy="1853492"/>
            </p14:xfrm>
          </p:contentPart>
        </mc:Choice>
        <mc:Fallback xmlns="">
          <p:pic>
            <p:nvPicPr>
              <p:cNvPr id="22" name="Ink 21">
                <a:extLst>
                  <a:ext uri="{FF2B5EF4-FFF2-40B4-BE49-F238E27FC236}">
                    <a16:creationId xmlns:a16="http://schemas.microsoft.com/office/drawing/2014/main" id="{D1BFEEEB-DA01-5B9E-F05F-5C6ED2E882FF}"/>
                  </a:ext>
                </a:extLst>
              </p:cNvPr>
              <p:cNvPicPr/>
              <p:nvPr/>
            </p:nvPicPr>
            <p:blipFill>
              <a:blip r:embed="rId7"/>
              <a:stretch>
                <a:fillRect/>
              </a:stretch>
            </p:blipFill>
            <p:spPr>
              <a:xfrm>
                <a:off x="417915" y="2510050"/>
                <a:ext cx="1903898" cy="190389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2A56CFEC-7625-9BAA-3D0D-4A008D065D38}"/>
                  </a:ext>
                </a:extLst>
              </p14:cNvPr>
              <p14:cNvContentPartPr/>
              <p14:nvPr/>
            </p14:nvContentPartPr>
            <p14:xfrm flipH="1">
              <a:off x="443478" y="2535253"/>
              <a:ext cx="1900353" cy="1900353"/>
            </p14:xfrm>
          </p:contentPart>
        </mc:Choice>
        <mc:Fallback xmlns="">
          <p:pic>
            <p:nvPicPr>
              <p:cNvPr id="23" name="Ink 22">
                <a:extLst>
                  <a:ext uri="{FF2B5EF4-FFF2-40B4-BE49-F238E27FC236}">
                    <a16:creationId xmlns:a16="http://schemas.microsoft.com/office/drawing/2014/main" id="{2A56CFEC-7625-9BAA-3D0D-4A008D065D38}"/>
                  </a:ext>
                </a:extLst>
              </p:cNvPr>
              <p:cNvPicPr/>
              <p:nvPr/>
            </p:nvPicPr>
            <p:blipFill>
              <a:blip r:embed="rId9"/>
              <a:stretch>
                <a:fillRect/>
              </a:stretch>
            </p:blipFill>
            <p:spPr>
              <a:xfrm flipH="1">
                <a:off x="418274" y="2510049"/>
                <a:ext cx="1950760" cy="1950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A53B419A-444E-3AD4-17C3-347C602CF48A}"/>
                  </a:ext>
                </a:extLst>
              </p14:cNvPr>
              <p14:cNvContentPartPr/>
              <p14:nvPr/>
            </p14:nvContentPartPr>
            <p14:xfrm>
              <a:off x="2970360" y="2535253"/>
              <a:ext cx="1853492" cy="1853492"/>
            </p14:xfrm>
          </p:contentPart>
        </mc:Choice>
        <mc:Fallback xmlns="">
          <p:pic>
            <p:nvPicPr>
              <p:cNvPr id="24" name="Ink 23">
                <a:extLst>
                  <a:ext uri="{FF2B5EF4-FFF2-40B4-BE49-F238E27FC236}">
                    <a16:creationId xmlns:a16="http://schemas.microsoft.com/office/drawing/2014/main" id="{A53B419A-444E-3AD4-17C3-347C602CF48A}"/>
                  </a:ext>
                </a:extLst>
              </p:cNvPr>
              <p:cNvPicPr/>
              <p:nvPr/>
            </p:nvPicPr>
            <p:blipFill>
              <a:blip r:embed="rId7"/>
              <a:stretch>
                <a:fillRect/>
              </a:stretch>
            </p:blipFill>
            <p:spPr>
              <a:xfrm>
                <a:off x="2944797" y="2510050"/>
                <a:ext cx="1903898" cy="190389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5" name="Ink 24">
                <a:extLst>
                  <a:ext uri="{FF2B5EF4-FFF2-40B4-BE49-F238E27FC236}">
                    <a16:creationId xmlns:a16="http://schemas.microsoft.com/office/drawing/2014/main" id="{F135CBFB-44F1-437F-ABD3-F5A4D886CD8C}"/>
                  </a:ext>
                </a:extLst>
              </p14:cNvPr>
              <p14:cNvContentPartPr/>
              <p14:nvPr/>
            </p14:nvContentPartPr>
            <p14:xfrm flipH="1">
              <a:off x="6113845" y="2444483"/>
              <a:ext cx="1900353" cy="1900353"/>
            </p14:xfrm>
          </p:contentPart>
        </mc:Choice>
        <mc:Fallback xmlns="">
          <p:pic>
            <p:nvPicPr>
              <p:cNvPr id="25" name="Ink 24">
                <a:extLst>
                  <a:ext uri="{FF2B5EF4-FFF2-40B4-BE49-F238E27FC236}">
                    <a16:creationId xmlns:a16="http://schemas.microsoft.com/office/drawing/2014/main" id="{F135CBFB-44F1-437F-ABD3-F5A4D886CD8C}"/>
                  </a:ext>
                </a:extLst>
              </p:cNvPr>
              <p:cNvPicPr/>
              <p:nvPr/>
            </p:nvPicPr>
            <p:blipFill>
              <a:blip r:embed="rId12"/>
              <a:stretch>
                <a:fillRect/>
              </a:stretch>
            </p:blipFill>
            <p:spPr>
              <a:xfrm flipH="1">
                <a:off x="6088281" y="2418919"/>
                <a:ext cx="1950760" cy="1950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Ink 25">
                <a:extLst>
                  <a:ext uri="{FF2B5EF4-FFF2-40B4-BE49-F238E27FC236}">
                    <a16:creationId xmlns:a16="http://schemas.microsoft.com/office/drawing/2014/main" id="{95EBD600-B822-1714-23C4-AF6DA1353E33}"/>
                  </a:ext>
                </a:extLst>
              </p14:cNvPr>
              <p14:cNvContentPartPr/>
              <p14:nvPr/>
            </p14:nvContentPartPr>
            <p14:xfrm>
              <a:off x="6160738" y="2550638"/>
              <a:ext cx="1853492" cy="1853492"/>
            </p14:xfrm>
          </p:contentPart>
        </mc:Choice>
        <mc:Fallback xmlns="">
          <p:pic>
            <p:nvPicPr>
              <p:cNvPr id="26" name="Ink 25">
                <a:extLst>
                  <a:ext uri="{FF2B5EF4-FFF2-40B4-BE49-F238E27FC236}">
                    <a16:creationId xmlns:a16="http://schemas.microsoft.com/office/drawing/2014/main" id="{95EBD600-B822-1714-23C4-AF6DA1353E33}"/>
                  </a:ext>
                </a:extLst>
              </p:cNvPr>
              <p:cNvPicPr/>
              <p:nvPr/>
            </p:nvPicPr>
            <p:blipFill>
              <a:blip r:embed="rId14"/>
              <a:stretch>
                <a:fillRect/>
              </a:stretch>
            </p:blipFill>
            <p:spPr>
              <a:xfrm>
                <a:off x="6135175" y="2525075"/>
                <a:ext cx="1903898" cy="1903898"/>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7" name="Ink 26">
                <a:extLst>
                  <a:ext uri="{FF2B5EF4-FFF2-40B4-BE49-F238E27FC236}">
                    <a16:creationId xmlns:a16="http://schemas.microsoft.com/office/drawing/2014/main" id="{2F72B163-4268-6050-912F-5D2B40FDECEC}"/>
                  </a:ext>
                </a:extLst>
              </p14:cNvPr>
              <p14:cNvContentPartPr/>
              <p14:nvPr/>
            </p14:nvContentPartPr>
            <p14:xfrm flipH="1">
              <a:off x="3139706" y="2681432"/>
              <a:ext cx="1900353" cy="1900353"/>
            </p14:xfrm>
          </p:contentPart>
        </mc:Choice>
        <mc:Fallback xmlns="">
          <p:pic>
            <p:nvPicPr>
              <p:cNvPr id="27" name="Ink 26">
                <a:extLst>
                  <a:ext uri="{FF2B5EF4-FFF2-40B4-BE49-F238E27FC236}">
                    <a16:creationId xmlns:a16="http://schemas.microsoft.com/office/drawing/2014/main" id="{2F72B163-4268-6050-912F-5D2B40FDECEC}"/>
                  </a:ext>
                </a:extLst>
              </p:cNvPr>
              <p:cNvPicPr/>
              <p:nvPr/>
            </p:nvPicPr>
            <p:blipFill>
              <a:blip r:embed="rId9"/>
              <a:stretch>
                <a:fillRect/>
              </a:stretch>
            </p:blipFill>
            <p:spPr>
              <a:xfrm flipH="1">
                <a:off x="3114502" y="2656228"/>
                <a:ext cx="1950760" cy="1950760"/>
              </a:xfrm>
              <a:prstGeom prst="rect">
                <a:avLst/>
              </a:prstGeom>
            </p:spPr>
          </p:pic>
        </mc:Fallback>
      </mc:AlternateContent>
      <p:pic>
        <p:nvPicPr>
          <p:cNvPr id="30" name="Picture 29">
            <a:extLst>
              <a:ext uri="{FF2B5EF4-FFF2-40B4-BE49-F238E27FC236}">
                <a16:creationId xmlns:a16="http://schemas.microsoft.com/office/drawing/2014/main" id="{4CDF5322-F950-FF77-6AA7-D24BD35012AA}"/>
              </a:ext>
            </a:extLst>
          </p:cNvPr>
          <p:cNvPicPr>
            <a:picLocks noChangeAspect="1"/>
          </p:cNvPicPr>
          <p:nvPr/>
        </p:nvPicPr>
        <p:blipFill>
          <a:blip r:embed="rId16"/>
          <a:stretch>
            <a:fillRect/>
          </a:stretch>
        </p:blipFill>
        <p:spPr>
          <a:xfrm>
            <a:off x="9028969" y="2486138"/>
            <a:ext cx="1853492" cy="177176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2" name="Picture 31">
            <a:extLst>
              <a:ext uri="{FF2B5EF4-FFF2-40B4-BE49-F238E27FC236}">
                <a16:creationId xmlns:a16="http://schemas.microsoft.com/office/drawing/2014/main" id="{C06403B0-92FB-1092-2E73-5019CC5BD7FF}"/>
              </a:ext>
            </a:extLst>
          </p:cNvPr>
          <p:cNvPicPr>
            <a:picLocks noChangeAspect="1"/>
          </p:cNvPicPr>
          <p:nvPr/>
        </p:nvPicPr>
        <p:blipFill>
          <a:blip r:embed="rId17"/>
          <a:stretch>
            <a:fillRect/>
          </a:stretch>
        </p:blipFill>
        <p:spPr>
          <a:xfrm>
            <a:off x="7238415" y="1923961"/>
            <a:ext cx="4953585" cy="3925406"/>
          </a:xfrm>
          <a:prstGeom prst="rect">
            <a:avLst/>
          </a:prstGeom>
        </p:spPr>
      </p:pic>
      <p:sp>
        <p:nvSpPr>
          <p:cNvPr id="3" name="Rectangle 2">
            <a:extLst>
              <a:ext uri="{FF2B5EF4-FFF2-40B4-BE49-F238E27FC236}">
                <a16:creationId xmlns:a16="http://schemas.microsoft.com/office/drawing/2014/main" id="{E6F2BB2B-6598-9642-13E8-E65AE5EC3C6A}"/>
              </a:ext>
            </a:extLst>
          </p:cNvPr>
          <p:cNvSpPr/>
          <p:nvPr/>
        </p:nvSpPr>
        <p:spPr>
          <a:xfrm>
            <a:off x="8918533" y="4701592"/>
            <a:ext cx="2206524" cy="1272487"/>
          </a:xfrm>
          <a:prstGeom prst="rect">
            <a:avLst/>
          </a:prstGeom>
          <a:solidFill>
            <a:schemeClr val="bg2">
              <a:lumMod val="90000"/>
            </a:schemeClr>
          </a:solidFill>
          <a:effectLst>
            <a:outerShdw blurRad="50800" dist="38100" dir="16200000"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2400" b="1" dirty="0"/>
          </a:p>
          <a:p>
            <a:pPr algn="ctr"/>
            <a:r>
              <a:rPr lang="en-IN" sz="2400" b="1" dirty="0"/>
              <a:t>Real time Auto Correction and suggestion</a:t>
            </a:r>
          </a:p>
          <a:p>
            <a:pPr algn="ctr"/>
            <a:endParaRPr lang="en-IN" dirty="0"/>
          </a:p>
        </p:txBody>
      </p:sp>
      <p:sp>
        <p:nvSpPr>
          <p:cNvPr id="6" name="Rectangle 5">
            <a:extLst>
              <a:ext uri="{FF2B5EF4-FFF2-40B4-BE49-F238E27FC236}">
                <a16:creationId xmlns:a16="http://schemas.microsoft.com/office/drawing/2014/main" id="{E423A507-C414-14A3-A03C-7E514B8A24AD}"/>
              </a:ext>
            </a:extLst>
          </p:cNvPr>
          <p:cNvSpPr/>
          <p:nvPr/>
        </p:nvSpPr>
        <p:spPr>
          <a:xfrm>
            <a:off x="101081" y="111648"/>
            <a:ext cx="11989837" cy="1677671"/>
          </a:xfrm>
          <a:prstGeom prst="rect">
            <a:avLst/>
          </a:prstGeom>
          <a:solidFill>
            <a:schemeClr val="tx1">
              <a:lumMod val="75000"/>
              <a:lumOff val="25000"/>
            </a:schemeClr>
          </a:solidFill>
          <a:effectLst>
            <a:outerShdw blurRad="50800" dist="50800" dir="5400000" algn="ctr" rotWithShape="0">
              <a:srgbClr val="000000">
                <a:alpha val="75000"/>
              </a:srgbClr>
            </a:outerShdw>
          </a:effectLst>
        </p:spPr>
        <p:style>
          <a:lnRef idx="3">
            <a:schemeClr val="lt1"/>
          </a:lnRef>
          <a:fillRef idx="1">
            <a:schemeClr val="dk1"/>
          </a:fillRef>
          <a:effectRef idx="1">
            <a:schemeClr val="dk1"/>
          </a:effectRef>
          <a:fontRef idx="minor">
            <a:schemeClr val="lt1"/>
          </a:fontRef>
        </p:style>
        <p:txBody>
          <a:bodyPr rtlCol="0" anchor="ctr"/>
          <a:lstStyle/>
          <a:p>
            <a:pPr algn="ctr"/>
            <a:r>
              <a:rPr lang="en-IN" sz="6000" b="1" dirty="0"/>
              <a:t>    Novelty</a:t>
            </a:r>
          </a:p>
        </p:txBody>
      </p:sp>
      <p:pic>
        <p:nvPicPr>
          <p:cNvPr id="5" name="Content Placeholder 4">
            <a:extLst>
              <a:ext uri="{FF2B5EF4-FFF2-40B4-BE49-F238E27FC236}">
                <a16:creationId xmlns:a16="http://schemas.microsoft.com/office/drawing/2014/main" id="{A3FD18A1-3633-8AAF-CA94-A12031C0E380}"/>
              </a:ext>
            </a:extLst>
          </p:cNvPr>
          <p:cNvPicPr>
            <a:picLocks noGrp="1" noChangeAspect="1"/>
          </p:cNvPicPr>
          <p:nvPr>
            <p:ph idx="1"/>
          </p:nvPr>
        </p:nvPicPr>
        <p:blipFill>
          <a:blip r:embed="rId18">
            <a:alphaModFix/>
          </a:blip>
          <a:stretch>
            <a:fillRect/>
          </a:stretch>
        </p:blipFill>
        <p:spPr>
          <a:xfrm>
            <a:off x="3363898" y="554723"/>
            <a:ext cx="1566965" cy="863000"/>
          </a:xfrm>
          <a:ln>
            <a:solidFill>
              <a:schemeClr val="tx1"/>
            </a:solidFill>
          </a:ln>
          <a:effectLst>
            <a:glow rad="127000">
              <a:srgbClr val="FFC000"/>
            </a:glow>
          </a:effectLst>
        </p:spPr>
      </p:pic>
    </p:spTree>
    <p:extLst>
      <p:ext uri="{BB962C8B-B14F-4D97-AF65-F5344CB8AC3E}">
        <p14:creationId xmlns:p14="http://schemas.microsoft.com/office/powerpoint/2010/main" val="163689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2B9E-7491-EFEC-1E24-8FE48F455564}"/>
              </a:ext>
            </a:extLst>
          </p:cNvPr>
          <p:cNvSpPr>
            <a:spLocks noGrp="1"/>
          </p:cNvSpPr>
          <p:nvPr>
            <p:ph type="title"/>
          </p:nvPr>
        </p:nvSpPr>
        <p:spPr/>
        <p:txBody>
          <a:bodyPr/>
          <a:lstStyle/>
          <a:p>
            <a:r>
              <a:rPr lang="en-IN" dirty="0"/>
              <a:t>A Glance of the prototype</a:t>
            </a:r>
            <a:br>
              <a:rPr lang="en-IN" dirty="0"/>
            </a:br>
            <a:endParaRPr lang="en-IN" dirty="0"/>
          </a:p>
        </p:txBody>
      </p:sp>
      <p:pic>
        <p:nvPicPr>
          <p:cNvPr id="5" name="Content Placeholder 4">
            <a:extLst>
              <a:ext uri="{FF2B5EF4-FFF2-40B4-BE49-F238E27FC236}">
                <a16:creationId xmlns:a16="http://schemas.microsoft.com/office/drawing/2014/main" id="{AFE3504F-3C0E-9577-640C-85E46304B18F}"/>
              </a:ext>
            </a:extLst>
          </p:cNvPr>
          <p:cNvPicPr>
            <a:picLocks noGrp="1" noChangeAspect="1"/>
          </p:cNvPicPr>
          <p:nvPr>
            <p:ph idx="1"/>
          </p:nvPr>
        </p:nvPicPr>
        <p:blipFill>
          <a:blip r:embed="rId2"/>
          <a:stretch>
            <a:fillRect/>
          </a:stretch>
        </p:blipFill>
        <p:spPr>
          <a:xfrm>
            <a:off x="9106678" y="2024744"/>
            <a:ext cx="2818468" cy="3900196"/>
          </a:xfrm>
          <a:prstGeom prst="rect">
            <a:avLst/>
          </a:prstGeom>
          <a:ln w="88900" cap="sq" cmpd="thickThin">
            <a:solidFill>
              <a:srgbClr val="000000"/>
            </a:solidFill>
            <a:prstDash val="solid"/>
            <a:miter lim="800000"/>
          </a:ln>
          <a:effectLst>
            <a:innerShdw blurRad="76200">
              <a:srgbClr val="000000"/>
            </a:innerShdw>
          </a:effectLst>
        </p:spPr>
      </p:pic>
      <p:sp>
        <p:nvSpPr>
          <p:cNvPr id="8" name="Rectangle 7">
            <a:extLst>
              <a:ext uri="{FF2B5EF4-FFF2-40B4-BE49-F238E27FC236}">
                <a16:creationId xmlns:a16="http://schemas.microsoft.com/office/drawing/2014/main" id="{7B19AC27-4ADB-D9EE-D6FC-E6DE55FCCC56}"/>
              </a:ext>
            </a:extLst>
          </p:cNvPr>
          <p:cNvSpPr/>
          <p:nvPr/>
        </p:nvSpPr>
        <p:spPr>
          <a:xfrm>
            <a:off x="101081" y="286603"/>
            <a:ext cx="11989837" cy="1275802"/>
          </a:xfrm>
          <a:prstGeom prst="rect">
            <a:avLst/>
          </a:prstGeom>
          <a:solidFill>
            <a:schemeClr val="tx1">
              <a:lumMod val="75000"/>
              <a:lumOff val="25000"/>
            </a:schemeClr>
          </a:solidFill>
          <a:effectLst>
            <a:outerShdw blurRad="50800" dist="50800" dir="5400000" algn="ctr" rotWithShape="0">
              <a:srgbClr val="000000">
                <a:alpha val="75000"/>
              </a:srgbClr>
            </a:outerShdw>
          </a:effectLst>
        </p:spPr>
        <p:style>
          <a:lnRef idx="3">
            <a:schemeClr val="lt1"/>
          </a:lnRef>
          <a:fillRef idx="1">
            <a:schemeClr val="dk1"/>
          </a:fillRef>
          <a:effectRef idx="1">
            <a:schemeClr val="dk1"/>
          </a:effectRef>
          <a:fontRef idx="minor">
            <a:schemeClr val="lt1"/>
          </a:fontRef>
        </p:style>
        <p:txBody>
          <a:bodyPr rtlCol="0" anchor="ctr"/>
          <a:lstStyle/>
          <a:p>
            <a:pPr algn="ctr"/>
            <a:r>
              <a:rPr lang="en-IN" sz="6000" b="1" dirty="0"/>
              <a:t>A glance at the prototype</a:t>
            </a:r>
          </a:p>
        </p:txBody>
      </p:sp>
      <p:pic>
        <p:nvPicPr>
          <p:cNvPr id="12" name="Picture 11">
            <a:extLst>
              <a:ext uri="{FF2B5EF4-FFF2-40B4-BE49-F238E27FC236}">
                <a16:creationId xmlns:a16="http://schemas.microsoft.com/office/drawing/2014/main" id="{266C296D-DD01-D934-0CE1-30C261E529C5}"/>
              </a:ext>
            </a:extLst>
          </p:cNvPr>
          <p:cNvPicPr>
            <a:picLocks noChangeAspect="1"/>
          </p:cNvPicPr>
          <p:nvPr/>
        </p:nvPicPr>
        <p:blipFill>
          <a:blip r:embed="rId3"/>
          <a:stretch>
            <a:fillRect/>
          </a:stretch>
        </p:blipFill>
        <p:spPr>
          <a:xfrm>
            <a:off x="721723" y="2024743"/>
            <a:ext cx="3355755" cy="4152123"/>
          </a:xfrm>
          <a:prstGeom prst="rect">
            <a:avLst/>
          </a:prstGeom>
          <a:ln w="88900" cap="sq" cmpd="thickThin">
            <a:solidFill>
              <a:srgbClr val="000000"/>
            </a:solidFill>
            <a:prstDash val="solid"/>
            <a:miter lim="800000"/>
          </a:ln>
          <a:effectLst>
            <a:innerShdw blurRad="76200">
              <a:srgbClr val="000000"/>
            </a:innerShdw>
          </a:effectLst>
        </p:spPr>
      </p:pic>
      <p:cxnSp>
        <p:nvCxnSpPr>
          <p:cNvPr id="14" name="Straight Arrow Connector 13">
            <a:extLst>
              <a:ext uri="{FF2B5EF4-FFF2-40B4-BE49-F238E27FC236}">
                <a16:creationId xmlns:a16="http://schemas.microsoft.com/office/drawing/2014/main" id="{128EA9C7-26C1-E4AF-34F3-74E7D9D3C6C4}"/>
              </a:ext>
            </a:extLst>
          </p:cNvPr>
          <p:cNvCxnSpPr/>
          <p:nvPr/>
        </p:nvCxnSpPr>
        <p:spPr>
          <a:xfrm>
            <a:off x="2202024" y="2388637"/>
            <a:ext cx="250993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75FBD0E0-F034-1F26-2DD7-6C33D67B6981}"/>
              </a:ext>
            </a:extLst>
          </p:cNvPr>
          <p:cNvCxnSpPr>
            <a:cxnSpLocks/>
          </p:cNvCxnSpPr>
          <p:nvPr/>
        </p:nvCxnSpPr>
        <p:spPr>
          <a:xfrm>
            <a:off x="1878562" y="2811625"/>
            <a:ext cx="447558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3B124BFB-5AE9-A59E-4978-157E57DCD825}"/>
              </a:ext>
            </a:extLst>
          </p:cNvPr>
          <p:cNvCxnSpPr>
            <a:cxnSpLocks/>
          </p:cNvCxnSpPr>
          <p:nvPr/>
        </p:nvCxnSpPr>
        <p:spPr>
          <a:xfrm>
            <a:off x="2413518" y="5417976"/>
            <a:ext cx="35798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2FAD5E53-955B-B326-E4F2-ED67B76A1CF1}"/>
              </a:ext>
            </a:extLst>
          </p:cNvPr>
          <p:cNvSpPr txBox="1"/>
          <p:nvPr/>
        </p:nvSpPr>
        <p:spPr>
          <a:xfrm>
            <a:off x="4938874" y="2203971"/>
            <a:ext cx="1039067" cy="369332"/>
          </a:xfrm>
          <a:prstGeom prst="rect">
            <a:avLst/>
          </a:prstGeom>
          <a:noFill/>
        </p:spPr>
        <p:txBody>
          <a:bodyPr wrap="none" rtlCol="0">
            <a:spAutoFit/>
          </a:bodyPr>
          <a:lstStyle/>
          <a:p>
            <a:r>
              <a:rPr lang="en-IN" dirty="0"/>
              <a:t>Blue Led</a:t>
            </a:r>
          </a:p>
        </p:txBody>
      </p:sp>
      <p:sp>
        <p:nvSpPr>
          <p:cNvPr id="20" name="TextBox 19">
            <a:extLst>
              <a:ext uri="{FF2B5EF4-FFF2-40B4-BE49-F238E27FC236}">
                <a16:creationId xmlns:a16="http://schemas.microsoft.com/office/drawing/2014/main" id="{A78122D2-8488-9D90-5E2E-F831AFA55A70}"/>
              </a:ext>
            </a:extLst>
          </p:cNvPr>
          <p:cNvSpPr txBox="1"/>
          <p:nvPr/>
        </p:nvSpPr>
        <p:spPr>
          <a:xfrm>
            <a:off x="6559420" y="2626959"/>
            <a:ext cx="1758815" cy="369332"/>
          </a:xfrm>
          <a:prstGeom prst="rect">
            <a:avLst/>
          </a:prstGeom>
          <a:noFill/>
        </p:spPr>
        <p:txBody>
          <a:bodyPr wrap="none" rtlCol="0">
            <a:spAutoFit/>
          </a:bodyPr>
          <a:lstStyle/>
          <a:p>
            <a:r>
              <a:rPr lang="en-IN" dirty="0"/>
              <a:t>Pressure sensor</a:t>
            </a:r>
          </a:p>
        </p:txBody>
      </p:sp>
      <p:sp>
        <p:nvSpPr>
          <p:cNvPr id="21" name="TextBox 20">
            <a:extLst>
              <a:ext uri="{FF2B5EF4-FFF2-40B4-BE49-F238E27FC236}">
                <a16:creationId xmlns:a16="http://schemas.microsoft.com/office/drawing/2014/main" id="{CBD6E7C7-290D-AE83-7530-19FB7F9CE2ED}"/>
              </a:ext>
            </a:extLst>
          </p:cNvPr>
          <p:cNvSpPr txBox="1"/>
          <p:nvPr/>
        </p:nvSpPr>
        <p:spPr>
          <a:xfrm>
            <a:off x="6101425" y="5233310"/>
            <a:ext cx="1225015" cy="369332"/>
          </a:xfrm>
          <a:prstGeom prst="rect">
            <a:avLst/>
          </a:prstGeom>
          <a:noFill/>
        </p:spPr>
        <p:txBody>
          <a:bodyPr wrap="none" rtlCol="0">
            <a:spAutoFit/>
          </a:bodyPr>
          <a:lstStyle/>
          <a:p>
            <a:r>
              <a:rPr lang="en-IN" dirty="0" err="1"/>
              <a:t>Seeedunio</a:t>
            </a:r>
            <a:endParaRPr lang="en-IN" dirty="0"/>
          </a:p>
        </p:txBody>
      </p:sp>
      <p:cxnSp>
        <p:nvCxnSpPr>
          <p:cNvPr id="23" name="Straight Arrow Connector 22">
            <a:extLst>
              <a:ext uri="{FF2B5EF4-FFF2-40B4-BE49-F238E27FC236}">
                <a16:creationId xmlns:a16="http://schemas.microsoft.com/office/drawing/2014/main" id="{A153B8C2-68AE-665A-31DF-97429B790720}"/>
              </a:ext>
            </a:extLst>
          </p:cNvPr>
          <p:cNvCxnSpPr>
            <a:cxnSpLocks/>
          </p:cNvCxnSpPr>
          <p:nvPr/>
        </p:nvCxnSpPr>
        <p:spPr>
          <a:xfrm flipH="1">
            <a:off x="7305869" y="4315408"/>
            <a:ext cx="2985796" cy="69980"/>
          </a:xfrm>
          <a:prstGeom prst="straightConnector1">
            <a:avLst/>
          </a:prstGeom>
          <a:ln>
            <a:solidFill>
              <a:srgbClr val="0070C0"/>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B9444E7A-D3E2-5719-0604-1F97D744F0AA}"/>
              </a:ext>
            </a:extLst>
          </p:cNvPr>
          <p:cNvCxnSpPr>
            <a:cxnSpLocks/>
          </p:cNvCxnSpPr>
          <p:nvPr/>
        </p:nvCxnSpPr>
        <p:spPr>
          <a:xfrm flipH="1">
            <a:off x="6825337" y="3661097"/>
            <a:ext cx="2985796" cy="69980"/>
          </a:xfrm>
          <a:prstGeom prst="straightConnector1">
            <a:avLst/>
          </a:prstGeom>
          <a:ln>
            <a:solidFill>
              <a:srgbClr val="0070C0"/>
            </a:solidFill>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7B51D36D-98C8-4CE1-424A-76589A295E78}"/>
              </a:ext>
            </a:extLst>
          </p:cNvPr>
          <p:cNvSpPr txBox="1"/>
          <p:nvPr/>
        </p:nvSpPr>
        <p:spPr>
          <a:xfrm>
            <a:off x="5963655" y="3544006"/>
            <a:ext cx="780983" cy="369332"/>
          </a:xfrm>
          <a:prstGeom prst="rect">
            <a:avLst/>
          </a:prstGeom>
          <a:noFill/>
        </p:spPr>
        <p:txBody>
          <a:bodyPr wrap="none" rtlCol="0">
            <a:spAutoFit/>
          </a:bodyPr>
          <a:lstStyle/>
          <a:p>
            <a:r>
              <a:rPr lang="en-IN" b="1" dirty="0">
                <a:solidFill>
                  <a:srgbClr val="FF0000"/>
                </a:solidFill>
              </a:rPr>
              <a:t>Glass</a:t>
            </a:r>
            <a:r>
              <a:rPr lang="en-IN" dirty="0"/>
              <a:t> </a:t>
            </a:r>
          </a:p>
        </p:txBody>
      </p:sp>
      <p:sp>
        <p:nvSpPr>
          <p:cNvPr id="29" name="TextBox 28">
            <a:extLst>
              <a:ext uri="{FF2B5EF4-FFF2-40B4-BE49-F238E27FC236}">
                <a16:creationId xmlns:a16="http://schemas.microsoft.com/office/drawing/2014/main" id="{057DA2B9-BBC4-A226-FC29-45A83A6ECA3C}"/>
              </a:ext>
            </a:extLst>
          </p:cNvPr>
          <p:cNvSpPr txBox="1"/>
          <p:nvPr/>
        </p:nvSpPr>
        <p:spPr>
          <a:xfrm>
            <a:off x="5606523" y="4195283"/>
            <a:ext cx="1733167" cy="369332"/>
          </a:xfrm>
          <a:prstGeom prst="rect">
            <a:avLst/>
          </a:prstGeom>
          <a:noFill/>
        </p:spPr>
        <p:txBody>
          <a:bodyPr wrap="none" rtlCol="0">
            <a:spAutoFit/>
          </a:bodyPr>
          <a:lstStyle/>
          <a:p>
            <a:r>
              <a:rPr lang="en-IN" b="1" dirty="0">
                <a:solidFill>
                  <a:srgbClr val="FF0000"/>
                </a:solidFill>
              </a:rPr>
              <a:t>Camera module</a:t>
            </a:r>
          </a:p>
        </p:txBody>
      </p:sp>
    </p:spTree>
    <p:extLst>
      <p:ext uri="{BB962C8B-B14F-4D97-AF65-F5344CB8AC3E}">
        <p14:creationId xmlns:p14="http://schemas.microsoft.com/office/powerpoint/2010/main" val="365548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22B20-85BC-4CBF-7295-582209E79FA9}"/>
              </a:ext>
            </a:extLst>
          </p:cNvPr>
          <p:cNvSpPr>
            <a:spLocks noGrp="1"/>
          </p:cNvSpPr>
          <p:nvPr>
            <p:ph type="title"/>
          </p:nvPr>
        </p:nvSpPr>
        <p:spPr/>
        <p:txBody>
          <a:bodyPr/>
          <a:lstStyle/>
          <a:p>
            <a:r>
              <a:rPr lang="en-IN" dirty="0"/>
              <a:t>			All about the pen..</a:t>
            </a:r>
          </a:p>
        </p:txBody>
      </p:sp>
      <p:pic>
        <p:nvPicPr>
          <p:cNvPr id="5" name="Content Placeholder 4">
            <a:extLst>
              <a:ext uri="{FF2B5EF4-FFF2-40B4-BE49-F238E27FC236}">
                <a16:creationId xmlns:a16="http://schemas.microsoft.com/office/drawing/2014/main" id="{81CB0BB0-BBCD-B7FF-D1BD-896172FF86E0}"/>
              </a:ext>
            </a:extLst>
          </p:cNvPr>
          <p:cNvPicPr>
            <a:picLocks noGrp="1" noChangeAspect="1"/>
          </p:cNvPicPr>
          <p:nvPr>
            <p:ph idx="1"/>
          </p:nvPr>
        </p:nvPicPr>
        <p:blipFill>
          <a:blip r:embed="rId2"/>
          <a:stretch>
            <a:fillRect/>
          </a:stretch>
        </p:blipFill>
        <p:spPr>
          <a:xfrm>
            <a:off x="468831" y="0"/>
            <a:ext cx="2796884" cy="2447274"/>
          </a:xfrm>
        </p:spPr>
      </p:pic>
      <p:pic>
        <p:nvPicPr>
          <p:cNvPr id="6" name="Picture 5">
            <a:extLst>
              <a:ext uri="{FF2B5EF4-FFF2-40B4-BE49-F238E27FC236}">
                <a16:creationId xmlns:a16="http://schemas.microsoft.com/office/drawing/2014/main" id="{860C4D3E-4167-EB3E-0710-D2489957F167}"/>
              </a:ext>
            </a:extLst>
          </p:cNvPr>
          <p:cNvPicPr>
            <a:picLocks noChangeAspect="1"/>
          </p:cNvPicPr>
          <p:nvPr/>
        </p:nvPicPr>
        <p:blipFill>
          <a:blip r:embed="rId3"/>
          <a:stretch>
            <a:fillRect/>
          </a:stretch>
        </p:blipFill>
        <p:spPr>
          <a:xfrm>
            <a:off x="468831" y="2623914"/>
            <a:ext cx="2034074" cy="3573625"/>
          </a:xfrm>
          <a:prstGeom prst="rect">
            <a:avLst/>
          </a:prstGeom>
          <a:ln w="889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5CFD0FD1-895B-1262-6C5D-28BFA7BB5720}"/>
              </a:ext>
            </a:extLst>
          </p:cNvPr>
          <p:cNvSpPr txBox="1"/>
          <p:nvPr/>
        </p:nvSpPr>
        <p:spPr>
          <a:xfrm>
            <a:off x="3265715" y="3496101"/>
            <a:ext cx="8395778" cy="1477328"/>
          </a:xfrm>
          <a:prstGeom prst="rect">
            <a:avLst/>
          </a:prstGeom>
          <a:noFill/>
        </p:spPr>
        <p:txBody>
          <a:bodyPr wrap="square" rtlCol="0">
            <a:spAutoFit/>
          </a:bodyPr>
          <a:lstStyle/>
          <a:p>
            <a:r>
              <a:rPr lang="en-US" b="1" dirty="0"/>
              <a:t>ARD SEN PRESSURE</a:t>
            </a:r>
          </a:p>
          <a:p>
            <a:r>
              <a:rPr lang="en-US" dirty="0"/>
              <a:t>This pressure sensor works by means of analogue detection of the resistance.</a:t>
            </a:r>
          </a:p>
          <a:p>
            <a:r>
              <a:rPr lang="en-US" dirty="0"/>
              <a:t> When external pressure is applied to the sensor, the resistance changes and thus the voltage of the analog signal.</a:t>
            </a:r>
          </a:p>
          <a:p>
            <a:r>
              <a:rPr lang="en-US" dirty="0"/>
              <a:t> </a:t>
            </a:r>
            <a:endParaRPr lang="en-IN" dirty="0"/>
          </a:p>
        </p:txBody>
      </p:sp>
      <p:cxnSp>
        <p:nvCxnSpPr>
          <p:cNvPr id="9" name="Straight Arrow Connector 8">
            <a:extLst>
              <a:ext uri="{FF2B5EF4-FFF2-40B4-BE49-F238E27FC236}">
                <a16:creationId xmlns:a16="http://schemas.microsoft.com/office/drawing/2014/main" id="{991D42BD-ECFD-B27D-06FE-546CFFFEEEBE}"/>
              </a:ext>
            </a:extLst>
          </p:cNvPr>
          <p:cNvCxnSpPr>
            <a:cxnSpLocks/>
          </p:cNvCxnSpPr>
          <p:nvPr/>
        </p:nvCxnSpPr>
        <p:spPr>
          <a:xfrm>
            <a:off x="1212980" y="3260583"/>
            <a:ext cx="1774589" cy="395923"/>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6CCE7711-4C1E-E628-546C-9CF30C80B4C7}"/>
              </a:ext>
            </a:extLst>
          </p:cNvPr>
          <p:cNvSpPr txBox="1"/>
          <p:nvPr/>
        </p:nvSpPr>
        <p:spPr>
          <a:xfrm>
            <a:off x="3235044" y="4922776"/>
            <a:ext cx="8625503" cy="954107"/>
          </a:xfrm>
          <a:prstGeom prst="rect">
            <a:avLst/>
          </a:prstGeom>
          <a:noFill/>
        </p:spPr>
        <p:txBody>
          <a:bodyPr wrap="none" rtlCol="0">
            <a:spAutoFit/>
          </a:bodyPr>
          <a:lstStyle/>
          <a:p>
            <a:r>
              <a:rPr lang="en-US" sz="2000" b="1" dirty="0">
                <a:solidFill>
                  <a:srgbClr val="0070C0"/>
                </a:solidFill>
              </a:rPr>
              <a:t>SEEEDUNO </a:t>
            </a:r>
          </a:p>
          <a:p>
            <a:r>
              <a:rPr lang="en-US" dirty="0">
                <a:solidFill>
                  <a:srgbClr val="0070C0"/>
                </a:solidFill>
              </a:rPr>
              <a:t>It is a microcontroller board based on the Arduino platform, here we have dumped our</a:t>
            </a:r>
          </a:p>
          <a:p>
            <a:r>
              <a:rPr lang="en-US" dirty="0">
                <a:solidFill>
                  <a:srgbClr val="0070C0"/>
                </a:solidFill>
              </a:rPr>
              <a:t>Arduino code which will help the LED bulb to glow after a particular amount of pressure</a:t>
            </a:r>
            <a:endParaRPr lang="en-IN" dirty="0">
              <a:solidFill>
                <a:srgbClr val="0070C0"/>
              </a:solidFill>
            </a:endParaRPr>
          </a:p>
        </p:txBody>
      </p:sp>
      <p:cxnSp>
        <p:nvCxnSpPr>
          <p:cNvPr id="13" name="Straight Arrow Connector 12">
            <a:extLst>
              <a:ext uri="{FF2B5EF4-FFF2-40B4-BE49-F238E27FC236}">
                <a16:creationId xmlns:a16="http://schemas.microsoft.com/office/drawing/2014/main" id="{B193CB4B-CCBD-8E10-3BA5-7AAB6FDFD6F5}"/>
              </a:ext>
            </a:extLst>
          </p:cNvPr>
          <p:cNvCxnSpPr>
            <a:cxnSpLocks/>
          </p:cNvCxnSpPr>
          <p:nvPr/>
        </p:nvCxnSpPr>
        <p:spPr>
          <a:xfrm flipV="1">
            <a:off x="1362269" y="5169159"/>
            <a:ext cx="1903446" cy="32657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92DB3C90-87F3-3F52-F904-F4135FFF36BF}"/>
              </a:ext>
            </a:extLst>
          </p:cNvPr>
          <p:cNvCxnSpPr>
            <a:cxnSpLocks/>
          </p:cNvCxnSpPr>
          <p:nvPr/>
        </p:nvCxnSpPr>
        <p:spPr>
          <a:xfrm>
            <a:off x="1362269" y="2864660"/>
            <a:ext cx="1791478" cy="217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A428892C-7E68-F2A8-D4C9-68C67AA4CF72}"/>
              </a:ext>
            </a:extLst>
          </p:cNvPr>
          <p:cNvSpPr txBox="1"/>
          <p:nvPr/>
        </p:nvSpPr>
        <p:spPr>
          <a:xfrm>
            <a:off x="3265715" y="2684792"/>
            <a:ext cx="7670177" cy="677108"/>
          </a:xfrm>
          <a:prstGeom prst="rect">
            <a:avLst/>
          </a:prstGeom>
          <a:noFill/>
        </p:spPr>
        <p:txBody>
          <a:bodyPr wrap="none" rtlCol="0">
            <a:spAutoFit/>
          </a:bodyPr>
          <a:lstStyle/>
          <a:p>
            <a:r>
              <a:rPr lang="en-IN" sz="2000" b="1" dirty="0">
                <a:solidFill>
                  <a:srgbClr val="0070C0"/>
                </a:solidFill>
              </a:rPr>
              <a:t>Small Blue LED</a:t>
            </a:r>
          </a:p>
          <a:p>
            <a:r>
              <a:rPr lang="en-IN" dirty="0">
                <a:solidFill>
                  <a:srgbClr val="0070C0"/>
                </a:solidFill>
              </a:rPr>
              <a:t>It is used so that the camera can detect the light and sense the motion easily</a:t>
            </a:r>
          </a:p>
        </p:txBody>
      </p:sp>
    </p:spTree>
    <p:extLst>
      <p:ext uri="{BB962C8B-B14F-4D97-AF65-F5344CB8AC3E}">
        <p14:creationId xmlns:p14="http://schemas.microsoft.com/office/powerpoint/2010/main" val="723282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3F016-5B3F-DED5-B9A3-612F44838773}"/>
              </a:ext>
            </a:extLst>
          </p:cNvPr>
          <p:cNvSpPr>
            <a:spLocks noGrp="1"/>
          </p:cNvSpPr>
          <p:nvPr>
            <p:ph type="title"/>
          </p:nvPr>
        </p:nvSpPr>
        <p:spPr/>
        <p:txBody>
          <a:bodyPr/>
          <a:lstStyle/>
          <a:p>
            <a:r>
              <a:rPr lang="en-IN" dirty="0"/>
              <a:t>Arduino Code used :</a:t>
            </a:r>
          </a:p>
        </p:txBody>
      </p:sp>
      <p:pic>
        <p:nvPicPr>
          <p:cNvPr id="5" name="Content Placeholder 4">
            <a:extLst>
              <a:ext uri="{FF2B5EF4-FFF2-40B4-BE49-F238E27FC236}">
                <a16:creationId xmlns:a16="http://schemas.microsoft.com/office/drawing/2014/main" id="{BC7B4887-4B09-458F-5B2E-D2874F2B6C63}"/>
              </a:ext>
            </a:extLst>
          </p:cNvPr>
          <p:cNvPicPr>
            <a:picLocks noGrp="1" noChangeAspect="1"/>
          </p:cNvPicPr>
          <p:nvPr>
            <p:ph idx="1"/>
          </p:nvPr>
        </p:nvPicPr>
        <p:blipFill>
          <a:blip r:embed="rId2"/>
          <a:stretch>
            <a:fillRect/>
          </a:stretch>
        </p:blipFill>
        <p:spPr>
          <a:xfrm>
            <a:off x="1097280" y="1968240"/>
            <a:ext cx="3336271" cy="4367245"/>
          </a:xfrm>
        </p:spPr>
      </p:pic>
      <p:sp>
        <p:nvSpPr>
          <p:cNvPr id="8" name="Rectangle 2">
            <a:extLst>
              <a:ext uri="{FF2B5EF4-FFF2-40B4-BE49-F238E27FC236}">
                <a16:creationId xmlns:a16="http://schemas.microsoft.com/office/drawing/2014/main" id="{BF88A05C-55E7-9C0A-7F17-E9A5B9A3EDAC}"/>
              </a:ext>
            </a:extLst>
          </p:cNvPr>
          <p:cNvSpPr>
            <a:spLocks noChangeArrowheads="1"/>
          </p:cNvSpPr>
          <p:nvPr/>
        </p:nvSpPr>
        <p:spPr bwMode="auto">
          <a:xfrm>
            <a:off x="0" y="-107722"/>
            <a:ext cx="23596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5792ADE9-008D-9AF4-1BB4-80CE27BAA48A}"/>
              </a:ext>
            </a:extLst>
          </p:cNvPr>
          <p:cNvSpPr txBox="1"/>
          <p:nvPr/>
        </p:nvSpPr>
        <p:spPr>
          <a:xfrm>
            <a:off x="5238135" y="2056480"/>
            <a:ext cx="5743925" cy="4190763"/>
          </a:xfrm>
          <a:prstGeom prst="rect">
            <a:avLst/>
          </a:prstGeom>
          <a:noFill/>
        </p:spPr>
        <p:txBody>
          <a:bodyPr wrap="square" rtlCol="0">
            <a:spAutoFit/>
          </a:bodyPr>
          <a:lstStyle/>
          <a:p>
            <a:pPr>
              <a:lnSpc>
                <a:spcPct val="150000"/>
              </a:lnSpc>
            </a:pPr>
            <a:r>
              <a:rPr kumimoji="0" lang="en-US" altLang="en-US" sz="2000" b="0" i="0" u="none" strike="noStrike" cap="none" normalizeH="0" baseline="0" dirty="0">
                <a:ln>
                  <a:noFill/>
                </a:ln>
                <a:solidFill>
                  <a:schemeClr val="tx1"/>
                </a:solidFill>
                <a:effectLst/>
                <a:latin typeface="Arial" panose="020B0604020202020204" pitchFamily="34" charset="0"/>
              </a:rPr>
              <a:t>The code reads analog data from a pressure sensor connected to pin A0. The analog reading is stored in the variable </a:t>
            </a:r>
            <a:r>
              <a:rPr kumimoji="0" lang="en-US" altLang="en-US" sz="2000" b="0" i="0" u="none" strike="noStrike" cap="none" normalizeH="0" baseline="0" dirty="0">
                <a:ln>
                  <a:noFill/>
                </a:ln>
                <a:solidFill>
                  <a:schemeClr val="tx1"/>
                </a:solidFill>
                <a:effectLst/>
                <a:latin typeface="Arial Unicode MS"/>
              </a:rPr>
              <a:t>force</a:t>
            </a:r>
            <a:r>
              <a:rPr kumimoji="0" lang="en-US" altLang="en-US" sz="2000" b="0" i="0" u="none" strike="noStrike" cap="none" normalizeH="0" baseline="0" dirty="0">
                <a:ln>
                  <a:noFill/>
                </a:ln>
                <a:solidFill>
                  <a:schemeClr val="tx1"/>
                </a:solidFill>
                <a:effectLst/>
              </a:rPr>
              <a:t>. If the </a:t>
            </a:r>
            <a:r>
              <a:rPr kumimoji="0" lang="en-US" altLang="en-US" sz="2000" b="0" i="0" u="none" strike="noStrike" cap="none" normalizeH="0" baseline="0" dirty="0">
                <a:ln>
                  <a:noFill/>
                </a:ln>
                <a:solidFill>
                  <a:schemeClr val="tx1"/>
                </a:solidFill>
                <a:effectLst/>
                <a:latin typeface="Arial Unicode MS"/>
              </a:rPr>
              <a:t>force</a:t>
            </a:r>
            <a:r>
              <a:rPr kumimoji="0" lang="en-US" altLang="en-US" sz="2000" b="0" i="0" u="none" strike="noStrike" cap="none" normalizeH="0" baseline="0" dirty="0">
                <a:ln>
                  <a:noFill/>
                </a:ln>
                <a:solidFill>
                  <a:schemeClr val="tx1"/>
                </a:solidFill>
                <a:effectLst/>
              </a:rPr>
              <a:t> is less than 10, it turns on an LED connected to pin 1; otherwise, it turns off the LED. The </a:t>
            </a:r>
            <a:r>
              <a:rPr kumimoji="0" lang="en-US" altLang="en-US" sz="2000" b="0" i="0" u="none" strike="noStrike" cap="none" normalizeH="0" baseline="0" dirty="0">
                <a:ln>
                  <a:noFill/>
                </a:ln>
                <a:solidFill>
                  <a:schemeClr val="tx1"/>
                </a:solidFill>
                <a:effectLst/>
                <a:latin typeface="Arial Unicode MS"/>
              </a:rPr>
              <a:t>force</a:t>
            </a:r>
            <a:r>
              <a:rPr kumimoji="0" lang="en-US" altLang="en-US" sz="2000" b="0" i="0" u="none" strike="noStrike" cap="none" normalizeH="0" baseline="0" dirty="0">
                <a:ln>
                  <a:noFill/>
                </a:ln>
                <a:solidFill>
                  <a:schemeClr val="tx1"/>
                </a:solidFill>
                <a:effectLst/>
              </a:rPr>
              <a:t> value is also printed to the serial monitor for debugging. The code runs in a continuous loop, repeatedly reading the pressure sensor, updating the LED state, and printing the </a:t>
            </a:r>
            <a:r>
              <a:rPr kumimoji="0" lang="en-US" altLang="en-US" sz="2000" b="0" i="0" u="none" strike="noStrike" cap="none" normalizeH="0" baseline="0" dirty="0">
                <a:ln>
                  <a:noFill/>
                </a:ln>
                <a:solidFill>
                  <a:schemeClr val="tx1"/>
                </a:solidFill>
                <a:effectLst/>
                <a:latin typeface="Arial Unicode MS"/>
              </a:rPr>
              <a:t>force</a:t>
            </a:r>
            <a:r>
              <a:rPr kumimoji="0" lang="en-US" altLang="en-US" sz="2000" b="0" i="0" u="none" strike="noStrike" cap="none" normalizeH="0" baseline="0" dirty="0">
                <a:ln>
                  <a:noFill/>
                </a:ln>
                <a:solidFill>
                  <a:schemeClr val="tx1"/>
                </a:solidFill>
                <a:effectLst/>
              </a:rPr>
              <a:t> value</a:t>
            </a:r>
            <a:endParaRPr lang="en-IN" sz="2000" dirty="0"/>
          </a:p>
        </p:txBody>
      </p:sp>
    </p:spTree>
    <p:extLst>
      <p:ext uri="{BB962C8B-B14F-4D97-AF65-F5344CB8AC3E}">
        <p14:creationId xmlns:p14="http://schemas.microsoft.com/office/powerpoint/2010/main" val="3567298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34BD4-47A2-C662-E049-8DC2687EF091}"/>
              </a:ext>
            </a:extLst>
          </p:cNvPr>
          <p:cNvSpPr>
            <a:spLocks noGrp="1"/>
          </p:cNvSpPr>
          <p:nvPr>
            <p:ph type="title"/>
          </p:nvPr>
        </p:nvSpPr>
        <p:spPr/>
        <p:txBody>
          <a:bodyPr/>
          <a:lstStyle/>
          <a:p>
            <a:r>
              <a:rPr lang="en-IN" dirty="0"/>
              <a:t>	   All about the Camera Module</a:t>
            </a:r>
          </a:p>
        </p:txBody>
      </p:sp>
      <p:pic>
        <p:nvPicPr>
          <p:cNvPr id="5" name="Content Placeholder 4">
            <a:extLst>
              <a:ext uri="{FF2B5EF4-FFF2-40B4-BE49-F238E27FC236}">
                <a16:creationId xmlns:a16="http://schemas.microsoft.com/office/drawing/2014/main" id="{6F4470E2-A88D-E0AA-77AE-0BF318370716}"/>
              </a:ext>
            </a:extLst>
          </p:cNvPr>
          <p:cNvPicPr>
            <a:picLocks noGrp="1" noChangeAspect="1"/>
          </p:cNvPicPr>
          <p:nvPr>
            <p:ph idx="1"/>
          </p:nvPr>
        </p:nvPicPr>
        <p:blipFill>
          <a:blip r:embed="rId2"/>
          <a:stretch>
            <a:fillRect/>
          </a:stretch>
        </p:blipFill>
        <p:spPr>
          <a:xfrm>
            <a:off x="878036" y="636535"/>
            <a:ext cx="1786802" cy="1100825"/>
          </a:xfrm>
        </p:spPr>
      </p:pic>
      <p:pic>
        <p:nvPicPr>
          <p:cNvPr id="6" name="Content Placeholder 4">
            <a:extLst>
              <a:ext uri="{FF2B5EF4-FFF2-40B4-BE49-F238E27FC236}">
                <a16:creationId xmlns:a16="http://schemas.microsoft.com/office/drawing/2014/main" id="{3F03F7DA-F1E5-C464-4C21-6FDAED2D31AE}"/>
              </a:ext>
            </a:extLst>
          </p:cNvPr>
          <p:cNvPicPr>
            <a:picLocks noChangeAspect="1"/>
          </p:cNvPicPr>
          <p:nvPr/>
        </p:nvPicPr>
        <p:blipFill>
          <a:blip r:embed="rId3"/>
          <a:stretch>
            <a:fillRect/>
          </a:stretch>
        </p:blipFill>
        <p:spPr>
          <a:xfrm>
            <a:off x="1255604" y="2221514"/>
            <a:ext cx="2818468" cy="3900196"/>
          </a:xfrm>
          <a:prstGeom prst="rect">
            <a:avLst/>
          </a:prstGeom>
          <a:ln w="88900" cap="sq" cmpd="thickThin">
            <a:solidFill>
              <a:srgbClr val="000000"/>
            </a:solidFill>
            <a:prstDash val="solid"/>
            <a:miter lim="800000"/>
          </a:ln>
          <a:effectLst>
            <a:innerShdw blurRad="76200">
              <a:srgbClr val="000000"/>
            </a:innerShdw>
          </a:effectLst>
        </p:spPr>
      </p:pic>
      <p:cxnSp>
        <p:nvCxnSpPr>
          <p:cNvPr id="7" name="Straight Arrow Connector 6">
            <a:extLst>
              <a:ext uri="{FF2B5EF4-FFF2-40B4-BE49-F238E27FC236}">
                <a16:creationId xmlns:a16="http://schemas.microsoft.com/office/drawing/2014/main" id="{F077131A-16A3-34E7-FC87-CDC9F5437770}"/>
              </a:ext>
            </a:extLst>
          </p:cNvPr>
          <p:cNvCxnSpPr>
            <a:cxnSpLocks/>
          </p:cNvCxnSpPr>
          <p:nvPr/>
        </p:nvCxnSpPr>
        <p:spPr>
          <a:xfrm>
            <a:off x="2569580" y="4500533"/>
            <a:ext cx="2419109" cy="155012"/>
          </a:xfrm>
          <a:prstGeom prst="straightConnector1">
            <a:avLst/>
          </a:prstGeom>
          <a:ln>
            <a:solidFill>
              <a:srgbClr val="0070C0"/>
            </a:solidFill>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7CED1F2C-9A5C-CDE5-0FAF-FF1E6E00C4D9}"/>
              </a:ext>
            </a:extLst>
          </p:cNvPr>
          <p:cNvCxnSpPr>
            <a:cxnSpLocks/>
          </p:cNvCxnSpPr>
          <p:nvPr/>
        </p:nvCxnSpPr>
        <p:spPr>
          <a:xfrm flipV="1">
            <a:off x="2569580" y="2639028"/>
            <a:ext cx="2653541" cy="860375"/>
          </a:xfrm>
          <a:prstGeom prst="straightConnector1">
            <a:avLst/>
          </a:prstGeom>
          <a:ln>
            <a:solidFill>
              <a:srgbClr val="0070C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E5D5DCF5-14A5-3A77-EFD3-0EDB76B5A32B}"/>
              </a:ext>
            </a:extLst>
          </p:cNvPr>
          <p:cNvSpPr txBox="1"/>
          <p:nvPr/>
        </p:nvSpPr>
        <p:spPr>
          <a:xfrm>
            <a:off x="5223121" y="2441838"/>
            <a:ext cx="6689460" cy="677108"/>
          </a:xfrm>
          <a:prstGeom prst="rect">
            <a:avLst/>
          </a:prstGeom>
          <a:noFill/>
        </p:spPr>
        <p:txBody>
          <a:bodyPr wrap="none" rtlCol="0">
            <a:spAutoFit/>
          </a:bodyPr>
          <a:lstStyle/>
          <a:p>
            <a:r>
              <a:rPr lang="en-IN" sz="2000" b="1" dirty="0">
                <a:solidFill>
                  <a:srgbClr val="0070C0"/>
                </a:solidFill>
              </a:rPr>
              <a:t>Glass</a:t>
            </a:r>
            <a:r>
              <a:rPr lang="en-IN" sz="2000" b="1" dirty="0">
                <a:solidFill>
                  <a:srgbClr val="FF0000"/>
                </a:solidFill>
              </a:rPr>
              <a:t> : We have used this glass to collect the scattered light</a:t>
            </a:r>
            <a:r>
              <a:rPr lang="en-IN" sz="2000" b="1" dirty="0"/>
              <a:t> </a:t>
            </a:r>
          </a:p>
          <a:p>
            <a:endParaRPr lang="en-IN" dirty="0"/>
          </a:p>
        </p:txBody>
      </p:sp>
      <p:sp>
        <p:nvSpPr>
          <p:cNvPr id="19" name="TextBox 18">
            <a:extLst>
              <a:ext uri="{FF2B5EF4-FFF2-40B4-BE49-F238E27FC236}">
                <a16:creationId xmlns:a16="http://schemas.microsoft.com/office/drawing/2014/main" id="{56CFF76F-A8F6-BEE7-535E-A7D89A1C4D87}"/>
              </a:ext>
            </a:extLst>
          </p:cNvPr>
          <p:cNvSpPr txBox="1"/>
          <p:nvPr/>
        </p:nvSpPr>
        <p:spPr>
          <a:xfrm>
            <a:off x="5382228" y="4500533"/>
            <a:ext cx="6809428" cy="677108"/>
          </a:xfrm>
          <a:prstGeom prst="rect">
            <a:avLst/>
          </a:prstGeom>
          <a:noFill/>
        </p:spPr>
        <p:txBody>
          <a:bodyPr wrap="none" rtlCol="0">
            <a:spAutoFit/>
          </a:bodyPr>
          <a:lstStyle/>
          <a:p>
            <a:r>
              <a:rPr lang="en-IN" sz="2000" b="1" dirty="0">
                <a:solidFill>
                  <a:srgbClr val="0070C0"/>
                </a:solidFill>
              </a:rPr>
              <a:t>Camera module</a:t>
            </a:r>
            <a:r>
              <a:rPr lang="en-IN" dirty="0"/>
              <a:t>: </a:t>
            </a:r>
            <a:r>
              <a:rPr lang="en-IN" b="1" dirty="0">
                <a:solidFill>
                  <a:srgbClr val="FF0000"/>
                </a:solidFill>
              </a:rPr>
              <a:t>Using the camera to sense the motion of the light</a:t>
            </a:r>
          </a:p>
          <a:p>
            <a:r>
              <a:rPr lang="en-IN" b="1" dirty="0">
                <a:solidFill>
                  <a:srgbClr val="FF0000"/>
                </a:solidFill>
              </a:rPr>
              <a:t>And to write down the desired things.</a:t>
            </a:r>
          </a:p>
        </p:txBody>
      </p:sp>
    </p:spTree>
    <p:extLst>
      <p:ext uri="{BB962C8B-B14F-4D97-AF65-F5344CB8AC3E}">
        <p14:creationId xmlns:p14="http://schemas.microsoft.com/office/powerpoint/2010/main" val="2359724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CEA21-94D6-681D-5E79-13FDD01D6C0C}"/>
              </a:ext>
            </a:extLst>
          </p:cNvPr>
          <p:cNvSpPr>
            <a:spLocks noGrp="1"/>
          </p:cNvSpPr>
          <p:nvPr>
            <p:ph type="title"/>
          </p:nvPr>
        </p:nvSpPr>
        <p:spPr>
          <a:xfrm>
            <a:off x="804144" y="298222"/>
            <a:ext cx="11155680" cy="1450757"/>
          </a:xfrm>
        </p:spPr>
        <p:txBody>
          <a:bodyPr/>
          <a:lstStyle/>
          <a:p>
            <a:r>
              <a:rPr lang="en-IN" dirty="0"/>
              <a:t>Tech Stack Used canvas application :</a:t>
            </a:r>
          </a:p>
        </p:txBody>
      </p:sp>
      <p:sp>
        <p:nvSpPr>
          <p:cNvPr id="7" name="Oval 6">
            <a:extLst>
              <a:ext uri="{FF2B5EF4-FFF2-40B4-BE49-F238E27FC236}">
                <a16:creationId xmlns:a16="http://schemas.microsoft.com/office/drawing/2014/main" id="{B1667A4D-A561-4B8E-7DDE-C2AC52C9DFBA}"/>
              </a:ext>
            </a:extLst>
          </p:cNvPr>
          <p:cNvSpPr/>
          <p:nvPr/>
        </p:nvSpPr>
        <p:spPr>
          <a:xfrm>
            <a:off x="1161985" y="3722914"/>
            <a:ext cx="2323322" cy="11010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PYTHON</a:t>
            </a:r>
            <a:br>
              <a:rPr lang="en-IN" dirty="0"/>
            </a:br>
            <a:r>
              <a:rPr lang="en-IN" dirty="0"/>
              <a:t>(Open Source)</a:t>
            </a:r>
          </a:p>
        </p:txBody>
      </p:sp>
      <p:cxnSp>
        <p:nvCxnSpPr>
          <p:cNvPr id="25" name="Straight Arrow Connector 24">
            <a:extLst>
              <a:ext uri="{FF2B5EF4-FFF2-40B4-BE49-F238E27FC236}">
                <a16:creationId xmlns:a16="http://schemas.microsoft.com/office/drawing/2014/main" id="{F1DD86B5-40B6-8640-FD9F-116962B5D7F9}"/>
              </a:ext>
            </a:extLst>
          </p:cNvPr>
          <p:cNvCxnSpPr>
            <a:cxnSpLocks/>
            <a:stCxn id="7" idx="6"/>
          </p:cNvCxnSpPr>
          <p:nvPr/>
        </p:nvCxnSpPr>
        <p:spPr>
          <a:xfrm flipV="1">
            <a:off x="3485307" y="2405432"/>
            <a:ext cx="2047746" cy="18679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033AF088-0953-81CD-599F-1441B1254D0B}"/>
              </a:ext>
            </a:extLst>
          </p:cNvPr>
          <p:cNvCxnSpPr>
            <a:cxnSpLocks/>
          </p:cNvCxnSpPr>
          <p:nvPr/>
        </p:nvCxnSpPr>
        <p:spPr>
          <a:xfrm>
            <a:off x="3485307" y="4295398"/>
            <a:ext cx="2235627" cy="15457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3AE2CB43-2134-4044-BB19-588602ABE342}"/>
              </a:ext>
            </a:extLst>
          </p:cNvPr>
          <p:cNvSpPr txBox="1"/>
          <p:nvPr/>
        </p:nvSpPr>
        <p:spPr>
          <a:xfrm>
            <a:off x="5560265" y="2019154"/>
            <a:ext cx="6412077" cy="954107"/>
          </a:xfrm>
          <a:prstGeom prst="rect">
            <a:avLst/>
          </a:prstGeom>
          <a:noFill/>
        </p:spPr>
        <p:txBody>
          <a:bodyPr wrap="square" rtlCol="0">
            <a:spAutoFit/>
          </a:bodyPr>
          <a:lstStyle/>
          <a:p>
            <a:r>
              <a:rPr lang="en-US" altLang="en-US" sz="2000" dirty="0" err="1">
                <a:solidFill>
                  <a:srgbClr val="C00000"/>
                </a:solidFill>
                <a:latin typeface="Arial Unicode MS"/>
              </a:rPr>
              <a:t>N</a:t>
            </a:r>
            <a:r>
              <a:rPr kumimoji="0" lang="en-US" altLang="en-US" sz="2000" b="0" i="0" u="none" strike="noStrike" cap="none" normalizeH="0" baseline="0" dirty="0" err="1">
                <a:ln>
                  <a:noFill/>
                </a:ln>
                <a:solidFill>
                  <a:srgbClr val="C00000"/>
                </a:solidFill>
                <a:effectLst/>
                <a:latin typeface="Arial Unicode MS"/>
              </a:rPr>
              <a:t>umpy</a:t>
            </a:r>
            <a:r>
              <a:rPr kumimoji="0" lang="en-US" altLang="en-US" sz="20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a:ln>
                  <a:noFill/>
                </a:ln>
                <a:solidFill>
                  <a:schemeClr val="tx1"/>
                </a:solidFill>
                <a:effectLst/>
              </a:rPr>
              <a:t> (imported as </a:t>
            </a:r>
            <a:r>
              <a:rPr lang="en-US" altLang="en-US" sz="2000" dirty="0">
                <a:latin typeface="Arial Unicode MS"/>
              </a:rPr>
              <a:t>np</a:t>
            </a:r>
            <a:r>
              <a:rPr kumimoji="0" lang="en-US" altLang="en-US" sz="1800" b="0" i="0" u="none" strike="noStrike" cap="none" normalizeH="0" baseline="0" dirty="0">
                <a:ln>
                  <a:noFill/>
                </a:ln>
                <a:solidFill>
                  <a:schemeClr val="tx1"/>
                </a:solidFill>
                <a:effectLst/>
              </a:rPr>
              <a:t>): Used for numerical operations and array.</a:t>
            </a:r>
            <a:r>
              <a:rPr lang="en-US" altLang="en-US" sz="1800" dirty="0"/>
              <a:t> handling</a:t>
            </a:r>
            <a:r>
              <a:rPr kumimoji="0" lang="en-US" altLang="en-US" sz="18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30" name="TextBox 29">
            <a:extLst>
              <a:ext uri="{FF2B5EF4-FFF2-40B4-BE49-F238E27FC236}">
                <a16:creationId xmlns:a16="http://schemas.microsoft.com/office/drawing/2014/main" id="{6C2475DE-738F-6ECF-F0EF-B8FC8337F4A1}"/>
              </a:ext>
            </a:extLst>
          </p:cNvPr>
          <p:cNvSpPr txBox="1"/>
          <p:nvPr/>
        </p:nvSpPr>
        <p:spPr>
          <a:xfrm>
            <a:off x="5808100" y="5136693"/>
            <a:ext cx="6275043" cy="1292662"/>
          </a:xfrm>
          <a:prstGeom prst="rect">
            <a:avLst/>
          </a:prstGeom>
          <a:noFill/>
        </p:spPr>
        <p:txBody>
          <a:bodyPr wrap="square" rtlCol="0">
            <a:spAutoFit/>
          </a:bodyPr>
          <a:lstStyle/>
          <a:p>
            <a:endParaRPr lang="en-IN" dirty="0"/>
          </a:p>
          <a:p>
            <a:r>
              <a:rPr kumimoji="0" lang="en-US" altLang="en-US" sz="2400" b="0" i="0" u="none" strike="noStrike" cap="none" normalizeH="0" baseline="0" dirty="0">
                <a:ln>
                  <a:noFill/>
                </a:ln>
                <a:solidFill>
                  <a:srgbClr val="C00000"/>
                </a:solidFill>
                <a:effectLst/>
                <a:latin typeface="Arial Unicode MS"/>
              </a:rPr>
              <a:t>cv2</a:t>
            </a:r>
            <a:r>
              <a:rPr kumimoji="0" lang="en-US" altLang="en-US" sz="1800" b="0" i="0" u="none" strike="noStrike" cap="none" normalizeH="0" baseline="0" dirty="0">
                <a:ln>
                  <a:noFill/>
                </a:ln>
                <a:solidFill>
                  <a:srgbClr val="C00000"/>
                </a:solidFill>
                <a:effectLst/>
              </a:rPr>
              <a:t> (OpenCV): </a:t>
            </a:r>
            <a:r>
              <a:rPr kumimoji="0" lang="en-US" altLang="en-US" sz="1800" b="0" i="0" u="none" strike="noStrike" cap="none" normalizeH="0" baseline="0" dirty="0">
                <a:ln>
                  <a:noFill/>
                </a:ln>
                <a:solidFill>
                  <a:schemeClr val="tx1"/>
                </a:solidFill>
                <a:effectLst/>
              </a:rPr>
              <a:t>Used for computer vision tasks, such as capturing video frames, image processing, and drawing on frames</a:t>
            </a:r>
            <a:endParaRPr lang="en-IN" dirty="0"/>
          </a:p>
        </p:txBody>
      </p:sp>
      <p:sp>
        <p:nvSpPr>
          <p:cNvPr id="32" name="Rectangle 2">
            <a:extLst>
              <a:ext uri="{FF2B5EF4-FFF2-40B4-BE49-F238E27FC236}">
                <a16:creationId xmlns:a16="http://schemas.microsoft.com/office/drawing/2014/main" id="{387CFF1A-9AF0-F7F6-F37F-30BB5D553594}"/>
              </a:ext>
            </a:extLst>
          </p:cNvPr>
          <p:cNvSpPr>
            <a:spLocks noChangeArrowheads="1"/>
          </p:cNvSpPr>
          <p:nvPr/>
        </p:nvSpPr>
        <p:spPr bwMode="auto">
          <a:xfrm>
            <a:off x="0" y="120878"/>
            <a:ext cx="23596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33" name="Straight Arrow Connector 32">
            <a:extLst>
              <a:ext uri="{FF2B5EF4-FFF2-40B4-BE49-F238E27FC236}">
                <a16:creationId xmlns:a16="http://schemas.microsoft.com/office/drawing/2014/main" id="{8A9315C3-38AD-9188-812B-60BF9017A3F2}"/>
              </a:ext>
            </a:extLst>
          </p:cNvPr>
          <p:cNvCxnSpPr>
            <a:cxnSpLocks/>
            <a:stCxn id="7" idx="6"/>
          </p:cNvCxnSpPr>
          <p:nvPr/>
        </p:nvCxnSpPr>
        <p:spPr>
          <a:xfrm flipV="1">
            <a:off x="3485307" y="3339426"/>
            <a:ext cx="1963771" cy="9339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632EB5A6-6EDC-ABCD-B170-D56154268C8A}"/>
              </a:ext>
            </a:extLst>
          </p:cNvPr>
          <p:cNvSpPr txBox="1"/>
          <p:nvPr/>
        </p:nvSpPr>
        <p:spPr>
          <a:xfrm>
            <a:off x="5533053" y="2877762"/>
            <a:ext cx="5971592" cy="738664"/>
          </a:xfrm>
          <a:prstGeom prst="rect">
            <a:avLst/>
          </a:prstGeom>
          <a:noFill/>
        </p:spPr>
        <p:txBody>
          <a:bodyPr wrap="square" rtlCol="0">
            <a:spAutoFit/>
          </a:bodyPr>
          <a:lstStyle/>
          <a:p>
            <a:r>
              <a:rPr kumimoji="0" lang="en-US" altLang="en-US" sz="2400" b="0" i="0" u="none" strike="noStrike" cap="none" normalizeH="0" baseline="0" dirty="0">
                <a:ln>
                  <a:noFill/>
                </a:ln>
                <a:solidFill>
                  <a:srgbClr val="C00000"/>
                </a:solidFill>
                <a:effectLst/>
                <a:latin typeface="Arial Unicode MS"/>
              </a:rPr>
              <a:t>collections</a:t>
            </a:r>
            <a:r>
              <a:rPr kumimoji="0" lang="en-US" altLang="en-US" sz="1800" b="0" i="0" u="none" strike="noStrike" cap="none" normalizeH="0" baseline="0" dirty="0">
                <a:ln>
                  <a:noFill/>
                </a:ln>
                <a:solidFill>
                  <a:srgbClr val="0070C0"/>
                </a:solidFill>
                <a:effectLst/>
              </a:rPr>
              <a:t>: Used for creating deque (double-ended queue) data structures</a:t>
            </a:r>
            <a:endParaRPr lang="en-IN" dirty="0">
              <a:solidFill>
                <a:srgbClr val="0070C0"/>
              </a:solidFill>
            </a:endParaRPr>
          </a:p>
        </p:txBody>
      </p:sp>
      <p:sp>
        <p:nvSpPr>
          <p:cNvPr id="37" name="Rectangle 3">
            <a:extLst>
              <a:ext uri="{FF2B5EF4-FFF2-40B4-BE49-F238E27FC236}">
                <a16:creationId xmlns:a16="http://schemas.microsoft.com/office/drawing/2014/main" id="{0A095D11-962E-81BA-B7D0-E10602F2E5A5}"/>
              </a:ext>
            </a:extLst>
          </p:cNvPr>
          <p:cNvSpPr>
            <a:spLocks noChangeArrowheads="1"/>
          </p:cNvSpPr>
          <p:nvPr/>
        </p:nvSpPr>
        <p:spPr bwMode="auto">
          <a:xfrm>
            <a:off x="0" y="120878"/>
            <a:ext cx="23596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8" name="Rectangle 4">
            <a:extLst>
              <a:ext uri="{FF2B5EF4-FFF2-40B4-BE49-F238E27FC236}">
                <a16:creationId xmlns:a16="http://schemas.microsoft.com/office/drawing/2014/main" id="{1D2DF1D8-CEEC-28E9-45A1-02A73616FD19}"/>
              </a:ext>
            </a:extLst>
          </p:cNvPr>
          <p:cNvSpPr>
            <a:spLocks noChangeArrowheads="1"/>
          </p:cNvSpPr>
          <p:nvPr/>
        </p:nvSpPr>
        <p:spPr bwMode="auto">
          <a:xfrm>
            <a:off x="5628781" y="3778990"/>
            <a:ext cx="627504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err="1">
                <a:solidFill>
                  <a:srgbClr val="C00000"/>
                </a:solidFill>
                <a:latin typeface="Arial Unicode MS"/>
              </a:rPr>
              <a:t>T</a:t>
            </a:r>
            <a:r>
              <a:rPr kumimoji="0" lang="en-US" altLang="en-US" sz="2000" b="0" i="0" u="none" strike="noStrike" cap="none" normalizeH="0" baseline="0" dirty="0" err="1">
                <a:ln>
                  <a:noFill/>
                </a:ln>
                <a:solidFill>
                  <a:srgbClr val="C00000"/>
                </a:solidFill>
                <a:effectLst/>
                <a:latin typeface="Arial Unicode MS"/>
              </a:rPr>
              <a:t>kinter</a:t>
            </a:r>
            <a:r>
              <a:rPr kumimoji="0" lang="en-US" altLang="en-US" sz="2000" b="0" i="0" u="none" strike="noStrike" cap="none" normalizeH="0" baseline="0" dirty="0">
                <a:ln>
                  <a:noFill/>
                </a:ln>
                <a:solidFill>
                  <a:srgbClr val="C00000"/>
                </a:solidFill>
                <a:effectLst/>
              </a:rPr>
              <a:t>: </a:t>
            </a:r>
            <a:r>
              <a:rPr kumimoji="0" lang="en-US" altLang="en-US" sz="2000" b="0" i="0" u="none" strike="noStrike" cap="none" normalizeH="0" baseline="0" dirty="0">
                <a:ln>
                  <a:noFill/>
                </a:ln>
                <a:solidFill>
                  <a:schemeClr val="tx1"/>
                </a:solidFill>
                <a:effectLst/>
              </a:rPr>
              <a:t>Used for creating the graphical user interface (GUI) for the calculator part of the code.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cxnSp>
        <p:nvCxnSpPr>
          <p:cNvPr id="39" name="Straight Arrow Connector 38">
            <a:extLst>
              <a:ext uri="{FF2B5EF4-FFF2-40B4-BE49-F238E27FC236}">
                <a16:creationId xmlns:a16="http://schemas.microsoft.com/office/drawing/2014/main" id="{A5BFDD05-D180-F2FB-9A5C-2AB7F84A43DB}"/>
              </a:ext>
            </a:extLst>
          </p:cNvPr>
          <p:cNvCxnSpPr>
            <a:cxnSpLocks/>
            <a:stCxn id="7" idx="6"/>
          </p:cNvCxnSpPr>
          <p:nvPr/>
        </p:nvCxnSpPr>
        <p:spPr>
          <a:xfrm>
            <a:off x="3485307" y="4273421"/>
            <a:ext cx="2235627" cy="7948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12927366-23A2-F8B5-D4C8-DBAE07950242}"/>
              </a:ext>
            </a:extLst>
          </p:cNvPr>
          <p:cNvCxnSpPr>
            <a:cxnSpLocks/>
            <a:stCxn id="7" idx="6"/>
          </p:cNvCxnSpPr>
          <p:nvPr/>
        </p:nvCxnSpPr>
        <p:spPr>
          <a:xfrm flipV="1">
            <a:off x="3485307" y="4162755"/>
            <a:ext cx="1963771" cy="1106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Rectangle 5">
            <a:extLst>
              <a:ext uri="{FF2B5EF4-FFF2-40B4-BE49-F238E27FC236}">
                <a16:creationId xmlns:a16="http://schemas.microsoft.com/office/drawing/2014/main" id="{0B0AD202-040A-6DDD-4633-7272D17C0B17}"/>
              </a:ext>
            </a:extLst>
          </p:cNvPr>
          <p:cNvSpPr>
            <a:spLocks noChangeArrowheads="1"/>
          </p:cNvSpPr>
          <p:nvPr/>
        </p:nvSpPr>
        <p:spPr bwMode="auto">
          <a:xfrm>
            <a:off x="5778682" y="4632367"/>
            <a:ext cx="630446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C00000"/>
                </a:solidFill>
                <a:latin typeface="Arial Unicode MS"/>
              </a:rPr>
              <a:t>M</a:t>
            </a:r>
            <a:r>
              <a:rPr kumimoji="0" lang="en-US" altLang="en-US" sz="2000" b="0" i="0" u="none" strike="noStrike" cap="none" normalizeH="0" baseline="0" dirty="0">
                <a:ln>
                  <a:noFill/>
                </a:ln>
                <a:solidFill>
                  <a:srgbClr val="C00000"/>
                </a:solidFill>
                <a:effectLst/>
                <a:latin typeface="Arial Unicode MS"/>
              </a:rPr>
              <a:t>ath</a:t>
            </a:r>
            <a:r>
              <a:rPr kumimoji="0" lang="en-US" altLang="en-US" sz="2000" b="0" i="0" u="none" strike="noStrike" cap="none" normalizeH="0" baseline="0" dirty="0">
                <a:ln>
                  <a:noFill/>
                </a:ln>
                <a:solidFill>
                  <a:srgbClr val="C00000"/>
                </a:solidFill>
                <a:effectLst/>
              </a:rPr>
              <a:t>: </a:t>
            </a:r>
            <a:r>
              <a:rPr kumimoji="0" lang="en-US" altLang="en-US" sz="2000" b="0" i="0" u="none" strike="noStrike" cap="none" normalizeH="0" baseline="0" dirty="0">
                <a:ln>
                  <a:noFill/>
                </a:ln>
                <a:solidFill>
                  <a:srgbClr val="0070C0"/>
                </a:solidFill>
                <a:effectLst/>
              </a:rPr>
              <a:t>Used for mathematical operations in the calculator part</a:t>
            </a:r>
            <a:r>
              <a:rPr kumimoji="0" lang="en-US" altLang="en-US" sz="800" b="0" i="0" u="none" strike="noStrike" cap="none" normalizeH="0" baseline="0" dirty="0">
                <a:ln>
                  <a:noFill/>
                </a:ln>
                <a:solidFill>
                  <a:srgbClr val="0070C0"/>
                </a:solidFill>
                <a:effectLst/>
              </a:rPr>
              <a:t>. </a:t>
            </a:r>
            <a:endParaRPr kumimoji="0" lang="en-US" altLang="en-US" sz="1800" b="0" i="0" u="none" strike="noStrike" cap="none" normalizeH="0" baseline="0" dirty="0">
              <a:ln>
                <a:noFill/>
              </a:ln>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4099959800"/>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{6B6AEA7E-8E3C-4C27-99D6-654A2451F69A}tf22712842_win32</Template>
  <TotalTime>689</TotalTime>
  <Words>1589</Words>
  <Application>Microsoft Office PowerPoint</Application>
  <PresentationFormat>Widescreen</PresentationFormat>
  <Paragraphs>139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Unicode MS</vt:lpstr>
      <vt:lpstr>Bookman Old Style</vt:lpstr>
      <vt:lpstr>Calibri</vt:lpstr>
      <vt:lpstr>Franklin Gothic Book</vt:lpstr>
      <vt:lpstr>Custom</vt:lpstr>
      <vt:lpstr> Hand motion based exam Stand alone Edu-pad</vt:lpstr>
      <vt:lpstr>Problem Statement:</vt:lpstr>
      <vt:lpstr>   Solution Statement!! </vt:lpstr>
      <vt:lpstr>                         </vt:lpstr>
      <vt:lpstr>A Glance of the prototype </vt:lpstr>
      <vt:lpstr>   All about the pen..</vt:lpstr>
      <vt:lpstr>Arduino Code used :</vt:lpstr>
      <vt:lpstr>    All about the Camera Module</vt:lpstr>
      <vt:lpstr>Tech Stack Used canvas application :</vt:lpstr>
      <vt:lpstr>    Numpy</vt:lpstr>
      <vt:lpstr>    Open-Cv (cv2)</vt:lpstr>
      <vt:lpstr>Other Modules</vt:lpstr>
      <vt:lpstr> Tech Stack used in Web Portal </vt:lpstr>
      <vt:lpstr>      Front End</vt:lpstr>
      <vt:lpstr>      Front End</vt:lpstr>
      <vt:lpstr>      Front End</vt:lpstr>
      <vt:lpstr>      Front End</vt:lpstr>
      <vt:lpstr>       Back-End</vt:lpstr>
      <vt:lpstr>       Database</vt:lpstr>
      <vt:lpstr>Git-hub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Hand motion based exam edu-pad</dc:title>
  <dc:creator>Adarsh Singh</dc:creator>
  <cp:lastModifiedBy>ADARSH SINGH</cp:lastModifiedBy>
  <cp:revision>47</cp:revision>
  <dcterms:created xsi:type="dcterms:W3CDTF">2023-11-03T11:05:28Z</dcterms:created>
  <dcterms:modified xsi:type="dcterms:W3CDTF">2023-11-04T04:47:03Z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