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0" r:id="rId1"/>
  </p:sldMasterIdLst>
  <p:notesMasterIdLst>
    <p:notesMasterId r:id="rId17"/>
  </p:notesMasterIdLst>
  <p:handoutMasterIdLst>
    <p:handoutMasterId r:id="rId18"/>
  </p:handoutMasterIdLst>
  <p:sldIdLst>
    <p:sldId id="1914" r:id="rId2"/>
    <p:sldId id="1991" r:id="rId3"/>
    <p:sldId id="2017" r:id="rId4"/>
    <p:sldId id="2018" r:id="rId5"/>
    <p:sldId id="2021" r:id="rId6"/>
    <p:sldId id="2019" r:id="rId7"/>
    <p:sldId id="2022" r:id="rId8"/>
    <p:sldId id="2002" r:id="rId9"/>
    <p:sldId id="2020" r:id="rId10"/>
    <p:sldId id="2023" r:id="rId11"/>
    <p:sldId id="2024" r:id="rId12"/>
    <p:sldId id="2025" r:id="rId13"/>
    <p:sldId id="2026" r:id="rId14"/>
    <p:sldId id="2027" r:id="rId15"/>
    <p:sldId id="2028" r:id="rId16"/>
  </p:sldIdLst>
  <p:sldSz cx="9144000" cy="6858000" type="screen4x3"/>
  <p:notesSz cx="6946900" cy="100838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rebuchet MS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52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659">
          <p15:clr>
            <a:srgbClr val="A4A3A4"/>
          </p15:clr>
        </p15:guide>
        <p15:guide id="5" pos="242">
          <p15:clr>
            <a:srgbClr val="A4A3A4"/>
          </p15:clr>
        </p15:guide>
        <p15:guide id="6" pos="5560">
          <p15:clr>
            <a:srgbClr val="A4A3A4"/>
          </p15:clr>
        </p15:guide>
        <p15:guide id="7" pos="1541">
          <p15:clr>
            <a:srgbClr val="A4A3A4"/>
          </p15:clr>
        </p15:guide>
        <p15:guide id="8" pos="2880">
          <p15:clr>
            <a:srgbClr val="A4A3A4"/>
          </p15:clr>
        </p15:guide>
        <p15:guide id="9" pos="36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76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33"/>
    <a:srgbClr val="460000"/>
    <a:srgbClr val="CC3300"/>
    <a:srgbClr val="003300"/>
    <a:srgbClr val="800000"/>
    <a:srgbClr val="29123A"/>
    <a:srgbClr val="66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6" autoAdjust="0"/>
    <p:restoredTop sz="56094" autoAdjust="0"/>
  </p:normalViewPr>
  <p:slideViewPr>
    <p:cSldViewPr snapToObjects="1">
      <p:cViewPr varScale="1">
        <p:scale>
          <a:sx n="42" d="100"/>
          <a:sy n="42" d="100"/>
        </p:scale>
        <p:origin x="-1776" y="-96"/>
      </p:cViewPr>
      <p:guideLst>
        <p:guide orient="horz" pos="1752"/>
        <p:guide orient="horz" pos="572"/>
        <p:guide orient="horz" pos="3657"/>
        <p:guide orient="horz" pos="2659"/>
        <p:guide pos="242"/>
        <p:guide pos="5560"/>
        <p:guide pos="1541"/>
        <p:guide pos="2880"/>
        <p:guide pos="3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>
      <p:cViewPr>
        <p:scale>
          <a:sx n="125" d="100"/>
          <a:sy n="125" d="100"/>
        </p:scale>
        <p:origin x="-2028" y="-78"/>
      </p:cViewPr>
      <p:guideLst>
        <p:guide orient="horz" pos="3176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t" anchorCtr="0" compatLnSpc="1">
            <a:prstTxWarp prst="textNoShape">
              <a:avLst/>
            </a:prstTxWarp>
          </a:bodyPr>
          <a:lstStyle>
            <a:lvl1pPr algn="l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t" anchorCtr="0" compatLnSpc="1">
            <a:prstTxWarp prst="textNoShape">
              <a:avLst/>
            </a:prstTxWarp>
          </a:bodyPr>
          <a:lstStyle>
            <a:lvl1pPr algn="r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80563"/>
            <a:ext cx="30099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b" anchorCtr="0" compatLnSpc="1">
            <a:prstTxWarp prst="textNoShape">
              <a:avLst/>
            </a:prstTxWarp>
          </a:bodyPr>
          <a:lstStyle>
            <a:lvl1pPr algn="l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9580563"/>
            <a:ext cx="30099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b" anchorCtr="0" compatLnSpc="1">
            <a:prstTxWarp prst="textNoShape">
              <a:avLst/>
            </a:prstTxWarp>
          </a:bodyPr>
          <a:lstStyle>
            <a:lvl1pPr algn="r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6923A5A-BD17-4021-A57B-0DEB818C5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99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t" anchorCtr="0" compatLnSpc="1">
            <a:prstTxWarp prst="textNoShape">
              <a:avLst/>
            </a:prstTxWarp>
          </a:bodyPr>
          <a:lstStyle>
            <a:lvl1pPr algn="l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t" anchorCtr="0" compatLnSpc="1">
            <a:prstTxWarp prst="textNoShape">
              <a:avLst/>
            </a:prstTxWarp>
          </a:bodyPr>
          <a:lstStyle>
            <a:lvl1pPr algn="r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55650"/>
            <a:ext cx="5043487" cy="378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789488"/>
            <a:ext cx="50927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0563"/>
            <a:ext cx="30099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b" anchorCtr="0" compatLnSpc="1">
            <a:prstTxWarp prst="textNoShape">
              <a:avLst/>
            </a:prstTxWarp>
          </a:bodyPr>
          <a:lstStyle>
            <a:lvl1pPr algn="l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9580563"/>
            <a:ext cx="30099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17" tIns="46908" rIns="93817" bIns="46908" numCol="1" anchor="b" anchorCtr="0" compatLnSpc="1">
            <a:prstTxWarp prst="textNoShape">
              <a:avLst/>
            </a:prstTxWarp>
          </a:bodyPr>
          <a:lstStyle>
            <a:lvl1pPr algn="r" defTabSz="913809">
              <a:spcBef>
                <a:spcPct val="0"/>
              </a:spcBef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5FFFBE4-366C-4595-9375-24695B3B16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7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37000" y="9580563"/>
            <a:ext cx="30099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17" tIns="46908" rIns="93817" bIns="46908" anchor="b"/>
          <a:lstStyle>
            <a:lvl1pPr defTabSz="912813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defTabSz="912813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defTabSz="912813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defTabSz="912813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defTabSz="912813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algn="r" eaLnBrk="1" hangingPunct="1"/>
            <a:fld id="{A43D6830-601B-4177-B170-9A549487F618}" type="slidenum">
              <a:rPr lang="en-US" altLang="ko-KR">
                <a:latin typeface="굴림" pitchFamily="50" charset="-127"/>
              </a:rPr>
              <a:pPr algn="r" eaLnBrk="1" hangingPunct="1"/>
              <a:t>0</a:t>
            </a:fld>
            <a:endParaRPr lang="en-US" altLang="ko-KR">
              <a:latin typeface="굴림" pitchFamily="50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7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 : http://www.dodomira.com/2016/04/02/r%EC%9D%84-%EC%82%AC%EC%9A%A9%ED%95%9C-t-test/</a:t>
            </a:r>
          </a:p>
          <a:p>
            <a:endParaRPr lang="en-US" altLang="ko-KR" dirty="0"/>
          </a:p>
          <a:p>
            <a:r>
              <a:rPr lang="en-US" altLang="ko-KR" dirty="0"/>
              <a:t>Ref : https://rpubs.com/jmhome/StatisticalAnalysis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32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월별 색상을 표시하여 증감상황을 한눈에 들어 오게 하였다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53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71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54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자금이 흐름을 보려 하였으나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명확한 분석은 실패함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FFBE4-366C-4595-9375-24695B3B169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88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539553" y="2138606"/>
            <a:ext cx="6408712" cy="58541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25" name="부제목 2"/>
          <p:cNvSpPr>
            <a:spLocks noGrp="1"/>
          </p:cNvSpPr>
          <p:nvPr>
            <p:ph type="subTitle" idx="1"/>
          </p:nvPr>
        </p:nvSpPr>
        <p:spPr>
          <a:xfrm>
            <a:off x="539552" y="2828528"/>
            <a:ext cx="64008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7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50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537575" y="6453188"/>
            <a:ext cx="45085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45C2420-C125-4FAC-BB41-91DA2B8E85DE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352425" y="692696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83930" y="84808"/>
            <a:ext cx="8379069" cy="565146"/>
          </a:xfrm>
          <a:noFill/>
          <a:ln w="9525">
            <a:noFill/>
            <a:miter lim="800000"/>
            <a:headEnd/>
            <a:tailEnd/>
          </a:ln>
        </p:spPr>
        <p:txBody>
          <a:bodyPr lIns="108000" tIns="36000" rIns="72000" bIns="36000" anchor="ctr"/>
          <a:lstStyle>
            <a:lvl1pPr>
              <a:defRPr kumimoji="0" lang="ko-KR" altLang="en-US" sz="3200" kern="12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 userDrawn="1"/>
        </p:nvSpPr>
        <p:spPr bwMode="auto">
          <a:xfrm>
            <a:off x="1030288" y="4089400"/>
            <a:ext cx="5492750" cy="28733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algn="ctr" eaLnBrk="0" hangingPunct="0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100" i="1" dirty="0">
                <a:solidFill>
                  <a:srgbClr val="262626"/>
                </a:solidFill>
                <a:cs typeface="Arial" pitchFamily="34" charset="0"/>
                <a:hlinkClick r:id="rId2"/>
              </a:rPr>
              <a:t>http://www</a:t>
            </a:r>
            <a:r>
              <a:rPr lang="en-US" altLang="ko-KR" sz="1100" i="1" dirty="0">
                <a:solidFill>
                  <a:srgbClr val="262626"/>
                </a:solidFill>
                <a:cs typeface="Arial" pitchFamily="34" charset="0"/>
              </a:rPr>
              <a:t>.toto.com</a:t>
            </a:r>
          </a:p>
        </p:txBody>
      </p:sp>
      <p:sp>
        <p:nvSpPr>
          <p:cNvPr id="3" name="직사각형 6"/>
          <p:cNvSpPr>
            <a:spLocks noChangeArrowheads="1"/>
          </p:cNvSpPr>
          <p:nvPr userDrawn="1"/>
        </p:nvSpPr>
        <p:spPr bwMode="auto">
          <a:xfrm>
            <a:off x="0" y="12352"/>
            <a:ext cx="1914525" cy="968376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lIns="54000" rIns="54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ko-KR" altLang="en-US" sz="1600">
              <a:ea typeface="가는각진제목체" pitchFamily="18" charset="-127"/>
            </a:endParaRPr>
          </a:p>
        </p:txBody>
      </p:sp>
      <p:pic>
        <p:nvPicPr>
          <p:cNvPr id="4" name="Picture 8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-1588"/>
            <a:ext cx="72263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7"/>
          <p:cNvSpPr>
            <a:spLocks noChangeArrowheads="1"/>
          </p:cNvSpPr>
          <p:nvPr userDrawn="1"/>
        </p:nvSpPr>
        <p:spPr bwMode="auto">
          <a:xfrm>
            <a:off x="-6350" y="0"/>
            <a:ext cx="9144000" cy="1079500"/>
          </a:xfrm>
          <a:prstGeom prst="rect">
            <a:avLst/>
          </a:prstGeom>
          <a:solidFill>
            <a:schemeClr val="bg1">
              <a:alpha val="2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ko-KR" altLang="en-US" sz="1600" dirty="0">
              <a:ea typeface="가는각진제목체" pitchFamily="18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185988" y="3068638"/>
            <a:ext cx="4719637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가는각진제목체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6000" b="1">
                <a:latin typeface="Tahoma" pitchFamily="34" charset="0"/>
                <a:cs typeface="Tahoma" pitchFamily="34" charset="0"/>
              </a:rPr>
              <a:t>Thank you!</a:t>
            </a:r>
            <a:endParaRPr lang="ko-KR" altLang="en-US" sz="6000" b="1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8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866" y="808038"/>
            <a:ext cx="8468457" cy="4007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9C617-9ECE-4A44-A4FE-05F017D8C238}" type="datetimeFigureOut">
              <a:rPr lang="ko-KR" altLang="en-US"/>
              <a:pPr>
                <a:defRPr/>
              </a:pPr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53CD9-18F7-494C-AB3D-B766896907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0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08038"/>
            <a:ext cx="846772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1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776413"/>
            <a:ext cx="7548563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2" r:id="rId2"/>
    <p:sldLayoutId id="2147484204" r:id="rId3"/>
    <p:sldLayoutId id="2147484205" r:id="rId4"/>
    <p:sldLayoutId id="2147484206" r:id="rId5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7889FB"/>
          </a:solidFill>
          <a:latin typeface="Arial" charset="0"/>
          <a:ea typeface="+mj-ea"/>
          <a:cs typeface="가느각진제목체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Arial" charset="0"/>
          <a:ea typeface="가느각진제목체"/>
          <a:cs typeface="가느각진제목체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Arial" charset="0"/>
          <a:ea typeface="가느각진제목체"/>
          <a:cs typeface="가느각진제목체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Arial" charset="0"/>
          <a:ea typeface="가느각진제목체"/>
          <a:cs typeface="가느각진제목체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Arial" charset="0"/>
          <a:ea typeface="가느각진제목체"/>
          <a:cs typeface="가느각진제목체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Trebuchet MS" pitchFamily="34" charset="0"/>
          <a:ea typeface="가는각진제목체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Trebuchet MS" pitchFamily="34" charset="0"/>
          <a:ea typeface="가는각진제목체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Trebuchet MS" pitchFamily="34" charset="0"/>
          <a:ea typeface="가는각진제목체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rgbClr val="7889FB"/>
          </a:solidFill>
          <a:latin typeface="Trebuchet MS" pitchFamily="34" charset="0"/>
          <a:ea typeface="가는각진제목체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rgbClr val="BF0004"/>
        </a:buClr>
        <a:buSzPct val="150000"/>
        <a:buChar char="•"/>
        <a:defRPr kumimoji="1" sz="2000">
          <a:solidFill>
            <a:srgbClr val="000000"/>
          </a:solidFill>
          <a:latin typeface="Arial" charset="0"/>
          <a:ea typeface="+mn-ea"/>
          <a:cs typeface="+mn-cs"/>
        </a:defRPr>
      </a:lvl1pPr>
      <a:lvl2pPr marL="381000" indent="-190500" algn="l" rtl="0" eaLnBrk="1" fontAlgn="base" latinLnBrk="1" hangingPunct="1">
        <a:spcBef>
          <a:spcPct val="50000"/>
        </a:spcBef>
        <a:spcAft>
          <a:spcPct val="0"/>
        </a:spcAft>
        <a:buChar char="•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571500" indent="342900" algn="l" rtl="0" eaLnBrk="1" fontAlgn="base" latinLnBrk="1" hangingPunct="1">
        <a:spcBef>
          <a:spcPct val="50000"/>
        </a:spcBef>
        <a:spcAft>
          <a:spcPct val="0"/>
        </a:spcAft>
        <a:buSzPct val="80000"/>
        <a:buChar char="•"/>
        <a:defRPr kumimoji="1" sz="2000">
          <a:solidFill>
            <a:srgbClr val="000000"/>
          </a:solidFill>
          <a:latin typeface="Arial" charset="0"/>
          <a:ea typeface="+mn-ea"/>
        </a:defRPr>
      </a:lvl3pPr>
      <a:lvl4pPr marL="1758950" indent="-3810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Arial" charset="0"/>
          <a:ea typeface="+mn-ea"/>
        </a:defRPr>
      </a:lvl4pPr>
      <a:lvl5pPr marL="22098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Arial" charset="0"/>
          <a:ea typeface="+mn-ea"/>
        </a:defRPr>
      </a:lvl5pPr>
      <a:lvl6pPr marL="26670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300">
          <a:solidFill>
            <a:srgbClr val="000000"/>
          </a:solidFill>
          <a:latin typeface="+mn-lt"/>
          <a:ea typeface="+mn-ea"/>
        </a:defRPr>
      </a:lvl6pPr>
      <a:lvl7pPr marL="31242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300">
          <a:solidFill>
            <a:srgbClr val="000000"/>
          </a:solidFill>
          <a:latin typeface="+mn-lt"/>
          <a:ea typeface="+mn-ea"/>
        </a:defRPr>
      </a:lvl7pPr>
      <a:lvl8pPr marL="35814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300">
          <a:solidFill>
            <a:srgbClr val="000000"/>
          </a:solidFill>
          <a:latin typeface="+mn-lt"/>
          <a:ea typeface="+mn-ea"/>
        </a:defRPr>
      </a:lvl8pPr>
      <a:lvl9pPr marL="40386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539750" y="2138363"/>
            <a:ext cx="7632650" cy="1077860"/>
          </a:xfrm>
        </p:spPr>
        <p:txBody>
          <a:bodyPr/>
          <a:lstStyle/>
          <a:p>
            <a:pPr>
              <a:defRPr/>
            </a:pPr>
            <a:r>
              <a:rPr lang="ko-KR" altLang="en-US" sz="3200"/>
              <a:t>빅데이터 분석 결과 시각화</a:t>
            </a:r>
            <a:r>
              <a:rPr lang="en-US" altLang="ko-KR" sz="3200" dirty="0"/>
              <a:t>- </a:t>
            </a:r>
            <a:r>
              <a:rPr lang="ko-KR" altLang="en-US" sz="3200" dirty="0"/>
              <a:t>실습과제</a:t>
            </a:r>
            <a:endParaRPr lang="en-US" altLang="ko-KR" sz="3200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"/>
          </p:nvPr>
        </p:nvSpPr>
        <p:spPr>
          <a:xfrm>
            <a:off x="539750" y="2880149"/>
            <a:ext cx="6400800" cy="312737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2018. 10.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7620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5" y="1696244"/>
            <a:ext cx="72675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3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8" y="1844824"/>
            <a:ext cx="728662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6" y="741130"/>
            <a:ext cx="6440380" cy="134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6237312"/>
            <a:ext cx="5328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월별 색상을 표시하여 증감상황을 한눈에 들어 오게 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8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175" y="116632"/>
            <a:ext cx="8378825" cy="442035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실습</a:t>
            </a:r>
            <a:r>
              <a:rPr lang="en-US" altLang="ko-KR" sz="2400" dirty="0"/>
              <a:t> </a:t>
            </a:r>
            <a:r>
              <a:rPr lang="ko-KR" altLang="en-US" sz="2400" dirty="0"/>
              <a:t>과제 </a:t>
            </a:r>
            <a:r>
              <a:rPr lang="en-US" altLang="ko-KR" sz="2400" dirty="0"/>
              <a:t>2 [3-2~3-5]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1BA05D-3AE0-46C9-9427-254706E9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4" y="960804"/>
            <a:ext cx="7356177" cy="83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정해서 다양한 방법으로 시각화를 수행해 보자</a:t>
            </a: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(EXCEL, R, 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78077A-F082-4F31-BB72-CB650EA1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70" y="2204864"/>
            <a:ext cx="7439326" cy="299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항목당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결과물의 품질 향상 시키기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타이포그래프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이용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(NCS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교재 내용 참조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참여를 유도한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구현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simpleNetwork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shiny app</a:t>
            </a: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결과물이 원래 의도와 맞게 적절하게 구현되었는가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적절성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8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회계연도 지출 명세서를 분석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038225"/>
            <a:ext cx="69913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59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Sankey diagram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" y="1196752"/>
            <a:ext cx="60960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21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시각화관련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542925"/>
            <a:ext cx="7868364" cy="432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43608" y="51273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자금이 흐름을 보려 하였으나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명확한 분석은 실패함</a:t>
            </a:r>
          </a:p>
        </p:txBody>
      </p:sp>
    </p:spTree>
    <p:extLst>
      <p:ext uri="{BB962C8B-B14F-4D97-AF65-F5344CB8AC3E}">
        <p14:creationId xmlns:p14="http://schemas.microsoft.com/office/powerpoint/2010/main" val="29427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175" y="24299"/>
            <a:ext cx="8378825" cy="626701"/>
          </a:xfrm>
        </p:spPr>
        <p:txBody>
          <a:bodyPr/>
          <a:lstStyle/>
          <a:p>
            <a:pPr>
              <a:defRPr/>
            </a:pPr>
            <a:r>
              <a:rPr lang="ko-KR" altLang="en-US" sz="3600" dirty="0"/>
              <a:t>능력단위 및 능력단위요소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A44163-F62C-4063-9B08-00F40F68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052736"/>
            <a:ext cx="5976664" cy="59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3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3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빅데이터 분석 결과 시각화</a:t>
            </a:r>
            <a:endParaRPr lang="en-US" altLang="ko-KR" sz="3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C591E5-621B-4994-8A80-142D96D0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955093"/>
            <a:ext cx="6624736" cy="47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▶ </a:t>
            </a:r>
            <a:r>
              <a:rPr lang="ko-KR" altLang="en-US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분석 결과 </a:t>
            </a:r>
            <a:r>
              <a:rPr lang="ko-KR" altLang="en-US" sz="2500" b="1" dirty="0" err="1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스토리텔링하기</a:t>
            </a:r>
            <a:endParaRPr lang="ko-KR" altLang="en-US" sz="2500" b="1" dirty="0">
              <a:solidFill>
                <a:schemeClr val="tx2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E1670BD-B2CE-4CA8-855A-60C507A8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616876"/>
            <a:ext cx="6624736" cy="47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▶ </a:t>
            </a:r>
            <a:r>
              <a:rPr lang="ko-KR" altLang="en-US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분석 정보 시각화하기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2B5095-ED34-4434-AC6E-A90167D9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05164"/>
            <a:ext cx="6624736" cy="47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▶ </a:t>
            </a:r>
            <a:r>
              <a:rPr lang="ko-KR" altLang="en-US" sz="2500" b="1" dirty="0">
                <a:solidFill>
                  <a:schemeClr val="tx2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분석 정보 시각표현하기</a:t>
            </a:r>
          </a:p>
        </p:txBody>
      </p:sp>
    </p:spTree>
    <p:extLst>
      <p:ext uri="{BB962C8B-B14F-4D97-AF65-F5344CB8AC3E}">
        <p14:creationId xmlns:p14="http://schemas.microsoft.com/office/powerpoint/2010/main" val="34357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 :color=cut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" y="1052736"/>
            <a:ext cx="60007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51720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00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 : col=‘</a:t>
            </a:r>
            <a:r>
              <a:rPr lang="en-US" altLang="ko-KR" dirty="0" err="1" smtClean="0"/>
              <a:t>steelblue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91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086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5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스캐터플롯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레이블 사이즈 조정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8" y="980728"/>
            <a:ext cx="56007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83" y="2348880"/>
            <a:ext cx="50768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8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" y="1268760"/>
            <a:ext cx="57912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5635"/>
            <a:ext cx="53911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스케일  </a:t>
            </a:r>
            <a:r>
              <a:rPr lang="en-US" altLang="ko-KR" dirty="0" smtClean="0"/>
              <a:t>scales=‘free’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7" y="1340768"/>
            <a:ext cx="4238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549592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1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175" y="116632"/>
            <a:ext cx="8378825" cy="442035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실습</a:t>
            </a:r>
            <a:r>
              <a:rPr lang="en-US" altLang="ko-KR" sz="2400" dirty="0"/>
              <a:t> </a:t>
            </a:r>
            <a:r>
              <a:rPr lang="ko-KR" altLang="en-US" sz="2400" dirty="0"/>
              <a:t>과제 </a:t>
            </a:r>
            <a:r>
              <a:rPr lang="en-US" altLang="ko-KR" sz="2400" dirty="0"/>
              <a:t>1 [1-1 ~ 1-3]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1BA05D-3AE0-46C9-9427-254706E9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4" y="960804"/>
            <a:ext cx="7356177" cy="83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정해서 다양한 방법으로 시각화를 수행해 보자</a:t>
            </a: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(EXCEL, R, Python)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A8379F-3C82-4229-825F-39D0A81F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95" y="2060848"/>
            <a:ext cx="7632848" cy="283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358" tIns="29358" rIns="29358" bIns="29358"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항목당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만점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AutoNum type="arabicParenBoth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탐색 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결과를 이용하여 시각화를 수행할  수 있는가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결과를 통한 패턴 도출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)-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해석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AutoNum type="arabicParenBoth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활용과 사용자 가치 관점에 따라 다양한 시각화를 수행할 수 있는가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spcAft>
                <a:spcPts val="600"/>
              </a:spcAft>
              <a:buAutoNum type="arabicParenBoth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시각화에 나름의 시나라오가 전달되고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전달하고자 하는 내용이 전달되고 있는가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7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2014~2015 </a:t>
            </a:r>
            <a:r>
              <a:rPr lang="ko-KR" altLang="en-US" dirty="0" smtClean="0"/>
              <a:t>월별 급여를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0" y="2780928"/>
            <a:ext cx="6792606" cy="395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6" y="1047750"/>
            <a:ext cx="78962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863609"/>
      </p:ext>
    </p:extLst>
  </p:cSld>
  <p:clrMapOvr>
    <a:masterClrMapping/>
  </p:clrMapOvr>
</p:sld>
</file>

<file path=ppt/theme/theme1.xml><?xml version="1.0" encoding="utf-8"?>
<a:theme xmlns:a="http://schemas.openxmlformats.org/drawingml/2006/main" name="EMS npkg 2_2_3 설치 및 기타 작업_2014012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제안서글꼴1">
      <a:majorFont>
        <a:latin typeface="Trebuchet MS"/>
        <a:ea typeface="가느각진제목체"/>
        <a:cs typeface=""/>
      </a:majorFont>
      <a:minorFont>
        <a:latin typeface="Trebuchet MS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5720" rIns="54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가는각진제목체" pitchFamily="18" charset="-127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800000">
              <a:alpha val="48000"/>
            </a:srgbClr>
          </a:solidFill>
          <a:prstDash val="solid"/>
          <a:round/>
          <a:headEnd type="diamond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EMS npkg 2_2_3 설치 및 기타 작업_20140128</Template>
  <TotalTime>2434</TotalTime>
  <Words>297</Words>
  <Application>Microsoft Office PowerPoint</Application>
  <PresentationFormat>화면 슬라이드 쇼(4:3)</PresentationFormat>
  <Paragraphs>49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EMS npkg 2_2_3 설치 및 기타 작업_20140128</vt:lpstr>
      <vt:lpstr>빅데이터 분석 결과 시각화- 실습과제</vt:lpstr>
      <vt:lpstr>능력단위 및 능력단위요소</vt:lpstr>
      <vt:lpstr>Ggplot :color=cut</vt:lpstr>
      <vt:lpstr>Ggplot : col=‘steelblue’</vt:lpstr>
      <vt:lpstr>스캐터플롯 : 레이블 사이즈 조정</vt:lpstr>
      <vt:lpstr>스캐터 플롯(2)</vt:lpstr>
      <vt:lpstr>스케일  scales=‘free’</vt:lpstr>
      <vt:lpstr>실습 과제 1 [1-1 ~ 1-3]</vt:lpstr>
      <vt:lpstr>2014~2015 월별 급여를 시계열 분석 </vt:lpstr>
      <vt:lpstr>점 추가</vt:lpstr>
      <vt:lpstr>PowerPoint 프레젠테이션</vt:lpstr>
      <vt:lpstr>실습 과제 2 [3-2~3-5]</vt:lpstr>
      <vt:lpstr>2015년 회계연도 지출 명세서를 분석</vt:lpstr>
      <vt:lpstr>Sankey diagram</vt:lpstr>
      <vt:lpstr>시각화관련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 폴리오</dc:title>
  <dc:creator>frontier</dc:creator>
  <cp:lastModifiedBy>shery</cp:lastModifiedBy>
  <cp:revision>162</cp:revision>
  <dcterms:created xsi:type="dcterms:W3CDTF">2014-02-01T04:48:58Z</dcterms:created>
  <dcterms:modified xsi:type="dcterms:W3CDTF">2018-11-07T11:09:24Z</dcterms:modified>
</cp:coreProperties>
</file>