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62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73EB0-1ECB-432B-89F0-5EC61258CE64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F0166-2B43-45B7-BA50-46934E4F2D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01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AF0166-2B43-45B7-BA50-46934E4F2D3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61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DC1EC7-E181-456F-AD76-4A10BFD1F84F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38091-A1EB-4EC2-B692-DBD695EC1A4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86992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C7-E181-456F-AD76-4A10BFD1F84F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091-A1EB-4EC2-B692-DBD695EC1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70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C7-E181-456F-AD76-4A10BFD1F84F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091-A1EB-4EC2-B692-DBD695EC1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C7-E181-456F-AD76-4A10BFD1F84F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091-A1EB-4EC2-B692-DBD695EC1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94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C1EC7-E181-456F-AD76-4A10BFD1F84F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938091-A1EB-4EC2-B692-DBD695EC1A4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7000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C7-E181-456F-AD76-4A10BFD1F84F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091-A1EB-4EC2-B692-DBD695EC1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04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C7-E181-456F-AD76-4A10BFD1F84F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091-A1EB-4EC2-B692-DBD695EC1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37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C7-E181-456F-AD76-4A10BFD1F84F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091-A1EB-4EC2-B692-DBD695EC1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33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C7-E181-456F-AD76-4A10BFD1F84F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091-A1EB-4EC2-B692-DBD695EC1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65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C1EC7-E181-456F-AD76-4A10BFD1F84F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938091-A1EB-4EC2-B692-DBD695EC1A4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021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C1EC7-E181-456F-AD76-4A10BFD1F84F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938091-A1EB-4EC2-B692-DBD695EC1A4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2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CDC1EC7-E181-456F-AD76-4A10BFD1F84F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F938091-A1EB-4EC2-B692-DBD695EC1A4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383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FC8BE-9B81-4B1D-A700-D787A77E4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6" y="1165563"/>
            <a:ext cx="8361229" cy="2098226"/>
          </a:xfrm>
        </p:spPr>
        <p:txBody>
          <a:bodyPr/>
          <a:lstStyle/>
          <a:p>
            <a:r>
              <a:rPr lang="ru-RU" dirty="0"/>
              <a:t>Дипломный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A6D66D-2038-42EA-B060-8B4EE162C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71763"/>
            <a:ext cx="6831673" cy="1086237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Подготовил</a:t>
            </a:r>
            <a:r>
              <a:rPr lang="en-US" dirty="0"/>
              <a:t>:</a:t>
            </a:r>
            <a:r>
              <a:rPr lang="ru-RU" dirty="0"/>
              <a:t> Михеев В.А.</a:t>
            </a:r>
            <a:br>
              <a:rPr lang="ru-RU" dirty="0"/>
            </a:br>
            <a:r>
              <a:rPr lang="ru-RU" dirty="0"/>
              <a:t>Руководитель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ru-RU" dirty="0" err="1"/>
              <a:t>Бунаков</a:t>
            </a:r>
            <a:r>
              <a:rPr lang="ru-RU" dirty="0"/>
              <a:t> П. Ю.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17D94-C935-4E40-9BAA-FFBE71FA845C}"/>
              </a:ext>
            </a:extLst>
          </p:cNvPr>
          <p:cNvSpPr txBox="1"/>
          <p:nvPr/>
        </p:nvSpPr>
        <p:spPr>
          <a:xfrm>
            <a:off x="1537252" y="3263789"/>
            <a:ext cx="1058884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 и внедрение ИТ-системы для автоматизации продаж музыкального оборудования</a:t>
            </a:r>
            <a:endParaRPr lang="ru-RU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DFF91-6520-4964-9303-392303C2F632}"/>
              </a:ext>
            </a:extLst>
          </p:cNvPr>
          <p:cNvSpPr txBox="1"/>
          <p:nvPr/>
        </p:nvSpPr>
        <p:spPr>
          <a:xfrm>
            <a:off x="3681602" y="6027003"/>
            <a:ext cx="4672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ГБПОУ «Колледж Коломна» </a:t>
            </a:r>
          </a:p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2025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A25C4-6C84-453F-B931-BA05C75EFCEC}"/>
              </a:ext>
            </a:extLst>
          </p:cNvPr>
          <p:cNvSpPr txBox="1"/>
          <p:nvPr/>
        </p:nvSpPr>
        <p:spPr>
          <a:xfrm>
            <a:off x="4010277" y="5306852"/>
            <a:ext cx="417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Специальность 09.02.07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54FEC-153D-4250-B35B-E7CBE463392C}"/>
              </a:ext>
            </a:extLst>
          </p:cNvPr>
          <p:cNvSpPr txBox="1"/>
          <p:nvPr/>
        </p:nvSpPr>
        <p:spPr>
          <a:xfrm>
            <a:off x="4960074" y="5666928"/>
            <a:ext cx="2115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Группа 42112</a:t>
            </a:r>
          </a:p>
        </p:txBody>
      </p:sp>
    </p:spTree>
    <p:extLst>
      <p:ext uri="{BB962C8B-B14F-4D97-AF65-F5344CB8AC3E}">
        <p14:creationId xmlns:p14="http://schemas.microsoft.com/office/powerpoint/2010/main" val="299821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37D05-93AC-4710-8FCE-0E69A65C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329" y="0"/>
            <a:ext cx="10546671" cy="1485900"/>
          </a:xfrm>
        </p:spPr>
        <p:txBody>
          <a:bodyPr>
            <a:normAutofit/>
          </a:bodyPr>
          <a:lstStyle/>
          <a:p>
            <a:r>
              <a:rPr lang="ru-RU" dirty="0"/>
              <a:t>ПРОЕКТИРОВАНИЕ БАЗЫ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A72A16-3336-4640-9DAD-FE7057AFFD0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30984" y="922096"/>
            <a:ext cx="7713848" cy="56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8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37D05-93AC-4710-8FCE-0E69A65C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0" y="0"/>
            <a:ext cx="10725150" cy="1485900"/>
          </a:xfrm>
        </p:spPr>
        <p:txBody>
          <a:bodyPr>
            <a:normAutofit/>
          </a:bodyPr>
          <a:lstStyle/>
          <a:p>
            <a:r>
              <a:rPr lang="ru-RU" dirty="0"/>
              <a:t>ОЦЕНКА КАЧЕСТВА ПРОГРАММНОГО ОБЕСПЕЧЕНИЯ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436725D-096C-4337-A4DC-EA4C0B6883B8}"/>
              </a:ext>
            </a:extLst>
          </p:cNvPr>
          <p:cNvSpPr txBox="1">
            <a:spLocks/>
          </p:cNvSpPr>
          <p:nvPr/>
        </p:nvSpPr>
        <p:spPr>
          <a:xfrm>
            <a:off x="1466850" y="949302"/>
            <a:ext cx="84707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Функциональное тестирование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6CC4E9-530D-460C-A7B2-47B5758B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2010834"/>
            <a:ext cx="4962525" cy="203863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51AC49A-3FB5-4A94-9D49-3AFD47247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858" y="2010834"/>
            <a:ext cx="5106855" cy="429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28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37D05-93AC-4710-8FCE-0E69A65C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329" y="0"/>
            <a:ext cx="10546671" cy="1485900"/>
          </a:xfrm>
        </p:spPr>
        <p:txBody>
          <a:bodyPr>
            <a:normAutofit/>
          </a:bodyPr>
          <a:lstStyle/>
          <a:p>
            <a:r>
              <a:rPr lang="ru-RU" dirty="0"/>
              <a:t>СЕБЕСТОИМОСТЬ ПРОГРАММНОГО ПРОДУКТА</a:t>
            </a:r>
            <a:r>
              <a:rPr lang="en-US" dirty="0"/>
              <a:t>,</a:t>
            </a:r>
            <a:r>
              <a:rPr lang="ru-RU" dirty="0"/>
              <a:t> В ПРОЦЕНТАХ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9649240-C00C-43F6-A107-9AE5A42411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80810" y="1485900"/>
            <a:ext cx="795799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5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37D05-93AC-4710-8FCE-0E69A65C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550" y="0"/>
            <a:ext cx="6599067" cy="1485900"/>
          </a:xfrm>
        </p:spPr>
        <p:txBody>
          <a:bodyPr>
            <a:normAutofit/>
          </a:bodyPr>
          <a:lstStyle/>
          <a:p>
            <a:r>
              <a:rPr lang="ru-RU" dirty="0"/>
              <a:t>ВЫВОДЫ И ЗАКЛЮЧЕНИЕ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EEE937F-A5FA-4CB7-BD49-FE5E7DBFE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884" y="898772"/>
            <a:ext cx="11887200" cy="6039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Для достижения цели были выполнены следующие задачи: 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базы данных в соответствии с требованиями к функционалу системы;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базы данных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функционала информационной системы в соответствии с требованиями к программному продукту;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Создание пользовательского интерфейса, обеспечивающего интуитивно понятное взаимодействие с системой;</a:t>
            </a:r>
          </a:p>
          <a:p>
            <a:pPr lvl="0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Создана автоматизированная система, которая проверена с помощью функционального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3516210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7DF54A-11A2-42F4-86B0-24C6315BEB93}"/>
              </a:ext>
            </a:extLst>
          </p:cNvPr>
          <p:cNvSpPr txBox="1"/>
          <p:nvPr/>
        </p:nvSpPr>
        <p:spPr>
          <a:xfrm>
            <a:off x="1194803" y="3013501"/>
            <a:ext cx="9802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97694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0BA35-29EF-41FA-B625-39453899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774" y="0"/>
            <a:ext cx="9601200" cy="1485900"/>
          </a:xfrm>
        </p:spPr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8C012-1295-4F5F-83F7-2A728266C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55373"/>
            <a:ext cx="9601200" cy="5897217"/>
          </a:xfrm>
        </p:spPr>
        <p:txBody>
          <a:bodyPr>
            <a:normAutofit/>
          </a:bodyPr>
          <a:lstStyle/>
          <a:p>
            <a:r>
              <a:rPr lang="ru-RU" sz="2800" dirty="0"/>
              <a:t>Разработать клиентское </a:t>
            </a:r>
            <a:r>
              <a:rPr lang="en-US" sz="2800" dirty="0"/>
              <a:t>Web-</a:t>
            </a:r>
            <a:r>
              <a:rPr lang="ru-RU" sz="2800" dirty="0"/>
              <a:t>приложение и </a:t>
            </a:r>
            <a:r>
              <a:rPr lang="en-US" sz="2800" dirty="0"/>
              <a:t>Web</a:t>
            </a:r>
            <a:r>
              <a:rPr lang="ru-RU" sz="2800" dirty="0"/>
              <a:t>-сервис </a:t>
            </a:r>
            <a:r>
              <a:rPr lang="en-US" sz="2800" dirty="0"/>
              <a:t>API,</a:t>
            </a:r>
            <a:r>
              <a:rPr lang="ru-RU" sz="2800" dirty="0"/>
              <a:t> реализующие концепцию автоматизации операций по оформлению и управлению заказами.</a:t>
            </a:r>
          </a:p>
          <a:p>
            <a:r>
              <a:rPr lang="ru-RU" sz="2800" dirty="0"/>
              <a:t>Разработка </a:t>
            </a:r>
            <a:r>
              <a:rPr lang="en-US" sz="2800" dirty="0"/>
              <a:t>Web</a:t>
            </a:r>
            <a:r>
              <a:rPr lang="ru-RU" sz="2800" dirty="0"/>
              <a:t>-сервис </a:t>
            </a:r>
            <a:r>
              <a:rPr lang="en-US" sz="2800" dirty="0"/>
              <a:t>API</a:t>
            </a:r>
            <a:r>
              <a:rPr lang="ru-RU" sz="2800" dirty="0"/>
              <a:t> позволяющего управлять складом товаров</a:t>
            </a:r>
            <a:r>
              <a:rPr lang="en-US" sz="2800" dirty="0"/>
              <a:t>, </a:t>
            </a:r>
            <a:r>
              <a:rPr lang="ru-RU" sz="2800" dirty="0"/>
              <a:t>управление заказами пользователей</a:t>
            </a:r>
            <a:r>
              <a:rPr lang="en-US" sz="2800" dirty="0"/>
              <a:t>,</a:t>
            </a:r>
            <a:r>
              <a:rPr lang="ru-RU" sz="2800" dirty="0"/>
              <a:t> управление категориями товаров на сайте</a:t>
            </a:r>
            <a:r>
              <a:rPr lang="en-US" sz="2800" dirty="0"/>
              <a:t>,</a:t>
            </a:r>
            <a:r>
              <a:rPr lang="ru-RU" sz="2800" dirty="0"/>
              <a:t> работа с данными пользователей и управление производителями.</a:t>
            </a:r>
          </a:p>
          <a:p>
            <a:r>
              <a:rPr lang="ru-RU" sz="2800" dirty="0"/>
              <a:t>Разработка клиентского </a:t>
            </a:r>
            <a:r>
              <a:rPr lang="en-US" sz="2800" dirty="0"/>
              <a:t>Web</a:t>
            </a:r>
            <a:r>
              <a:rPr lang="ru-RU" sz="2800" dirty="0"/>
              <a:t>-приложения позволяющего проводить регистрацию пользователей в системе</a:t>
            </a:r>
            <a:r>
              <a:rPr lang="en-US" sz="2800" dirty="0"/>
              <a:t>,</a:t>
            </a:r>
            <a:r>
              <a:rPr lang="ru-RU" sz="2800" dirty="0"/>
              <a:t> оформлять заказы и отслеживать их выполнение.</a:t>
            </a:r>
          </a:p>
          <a:p>
            <a:r>
              <a:rPr lang="ru-RU" sz="2800" dirty="0"/>
              <a:t>Интерфейс для </a:t>
            </a:r>
            <a:r>
              <a:rPr lang="en-US" sz="2800" dirty="0"/>
              <a:t>Web</a:t>
            </a:r>
            <a:r>
              <a:rPr lang="ru-RU" sz="2800" dirty="0"/>
              <a:t>-приложения и </a:t>
            </a:r>
            <a:r>
              <a:rPr lang="en-US" sz="2800" dirty="0"/>
              <a:t>Web</a:t>
            </a:r>
            <a:r>
              <a:rPr lang="ru-RU" sz="2800" dirty="0"/>
              <a:t>-сервис </a:t>
            </a:r>
            <a:r>
              <a:rPr lang="en-US" sz="2800" dirty="0"/>
              <a:t>API</a:t>
            </a:r>
            <a:r>
              <a:rPr lang="ru-RU" sz="2800" dirty="0"/>
              <a:t> должен быть интуитивно понятен и учитывать уровень развития сервисов конкурентов.</a:t>
            </a:r>
          </a:p>
        </p:txBody>
      </p:sp>
    </p:spTree>
    <p:extLst>
      <p:ext uri="{BB962C8B-B14F-4D97-AF65-F5344CB8AC3E}">
        <p14:creationId xmlns:p14="http://schemas.microsoft.com/office/powerpoint/2010/main" val="389936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F98CC-AE5E-4D25-9BBB-FFFF0847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017" y="0"/>
            <a:ext cx="9601200" cy="1485900"/>
          </a:xfrm>
        </p:spPr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pic>
        <p:nvPicPr>
          <p:cNvPr id="4" name="Picture 2" descr="C Sharp (C#) &quot; Icon - Download for free – Iconduck">
            <a:extLst>
              <a:ext uri="{FF2B5EF4-FFF2-40B4-BE49-F238E27FC236}">
                <a16:creationId xmlns:a16="http://schemas.microsoft.com/office/drawing/2014/main" id="{6DB71D55-A104-4B40-A6B9-1030663C7F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429" y="1186532"/>
            <a:ext cx="1927627" cy="216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EB4941B2-B8AE-4771-A5C4-91A08B8EF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546" y="1364558"/>
            <a:ext cx="2216727" cy="181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76B3ACE-40EC-42ED-B5DE-7608E127A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505" y="1243656"/>
            <a:ext cx="2306188" cy="205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ypescript - Free logo icons">
            <a:extLst>
              <a:ext uri="{FF2B5EF4-FFF2-40B4-BE49-F238E27FC236}">
                <a16:creationId xmlns:a16="http://schemas.microsoft.com/office/drawing/2014/main" id="{00D90238-2169-4689-8AD6-2CA884245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763" y="1262270"/>
            <a:ext cx="2166730" cy="216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Material-Ui Vector Logo - Download Free SVG Icon | Worldvectorlogo">
            <a:extLst>
              <a:ext uri="{FF2B5EF4-FFF2-40B4-BE49-F238E27FC236}">
                <a16:creationId xmlns:a16="http://schemas.microsoft.com/office/drawing/2014/main" id="{76D42AFF-9564-4DA8-B96E-2440550D06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13218" y="3780183"/>
            <a:ext cx="2845904" cy="284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0" descr="Material-UI Logo PNG Vector SVG, EPS, Ai formats (434 bytes) Free Download">
            <a:extLst>
              <a:ext uri="{FF2B5EF4-FFF2-40B4-BE49-F238E27FC236}">
                <a16:creationId xmlns:a16="http://schemas.microsoft.com/office/drawing/2014/main" id="{DB4C9EBA-709F-4B19-89AC-7AB3F47116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2" descr="Material-UI Logo PNG Vector SVG, EPS, Ai formats (434 bytes) Free Download">
            <a:extLst>
              <a:ext uri="{FF2B5EF4-FFF2-40B4-BE49-F238E27FC236}">
                <a16:creationId xmlns:a16="http://schemas.microsoft.com/office/drawing/2014/main" id="{7CEDA547-86F1-4ADB-A5AA-8C6A4AE43A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238921" y="43699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Material UI Pricing, Alternatives &amp; More 2024 | Capterra">
            <a:extLst>
              <a:ext uri="{FF2B5EF4-FFF2-40B4-BE49-F238E27FC236}">
                <a16:creationId xmlns:a16="http://schemas.microsoft.com/office/drawing/2014/main" id="{D603CC96-7EDD-4F6E-B31E-5C8FA3108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368" y="4369904"/>
            <a:ext cx="1756836" cy="175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BB68A1F-EDA9-4FC0-BC43-0D7221C82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588" y="4762570"/>
            <a:ext cx="3254573" cy="97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Visual Studio Code Logo PNG Transparent &amp; SVG Vector - Freebie Supply">
            <a:extLst>
              <a:ext uri="{FF2B5EF4-FFF2-40B4-BE49-F238E27FC236}">
                <a16:creationId xmlns:a16="http://schemas.microsoft.com/office/drawing/2014/main" id="{556ED92B-A9E4-453D-A628-0ABFCD68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140" y="4480848"/>
            <a:ext cx="2212553" cy="165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037C150-3845-4497-B5C6-A722790C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574" y="4241848"/>
            <a:ext cx="2084160" cy="208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83B8F8-DCAF-4D97-B05C-2B77014FFB48}"/>
              </a:ext>
            </a:extLst>
          </p:cNvPr>
          <p:cNvSpPr txBox="1"/>
          <p:nvPr/>
        </p:nvSpPr>
        <p:spPr>
          <a:xfrm>
            <a:off x="3781323" y="3668000"/>
            <a:ext cx="297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Visual Studio 2022</a:t>
            </a:r>
            <a:endParaRPr lang="ru-R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57BCE-6A70-4C92-8FA4-5FDD97BEC653}"/>
              </a:ext>
            </a:extLst>
          </p:cNvPr>
          <p:cNvSpPr txBox="1"/>
          <p:nvPr/>
        </p:nvSpPr>
        <p:spPr>
          <a:xfrm>
            <a:off x="2085278" y="3657139"/>
            <a:ext cx="630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C#</a:t>
            </a:r>
            <a:endParaRPr lang="ru-RU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229DB-7FF4-4D60-9026-07229EE80C70}"/>
              </a:ext>
            </a:extLst>
          </p:cNvPr>
          <p:cNvSpPr txBox="1"/>
          <p:nvPr/>
        </p:nvSpPr>
        <p:spPr>
          <a:xfrm>
            <a:off x="7597099" y="3668000"/>
            <a:ext cx="104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React</a:t>
            </a:r>
            <a:endParaRPr lang="ru-RU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8D2C16-1437-4F64-B027-9C02E6A039A4}"/>
              </a:ext>
            </a:extLst>
          </p:cNvPr>
          <p:cNvSpPr txBox="1"/>
          <p:nvPr/>
        </p:nvSpPr>
        <p:spPr>
          <a:xfrm>
            <a:off x="10106722" y="3659371"/>
            <a:ext cx="168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TypeScript</a:t>
            </a:r>
            <a:endParaRPr lang="ru-RU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EDED6B-A3C9-4A96-899D-172F9332EFE2}"/>
              </a:ext>
            </a:extLst>
          </p:cNvPr>
          <p:cNvSpPr txBox="1"/>
          <p:nvPr/>
        </p:nvSpPr>
        <p:spPr>
          <a:xfrm>
            <a:off x="1734620" y="6326008"/>
            <a:ext cx="104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MUI</a:t>
            </a:r>
            <a:endParaRPr lang="ru-RU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E0D098-F0C8-4DF7-B4E5-42C99DD7166F}"/>
              </a:ext>
            </a:extLst>
          </p:cNvPr>
          <p:cNvSpPr txBox="1"/>
          <p:nvPr/>
        </p:nvSpPr>
        <p:spPr>
          <a:xfrm>
            <a:off x="9990028" y="6326008"/>
            <a:ext cx="1604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DBeaver</a:t>
            </a:r>
            <a:endParaRPr lang="ru-R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096AA1-704A-4D39-BC78-5218597ECC34}"/>
              </a:ext>
            </a:extLst>
          </p:cNvPr>
          <p:cNvSpPr txBox="1"/>
          <p:nvPr/>
        </p:nvSpPr>
        <p:spPr>
          <a:xfrm>
            <a:off x="6657130" y="6326008"/>
            <a:ext cx="273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Visual Studio Code</a:t>
            </a:r>
            <a:endParaRPr lang="ru-RU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B52734-FA2B-41C2-975F-1861436DC3FD}"/>
              </a:ext>
            </a:extLst>
          </p:cNvPr>
          <p:cNvSpPr txBox="1"/>
          <p:nvPr/>
        </p:nvSpPr>
        <p:spPr>
          <a:xfrm>
            <a:off x="4383447" y="6326008"/>
            <a:ext cx="104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AXIOS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7837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37D05-93AC-4710-8FCE-0E69A65C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284" y="0"/>
            <a:ext cx="9601200" cy="1485900"/>
          </a:xfrm>
        </p:spPr>
        <p:txBody>
          <a:bodyPr/>
          <a:lstStyle/>
          <a:p>
            <a:r>
              <a:rPr lang="ru-RU" dirty="0"/>
              <a:t>ГЛАВНЫЕ СТРАНИЦЫ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32FE5E-4941-4740-8769-D23C78243F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62996" y="2082486"/>
            <a:ext cx="5362575" cy="32362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4D2606-6949-44D4-B55D-D30FB5664F2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28429" y="2082486"/>
            <a:ext cx="5362575" cy="323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3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37D05-93AC-4710-8FCE-0E69A65C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829" y="62291"/>
            <a:ext cx="9601200" cy="1485900"/>
          </a:xfrm>
        </p:spPr>
        <p:txBody>
          <a:bodyPr/>
          <a:lstStyle/>
          <a:p>
            <a:r>
              <a:rPr lang="ru-RU" dirty="0"/>
              <a:t>СТРАНИЦЫ РАБОТЫ С ЗАКАЗАМИ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1D4ACF-FFAE-4751-8F1C-CDDAD84729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628429" y="2082486"/>
            <a:ext cx="5258771" cy="32362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50753F1-2A17-483F-BA62-DC71D42366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33958" y="2082486"/>
            <a:ext cx="5476875" cy="323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37D05-93AC-4710-8FCE-0E69A65C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143" y="0"/>
            <a:ext cx="9601200" cy="1485900"/>
          </a:xfrm>
        </p:spPr>
        <p:txBody>
          <a:bodyPr/>
          <a:lstStyle/>
          <a:p>
            <a:r>
              <a:rPr lang="ru-RU" dirty="0"/>
              <a:t>Страницы работы с товарами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50E43F-C780-4C91-9CF4-9A1E14BC10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30658" y="2082486"/>
            <a:ext cx="5207386" cy="32362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3E8CD3-8579-481E-A899-F754D2B4DF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17057" y="2082486"/>
            <a:ext cx="5325755" cy="323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37D05-93AC-4710-8FCE-0E69A65C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987" y="0"/>
            <a:ext cx="10550139" cy="1485900"/>
          </a:xfrm>
        </p:spPr>
        <p:txBody>
          <a:bodyPr/>
          <a:lstStyle/>
          <a:p>
            <a:r>
              <a:rPr lang="ru-RU" dirty="0"/>
              <a:t>ДРУГИЕ СТРАНИЦЫ РАБОТЫ С ДАННЫМИ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718A44-DE29-472B-B1B3-98D607E33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87" y="995501"/>
            <a:ext cx="4854013" cy="25822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1F82EA-A4F4-428C-92F4-41A5A1EE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56" y="991154"/>
            <a:ext cx="4854013" cy="25822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012F6CA-DA5C-416D-A300-625AFED6B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987" y="4099537"/>
            <a:ext cx="4854013" cy="237228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21919DA-7808-41B6-BA0C-B5DD05390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912" y="4099537"/>
            <a:ext cx="4861157" cy="237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38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37D05-93AC-4710-8FCE-0E69A65C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947" y="17755"/>
            <a:ext cx="5718106" cy="1485900"/>
          </a:xfrm>
        </p:spPr>
        <p:txBody>
          <a:bodyPr/>
          <a:lstStyle/>
          <a:p>
            <a:r>
              <a:rPr lang="ru-RU" dirty="0"/>
              <a:t>ОФОРМЛЕНИЕ ЗАКАЗА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9B9A8B-7126-46E0-944F-5ED86BE09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39" y="1005224"/>
            <a:ext cx="4938087" cy="24237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854C461-978A-41B8-AF92-939AB1100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16" y="1005224"/>
            <a:ext cx="4864964" cy="242377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0AF62E9-3FF8-40B0-8AE9-A0A4DB6D2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352" y="4454199"/>
            <a:ext cx="4267796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6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37D05-93AC-4710-8FCE-0E69A65CF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329" y="0"/>
            <a:ext cx="10546671" cy="1485900"/>
          </a:xfrm>
        </p:spPr>
        <p:txBody>
          <a:bodyPr>
            <a:normAutofit/>
          </a:bodyPr>
          <a:lstStyle/>
          <a:p>
            <a:r>
              <a:rPr lang="ru-RU" dirty="0"/>
              <a:t>ОСТАЛЬНЫЕ ПОЛЬЗОВАТЕЛЬСКИЕ ОКНА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2319B81-0AD4-4CFF-9888-8C67B36C4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474" y="2088311"/>
            <a:ext cx="5333124" cy="32294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9B4B5C-F78D-4935-80A3-7FE8C0E21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502" y="2288357"/>
            <a:ext cx="474411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285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125</TotalTime>
  <Words>235</Words>
  <Application>Microsoft Office PowerPoint</Application>
  <PresentationFormat>Широкоэкранный</PresentationFormat>
  <Paragraphs>40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Franklin Gothic Book</vt:lpstr>
      <vt:lpstr>Times New Roman</vt:lpstr>
      <vt:lpstr>Уголки</vt:lpstr>
      <vt:lpstr>Дипломный проект</vt:lpstr>
      <vt:lpstr>ЗАДАЧИ ПРОЕКТА</vt:lpstr>
      <vt:lpstr>ИСПОЛЬЗОВАННЫЕ ТЕХНОЛОГИИ</vt:lpstr>
      <vt:lpstr>ГЛАВНЫЕ СТРАНИЦЫ</vt:lpstr>
      <vt:lpstr>СТРАНИЦЫ РАБОТЫ С ЗАКАЗАМИ</vt:lpstr>
      <vt:lpstr>Страницы работы с товарами</vt:lpstr>
      <vt:lpstr>ДРУГИЕ СТРАНИЦЫ РАБОТЫ С ДАННЫМИ</vt:lpstr>
      <vt:lpstr>ОФОРМЛЕНИЕ ЗАКАЗА</vt:lpstr>
      <vt:lpstr>ОСТАЛЬНЫЕ ПОЛЬЗОВАТЕЛЬСКИЕ ОКНА</vt:lpstr>
      <vt:lpstr>ПРОЕКТИРОВАНИЕ БАЗЫ ДАННЫХ</vt:lpstr>
      <vt:lpstr>ОЦЕНКА КАЧЕСТВА ПРОГРАММНОГО ОБЕСПЕЧЕНИЯ</vt:lpstr>
      <vt:lpstr>СЕБЕСТОИМОСТЬ ПРОГРАММНОГО ПРОДУКТА, В ПРОЦЕНТАХ</vt:lpstr>
      <vt:lpstr>ВЫВОДЫ И 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VLADISLAV MIKHEEV</dc:creator>
  <cp:lastModifiedBy>VLADISLAV MIKHEEV</cp:lastModifiedBy>
  <cp:revision>14</cp:revision>
  <cp:lastPrinted>2025-06-11T04:36:19Z</cp:lastPrinted>
  <dcterms:created xsi:type="dcterms:W3CDTF">2024-11-28T03:38:44Z</dcterms:created>
  <dcterms:modified xsi:type="dcterms:W3CDTF">2025-06-11T04:48:04Z</dcterms:modified>
</cp:coreProperties>
</file>