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594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8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9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8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4E03535-1520-496B-8341-B25A39B97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9" t="8331" r="39257" b="22892"/>
          <a:stretch/>
        </p:blipFill>
        <p:spPr>
          <a:xfrm>
            <a:off x="3687902" y="1494958"/>
            <a:ext cx="705751" cy="1248243"/>
          </a:xfrm>
          <a:custGeom>
            <a:avLst/>
            <a:gdLst>
              <a:gd name="connsiteX0" fmla="*/ 0 w 744257"/>
              <a:gd name="connsiteY0" fmla="*/ 1120607 h 1248243"/>
              <a:gd name="connsiteX1" fmla="*/ 744257 w 744257"/>
              <a:gd name="connsiteY1" fmla="*/ 1120607 h 1248243"/>
              <a:gd name="connsiteX2" fmla="*/ 744257 w 744257"/>
              <a:gd name="connsiteY2" fmla="*/ 1248243 h 1248243"/>
              <a:gd name="connsiteX3" fmla="*/ 0 w 744257"/>
              <a:gd name="connsiteY3" fmla="*/ 1248243 h 1248243"/>
              <a:gd name="connsiteX4" fmla="*/ 0 w 744257"/>
              <a:gd name="connsiteY4" fmla="*/ 0 h 1248243"/>
              <a:gd name="connsiteX5" fmla="*/ 744257 w 744257"/>
              <a:gd name="connsiteY5" fmla="*/ 0 h 1248243"/>
              <a:gd name="connsiteX6" fmla="*/ 744257 w 744257"/>
              <a:gd name="connsiteY6" fmla="*/ 152866 h 1248243"/>
              <a:gd name="connsiteX7" fmla="*/ 0 w 744257"/>
              <a:gd name="connsiteY7" fmla="*/ 152866 h 1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257" h="1248243">
                <a:moveTo>
                  <a:pt x="0" y="1120607"/>
                </a:moveTo>
                <a:lnTo>
                  <a:pt x="744257" y="1120607"/>
                </a:lnTo>
                <a:lnTo>
                  <a:pt x="744257" y="1248243"/>
                </a:lnTo>
                <a:lnTo>
                  <a:pt x="0" y="1248243"/>
                </a:lnTo>
                <a:close/>
                <a:moveTo>
                  <a:pt x="0" y="0"/>
                </a:moveTo>
                <a:lnTo>
                  <a:pt x="744257" y="0"/>
                </a:lnTo>
                <a:lnTo>
                  <a:pt x="744257" y="152866"/>
                </a:lnTo>
                <a:lnTo>
                  <a:pt x="0" y="152866"/>
                </a:lnTo>
                <a:close/>
              </a:path>
            </a:pathLst>
          </a:custGeom>
          <a:ln w="19050">
            <a:solidFill>
              <a:schemeClr val="accent6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7CE4C-14FE-4A52-9293-DFBA1D1D5D59}"/>
              </a:ext>
            </a:extLst>
          </p:cNvPr>
          <p:cNvSpPr/>
          <p:nvPr/>
        </p:nvSpPr>
        <p:spPr>
          <a:xfrm>
            <a:off x="4545330" y="1664970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9657B-FA78-4D2E-804F-50FC0852CC1C}"/>
              </a:ext>
            </a:extLst>
          </p:cNvPr>
          <p:cNvSpPr txBox="1"/>
          <p:nvPr/>
        </p:nvSpPr>
        <p:spPr>
          <a:xfrm>
            <a:off x="3692782" y="130959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Main Activity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3422A-7A4A-48BF-834F-99195C67BD3D}"/>
              </a:ext>
            </a:extLst>
          </p:cNvPr>
          <p:cNvSpPr txBox="1"/>
          <p:nvPr/>
        </p:nvSpPr>
        <p:spPr>
          <a:xfrm>
            <a:off x="4465619" y="1466096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Main Fragment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B929F-BC63-4828-805A-0327111525E5}"/>
              </a:ext>
            </a:extLst>
          </p:cNvPr>
          <p:cNvSpPr txBox="1"/>
          <p:nvPr/>
        </p:nvSpPr>
        <p:spPr>
          <a:xfrm>
            <a:off x="5379720" y="1737360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Activity </a:t>
            </a:r>
            <a:r>
              <a:rPr lang="ko-KR" altLang="en-US" sz="1000" dirty="0"/>
              <a:t>생성 시 함께 생성 </a:t>
            </a:r>
            <a:r>
              <a:rPr lang="en-US" altLang="ko-KR" sz="1000" dirty="0"/>
              <a:t>( Frame 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User ID</a:t>
            </a:r>
            <a:r>
              <a:rPr lang="ko-KR" altLang="en-US" sz="1000" dirty="0"/>
              <a:t> 정보 받아와서 주요 정보 출력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AC5CE-39E4-417C-90AF-4C3402C21289}"/>
              </a:ext>
            </a:extLst>
          </p:cNvPr>
          <p:cNvSpPr/>
          <p:nvPr/>
        </p:nvSpPr>
        <p:spPr>
          <a:xfrm>
            <a:off x="3739463" y="3469386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9ED43-F36E-4900-AEE5-FB097FCBECD0}"/>
              </a:ext>
            </a:extLst>
          </p:cNvPr>
          <p:cNvSpPr txBox="1"/>
          <p:nvPr/>
        </p:nvSpPr>
        <p:spPr>
          <a:xfrm>
            <a:off x="3716696" y="325621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List Fragment</a:t>
            </a:r>
            <a:endParaRPr lang="ko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3D73D-0537-40E1-80C8-FE4E42F9C8F2}"/>
              </a:ext>
            </a:extLst>
          </p:cNvPr>
          <p:cNvSpPr/>
          <p:nvPr/>
        </p:nvSpPr>
        <p:spPr>
          <a:xfrm>
            <a:off x="6353270" y="3452816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38B19-069A-471B-B5ED-5564A37A1595}"/>
              </a:ext>
            </a:extLst>
          </p:cNvPr>
          <p:cNvSpPr txBox="1"/>
          <p:nvPr/>
        </p:nvSpPr>
        <p:spPr>
          <a:xfrm>
            <a:off x="6273559" y="325394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Cop Fragment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9BB8C-44D4-4DC8-BDE9-7A8D7C1DC1F5}"/>
              </a:ext>
            </a:extLst>
          </p:cNvPr>
          <p:cNvSpPr/>
          <p:nvPr/>
        </p:nvSpPr>
        <p:spPr>
          <a:xfrm>
            <a:off x="894414" y="3469386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C260D2-5CEE-4598-A139-119D5EEA24CB}"/>
              </a:ext>
            </a:extLst>
          </p:cNvPr>
          <p:cNvSpPr txBox="1"/>
          <p:nvPr/>
        </p:nvSpPr>
        <p:spPr>
          <a:xfrm>
            <a:off x="639108" y="327051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LectureRoom</a:t>
            </a:r>
            <a:r>
              <a:rPr lang="en-US" altLang="ko-KR" sz="800" dirty="0"/>
              <a:t> Fragment</a:t>
            </a:r>
            <a:endParaRPr lang="ko-KR" altLang="en-US" sz="8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6AB983-BEBD-4D67-ACC5-A7FD69EBE6B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63209" y="3010714"/>
            <a:ext cx="6416838" cy="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71FBEE8-20C0-4F96-BD7C-1770720D69BB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1222762" y="2743200"/>
            <a:ext cx="2587238" cy="527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063CB-DCCC-4132-8B85-79E9B343D3F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845781" y="3010832"/>
            <a:ext cx="4907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03A6B8E-BA0D-4400-AA7E-8A1E72606568}"/>
              </a:ext>
            </a:extLst>
          </p:cNvPr>
          <p:cNvCxnSpPr>
            <a:endCxn id="20" idx="0"/>
          </p:cNvCxnSpPr>
          <p:nvPr/>
        </p:nvCxnSpPr>
        <p:spPr>
          <a:xfrm>
            <a:off x="4294146" y="2743199"/>
            <a:ext cx="2365096" cy="510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F20E89-FADB-4FEB-9762-A3BC266C024C}"/>
              </a:ext>
            </a:extLst>
          </p:cNvPr>
          <p:cNvSpPr txBox="1"/>
          <p:nvPr/>
        </p:nvSpPr>
        <p:spPr>
          <a:xfrm>
            <a:off x="6880047" y="2811807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Fragment manager</a:t>
            </a:r>
            <a:r>
              <a:rPr lang="ko-KR" altLang="en-US" sz="1000" dirty="0"/>
              <a:t>를 통해</a:t>
            </a:r>
            <a:endParaRPr lang="en-US" altLang="ko-KR" sz="1000" dirty="0"/>
          </a:p>
          <a:p>
            <a:r>
              <a:rPr lang="en-US" altLang="ko-KR" sz="1000" dirty="0" err="1"/>
              <a:t>MainActivity</a:t>
            </a:r>
            <a:r>
              <a:rPr lang="ko-KR" altLang="en-US" sz="1000" dirty="0"/>
              <a:t>의 </a:t>
            </a:r>
            <a:r>
              <a:rPr lang="en-US" altLang="ko-KR" sz="1000" dirty="0"/>
              <a:t>Frame</a:t>
            </a:r>
            <a:r>
              <a:rPr lang="ko-KR" altLang="en-US" sz="1000" dirty="0"/>
              <a:t>을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F58D81-EEAE-4320-BB18-628C3307A742}"/>
              </a:ext>
            </a:extLst>
          </p:cNvPr>
          <p:cNvSpPr/>
          <p:nvPr/>
        </p:nvSpPr>
        <p:spPr>
          <a:xfrm>
            <a:off x="3687902" y="1671150"/>
            <a:ext cx="713087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3D7469-5078-4ACA-9795-483EA4C309C0}"/>
              </a:ext>
            </a:extLst>
          </p:cNvPr>
          <p:cNvSpPr txBox="1"/>
          <p:nvPr/>
        </p:nvSpPr>
        <p:spPr>
          <a:xfrm>
            <a:off x="3810000" y="2014359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Frame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035F68-2235-4A4A-9762-A5E5DA9A27A2}"/>
              </a:ext>
            </a:extLst>
          </p:cNvPr>
          <p:cNvCxnSpPr>
            <a:endCxn id="34" idx="3"/>
          </p:cNvCxnSpPr>
          <p:nvPr/>
        </p:nvCxnSpPr>
        <p:spPr>
          <a:xfrm flipH="1">
            <a:off x="4326488" y="2137469"/>
            <a:ext cx="47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29998B-DEA6-4255-89D0-5A5706ABA440}"/>
              </a:ext>
            </a:extLst>
          </p:cNvPr>
          <p:cNvSpPr/>
          <p:nvPr/>
        </p:nvSpPr>
        <p:spPr>
          <a:xfrm>
            <a:off x="4811849" y="4683921"/>
            <a:ext cx="664845" cy="931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Course List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99D782-F022-41B2-9FDF-CF71BF23FD5D}"/>
              </a:ext>
            </a:extLst>
          </p:cNvPr>
          <p:cNvSpPr/>
          <p:nvPr/>
        </p:nvSpPr>
        <p:spPr>
          <a:xfrm>
            <a:off x="4811849" y="3470148"/>
            <a:ext cx="664845" cy="931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Tag List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9F7D56-FA9E-489B-B84C-3513B02A2C67}"/>
              </a:ext>
            </a:extLst>
          </p:cNvPr>
          <p:cNvSpPr txBox="1"/>
          <p:nvPr/>
        </p:nvSpPr>
        <p:spPr>
          <a:xfrm>
            <a:off x="2627832" y="5320358"/>
            <a:ext cx="224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Course Fragment</a:t>
            </a:r>
            <a:r>
              <a:rPr lang="ko-KR" altLang="en-US" sz="800" dirty="0"/>
              <a:t>에 </a:t>
            </a:r>
            <a:r>
              <a:rPr lang="en-US" altLang="ko-KR" sz="800" dirty="0"/>
              <a:t>List View</a:t>
            </a:r>
            <a:r>
              <a:rPr lang="ko-KR" altLang="en-US" sz="800" dirty="0"/>
              <a:t>를 구현</a:t>
            </a:r>
            <a:endParaRPr lang="en-US" altLang="ko-KR" sz="800" dirty="0"/>
          </a:p>
          <a:p>
            <a:r>
              <a:rPr lang="en-US" altLang="ko-KR" sz="800" dirty="0"/>
              <a:t>Course List Adapter</a:t>
            </a:r>
            <a:r>
              <a:rPr lang="ko-KR" altLang="en-US" sz="800" dirty="0"/>
              <a:t>로 </a:t>
            </a:r>
            <a:r>
              <a:rPr lang="en-US" altLang="ko-KR" sz="800" dirty="0" err="1"/>
              <a:t>Cousrse</a:t>
            </a:r>
            <a:r>
              <a:rPr lang="ko-KR" altLang="en-US" sz="800" dirty="0"/>
              <a:t>들을 읽어서 표현</a:t>
            </a:r>
            <a:endParaRPr lang="en-US" altLang="ko-KR" sz="800" dirty="0"/>
          </a:p>
          <a:p>
            <a:r>
              <a:rPr lang="en-US" altLang="ko-KR" sz="800" dirty="0" err="1"/>
              <a:t>Cousrse</a:t>
            </a:r>
            <a:r>
              <a:rPr lang="en-US" altLang="ko-KR" sz="800" dirty="0"/>
              <a:t> </a:t>
            </a:r>
            <a:r>
              <a:rPr lang="ko-KR" altLang="en-US" sz="800" dirty="0"/>
              <a:t>선택 시</a:t>
            </a:r>
            <a:r>
              <a:rPr lang="en-US" altLang="ko-KR" sz="800" dirty="0"/>
              <a:t>, Lecture List Adapter</a:t>
            </a:r>
            <a:r>
              <a:rPr lang="ko-KR" altLang="en-US" sz="800" dirty="0"/>
              <a:t>를 </a:t>
            </a:r>
            <a:r>
              <a:rPr lang="en-US" altLang="ko-KR" sz="800" dirty="0"/>
              <a:t>Fragment</a:t>
            </a:r>
            <a:r>
              <a:rPr lang="ko-KR" altLang="en-US" sz="800" dirty="0"/>
              <a:t>에 구현</a:t>
            </a:r>
            <a:endParaRPr lang="en-US" altLang="ko-KR" sz="8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5BD954-4C60-467E-8346-B818A50F0A30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4294146" y="3935158"/>
            <a:ext cx="517703" cy="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41A094F-B9D9-40A4-9C19-017C2C8EC6EB}"/>
              </a:ext>
            </a:extLst>
          </p:cNvPr>
          <p:cNvCxnSpPr>
            <a:stCxn id="41" idx="2"/>
          </p:cNvCxnSpPr>
          <p:nvPr/>
        </p:nvCxnSpPr>
        <p:spPr>
          <a:xfrm rot="5400000">
            <a:off x="4925007" y="4620958"/>
            <a:ext cx="43853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37ED4F0-885E-4956-B536-CC7F58309B5F}"/>
              </a:ext>
            </a:extLst>
          </p:cNvPr>
          <p:cNvCxnSpPr/>
          <p:nvPr/>
        </p:nvCxnSpPr>
        <p:spPr>
          <a:xfrm flipH="1" flipV="1">
            <a:off x="4294146" y="4242816"/>
            <a:ext cx="743383" cy="5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DEC05A6-A175-4363-8EA3-4BACE95CDFD2}"/>
              </a:ext>
            </a:extLst>
          </p:cNvPr>
          <p:cNvCxnSpPr/>
          <p:nvPr/>
        </p:nvCxnSpPr>
        <p:spPr>
          <a:xfrm>
            <a:off x="478158" y="1299832"/>
            <a:ext cx="731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3B8565A-C14A-40ED-88B4-322E4613504C}"/>
              </a:ext>
            </a:extLst>
          </p:cNvPr>
          <p:cNvCxnSpPr/>
          <p:nvPr/>
        </p:nvCxnSpPr>
        <p:spPr>
          <a:xfrm>
            <a:off x="456000" y="5966350"/>
            <a:ext cx="731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C679B7E9-6A97-47D1-8A38-87F667DBE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75" t="7956" r="38628" b="27851"/>
          <a:stretch/>
        </p:blipFill>
        <p:spPr>
          <a:xfrm>
            <a:off x="3682016" y="59928"/>
            <a:ext cx="756028" cy="1192236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DCD43A-D23E-42C5-B64E-900A9353D553}"/>
              </a:ext>
            </a:extLst>
          </p:cNvPr>
          <p:cNvSpPr/>
          <p:nvPr/>
        </p:nvSpPr>
        <p:spPr>
          <a:xfrm>
            <a:off x="6457320" y="3710371"/>
            <a:ext cx="456742" cy="60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098F21-B2C4-401E-A165-0F257ED34582}"/>
              </a:ext>
            </a:extLst>
          </p:cNvPr>
          <p:cNvSpPr/>
          <p:nvPr/>
        </p:nvSpPr>
        <p:spPr>
          <a:xfrm>
            <a:off x="6441639" y="3529386"/>
            <a:ext cx="488105" cy="13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E80AEE-2046-4D0E-94D6-8A927701CE2B}"/>
              </a:ext>
            </a:extLst>
          </p:cNvPr>
          <p:cNvSpPr txBox="1"/>
          <p:nvPr/>
        </p:nvSpPr>
        <p:spPr>
          <a:xfrm>
            <a:off x="5998482" y="4644610"/>
            <a:ext cx="121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CoP  </a:t>
            </a:r>
            <a:r>
              <a:rPr lang="ko-KR" altLang="en-US" sz="800" dirty="0"/>
              <a:t>랭크 및 시각 정보</a:t>
            </a:r>
            <a:endParaRPr lang="en-US" altLang="ko-KR" sz="8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C0F5E9D-D5B7-42EF-9A75-697166CC251B}"/>
              </a:ext>
            </a:extLst>
          </p:cNvPr>
          <p:cNvCxnSpPr/>
          <p:nvPr/>
        </p:nvCxnSpPr>
        <p:spPr>
          <a:xfrm>
            <a:off x="6537960" y="4137829"/>
            <a:ext cx="0" cy="48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1AEFAA-73BA-43DC-A236-4860EAB96D2D}"/>
              </a:ext>
            </a:extLst>
          </p:cNvPr>
          <p:cNvSpPr txBox="1"/>
          <p:nvPr/>
        </p:nvSpPr>
        <p:spPr>
          <a:xfrm>
            <a:off x="7122165" y="3493023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전체보기 버튼</a:t>
            </a:r>
            <a:endParaRPr lang="en-US" altLang="ko-KR" sz="8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13B0594-7B3E-49C2-8C54-49B0460CF7EF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6929744" y="3594550"/>
            <a:ext cx="192421" cy="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6E582C-25CE-468E-85C4-B95CC851FBD7}"/>
              </a:ext>
            </a:extLst>
          </p:cNvPr>
          <p:cNvCxnSpPr/>
          <p:nvPr/>
        </p:nvCxnSpPr>
        <p:spPr>
          <a:xfrm rot="5400000">
            <a:off x="5739045" y="4588424"/>
            <a:ext cx="2593273" cy="83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4334FA-48A2-4738-B26C-8DCD68C159C9}"/>
              </a:ext>
            </a:extLst>
          </p:cNvPr>
          <p:cNvSpPr/>
          <p:nvPr/>
        </p:nvSpPr>
        <p:spPr>
          <a:xfrm>
            <a:off x="6353270" y="6525958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B1C8BF-A9F5-4E89-904D-B88B921CEFC7}"/>
              </a:ext>
            </a:extLst>
          </p:cNvPr>
          <p:cNvSpPr txBox="1"/>
          <p:nvPr/>
        </p:nvSpPr>
        <p:spPr>
          <a:xfrm>
            <a:off x="6311229" y="631051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List Fragment</a:t>
            </a:r>
            <a:endParaRPr lang="ko-KR" altLang="en-US" sz="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251B5C-EE60-4CF4-B387-406C16375519}"/>
              </a:ext>
            </a:extLst>
          </p:cNvPr>
          <p:cNvSpPr/>
          <p:nvPr/>
        </p:nvSpPr>
        <p:spPr>
          <a:xfrm>
            <a:off x="7322655" y="6525957"/>
            <a:ext cx="664845" cy="931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CoP List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A0228-523B-4714-BC04-A7D4CE621C9B}"/>
              </a:ext>
            </a:extLst>
          </p:cNvPr>
          <p:cNvSpPr/>
          <p:nvPr/>
        </p:nvSpPr>
        <p:spPr>
          <a:xfrm>
            <a:off x="6353584" y="8344391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68618C-A226-4C92-91B6-BDAE8BE1DB7A}"/>
              </a:ext>
            </a:extLst>
          </p:cNvPr>
          <p:cNvSpPr txBox="1"/>
          <p:nvPr/>
        </p:nvSpPr>
        <p:spPr>
          <a:xfrm>
            <a:off x="6163248" y="8123040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CoP Info Fragment</a:t>
            </a:r>
            <a:endParaRPr lang="ko-KR" altLang="en-US" sz="8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2C97EB5-9A4D-4712-A50B-115655DED367}"/>
              </a:ext>
            </a:extLst>
          </p:cNvPr>
          <p:cNvCxnSpPr>
            <a:cxnSpLocks/>
          </p:cNvCxnSpPr>
          <p:nvPr/>
        </p:nvCxnSpPr>
        <p:spPr>
          <a:xfrm flipH="1">
            <a:off x="6619002" y="7383780"/>
            <a:ext cx="833359" cy="74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6472713-7498-4D69-8B9C-221D93203F15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6894759" y="6991730"/>
            <a:ext cx="42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8261EA-C425-4DF3-9BF7-2B50C5831364}"/>
              </a:ext>
            </a:extLst>
          </p:cNvPr>
          <p:cNvSpPr/>
          <p:nvPr/>
        </p:nvSpPr>
        <p:spPr>
          <a:xfrm>
            <a:off x="6457319" y="8424417"/>
            <a:ext cx="456742" cy="77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329D88-7766-4A03-BB90-ECFFE05C5376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14061" y="8810163"/>
            <a:ext cx="29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DC6A120-8379-4B4F-8183-CFA0765CE3FC}"/>
              </a:ext>
            </a:extLst>
          </p:cNvPr>
          <p:cNvSpPr txBox="1"/>
          <p:nvPr/>
        </p:nvSpPr>
        <p:spPr>
          <a:xfrm>
            <a:off x="7208765" y="8693666"/>
            <a:ext cx="776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CoP </a:t>
            </a:r>
            <a:r>
              <a:rPr lang="ko-KR" altLang="en-US" sz="800" dirty="0"/>
              <a:t>세부정보</a:t>
            </a:r>
            <a:endParaRPr lang="en-US" altLang="ko-KR" sz="8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98F6BAB-1B5A-4775-BC38-28032F772E67}"/>
              </a:ext>
            </a:extLst>
          </p:cNvPr>
          <p:cNvSpPr/>
          <p:nvPr/>
        </p:nvSpPr>
        <p:spPr>
          <a:xfrm>
            <a:off x="997724" y="3958531"/>
            <a:ext cx="456742" cy="37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1913B1C-CB1F-45C8-825F-0B7A8152BA09}"/>
              </a:ext>
            </a:extLst>
          </p:cNvPr>
          <p:cNvSpPr/>
          <p:nvPr/>
        </p:nvSpPr>
        <p:spPr>
          <a:xfrm>
            <a:off x="2070922" y="3958532"/>
            <a:ext cx="664845" cy="6860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accent2">
                    <a:lumMod val="50000"/>
                  </a:schemeClr>
                </a:solidFill>
              </a:rPr>
              <a:t>recentLecture</a:t>
            </a:r>
            <a:endParaRPr lang="en-US" altLang="ko-KR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6D81E8-B4EE-4DA0-B25E-20637655E9CD}"/>
              </a:ext>
            </a:extLst>
          </p:cNvPr>
          <p:cNvSpPr txBox="1"/>
          <p:nvPr/>
        </p:nvSpPr>
        <p:spPr>
          <a:xfrm>
            <a:off x="2322274" y="3727050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최근 동영상 리스트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A709F8-0765-4B1E-8D5A-B429D857B980}"/>
              </a:ext>
            </a:extLst>
          </p:cNvPr>
          <p:cNvSpPr/>
          <p:nvPr/>
        </p:nvSpPr>
        <p:spPr>
          <a:xfrm>
            <a:off x="999331" y="3520576"/>
            <a:ext cx="456742" cy="37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6462565-2191-4CC7-9FCA-9BCD061037EF}"/>
              </a:ext>
            </a:extLst>
          </p:cNvPr>
          <p:cNvCxnSpPr>
            <a:cxnSpLocks/>
          </p:cNvCxnSpPr>
          <p:nvPr/>
        </p:nvCxnSpPr>
        <p:spPr>
          <a:xfrm>
            <a:off x="1373267" y="3670632"/>
            <a:ext cx="306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C3EE22D-8E06-4CA3-A476-C4DE1184B78C}"/>
              </a:ext>
            </a:extLst>
          </p:cNvPr>
          <p:cNvSpPr txBox="1"/>
          <p:nvPr/>
        </p:nvSpPr>
        <p:spPr>
          <a:xfrm>
            <a:off x="1663309" y="357531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 정보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39E33B7-304D-4E77-B0BC-E23C9C6165B0}"/>
              </a:ext>
            </a:extLst>
          </p:cNvPr>
          <p:cNvCxnSpPr>
            <a:cxnSpLocks/>
          </p:cNvCxnSpPr>
          <p:nvPr/>
        </p:nvCxnSpPr>
        <p:spPr>
          <a:xfrm flipH="1" flipV="1">
            <a:off x="1352433" y="4155522"/>
            <a:ext cx="720984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F46CB3-B13D-4F11-9EFC-3751EC348FDD}"/>
              </a:ext>
            </a:extLst>
          </p:cNvPr>
          <p:cNvSpPr txBox="1"/>
          <p:nvPr/>
        </p:nvSpPr>
        <p:spPr>
          <a:xfrm>
            <a:off x="4446349" y="128565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Login Activity</a:t>
            </a:r>
            <a:endParaRPr lang="ko-KR" altLang="en-US" sz="8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FBCE82A-2FE2-4CCE-83CA-B6C56D9EF6E4}"/>
              </a:ext>
            </a:extLst>
          </p:cNvPr>
          <p:cNvCxnSpPr/>
          <p:nvPr/>
        </p:nvCxnSpPr>
        <p:spPr>
          <a:xfrm>
            <a:off x="478158" y="7777638"/>
            <a:ext cx="731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1084819-3A36-4DE4-BD15-0DCB6AE09117}"/>
              </a:ext>
            </a:extLst>
          </p:cNvPr>
          <p:cNvSpPr/>
          <p:nvPr/>
        </p:nvSpPr>
        <p:spPr>
          <a:xfrm>
            <a:off x="3781504" y="6471297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2801A9-8D99-43CC-8A7C-C456CF2B77ED}"/>
              </a:ext>
            </a:extLst>
          </p:cNvPr>
          <p:cNvSpPr txBox="1"/>
          <p:nvPr/>
        </p:nvSpPr>
        <p:spPr>
          <a:xfrm>
            <a:off x="3556238" y="6219323"/>
            <a:ext cx="10871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Course Info Fragment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A044A7-6FA9-4FFB-9500-2BD654DCEA3A}"/>
              </a:ext>
            </a:extLst>
          </p:cNvPr>
          <p:cNvSpPr/>
          <p:nvPr/>
        </p:nvSpPr>
        <p:spPr>
          <a:xfrm>
            <a:off x="3877270" y="6524530"/>
            <a:ext cx="456742" cy="25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FD10EAA-48A7-4237-AA3E-36AC34CD47DB}"/>
              </a:ext>
            </a:extLst>
          </p:cNvPr>
          <p:cNvSpPr/>
          <p:nvPr/>
        </p:nvSpPr>
        <p:spPr>
          <a:xfrm>
            <a:off x="3884230" y="6969293"/>
            <a:ext cx="456742" cy="37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081B0E-36CE-4B3B-85F3-CFE2CCBF09D1}"/>
              </a:ext>
            </a:extLst>
          </p:cNvPr>
          <p:cNvSpPr/>
          <p:nvPr/>
        </p:nvSpPr>
        <p:spPr>
          <a:xfrm>
            <a:off x="4811848" y="6861303"/>
            <a:ext cx="664845" cy="6929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Lecture </a:t>
            </a:r>
            <a:r>
              <a:rPr lang="en-US" altLang="ko-KR" sz="1050" dirty="0" err="1">
                <a:solidFill>
                  <a:schemeClr val="accent2">
                    <a:lumMod val="50000"/>
                  </a:schemeClr>
                </a:solidFill>
              </a:rPr>
              <a:t>Iist</a:t>
            </a:r>
            <a:endParaRPr lang="en-US" altLang="ko-KR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E6D215-2506-43E5-89FD-7AA98CE78245}"/>
              </a:ext>
            </a:extLst>
          </p:cNvPr>
          <p:cNvCxnSpPr>
            <a:cxnSpLocks/>
          </p:cNvCxnSpPr>
          <p:nvPr/>
        </p:nvCxnSpPr>
        <p:spPr>
          <a:xfrm flipH="1">
            <a:off x="4228499" y="7146360"/>
            <a:ext cx="58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9D93B41-E0CD-4604-AD62-D19156E3E233}"/>
              </a:ext>
            </a:extLst>
          </p:cNvPr>
          <p:cNvCxnSpPr>
            <a:endCxn id="96" idx="0"/>
          </p:cNvCxnSpPr>
          <p:nvPr/>
        </p:nvCxnSpPr>
        <p:spPr>
          <a:xfrm flipH="1">
            <a:off x="4099817" y="5669280"/>
            <a:ext cx="937716" cy="55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6741F38-0DB3-470E-8A67-554356CB63F5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334013" y="7554276"/>
            <a:ext cx="810258" cy="56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F5349D7-F179-4DDA-8928-A2A272240A85}"/>
              </a:ext>
            </a:extLst>
          </p:cNvPr>
          <p:cNvSpPr/>
          <p:nvPr/>
        </p:nvSpPr>
        <p:spPr>
          <a:xfrm>
            <a:off x="3800774" y="8338264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206830-16AD-46C6-ABB4-3A5BDA804DEE}"/>
              </a:ext>
            </a:extLst>
          </p:cNvPr>
          <p:cNvSpPr txBox="1"/>
          <p:nvPr/>
        </p:nvSpPr>
        <p:spPr>
          <a:xfrm>
            <a:off x="3589861" y="8116132"/>
            <a:ext cx="1045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Video Play Fragment</a:t>
            </a:r>
            <a:endParaRPr lang="ko-KR" altLang="en-US" sz="8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8D9A86-F1B9-45C3-B3D9-325E4F41632E}"/>
              </a:ext>
            </a:extLst>
          </p:cNvPr>
          <p:cNvSpPr/>
          <p:nvPr/>
        </p:nvSpPr>
        <p:spPr>
          <a:xfrm>
            <a:off x="3884230" y="8389701"/>
            <a:ext cx="456742" cy="384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</a:rPr>
              <a:t>Video 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7554A6B-E8E5-47F5-8CC0-A520F827ACC5}"/>
              </a:ext>
            </a:extLst>
          </p:cNvPr>
          <p:cNvSpPr/>
          <p:nvPr/>
        </p:nvSpPr>
        <p:spPr>
          <a:xfrm>
            <a:off x="3890178" y="8835687"/>
            <a:ext cx="456742" cy="384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17DBC05-69EB-43DF-AE05-3805E82AEDE4}"/>
              </a:ext>
            </a:extLst>
          </p:cNvPr>
          <p:cNvCxnSpPr>
            <a:cxnSpLocks/>
          </p:cNvCxnSpPr>
          <p:nvPr/>
        </p:nvCxnSpPr>
        <p:spPr>
          <a:xfrm>
            <a:off x="4294146" y="8584125"/>
            <a:ext cx="361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76635FA-FED5-4B78-9735-27F9BC677E12}"/>
              </a:ext>
            </a:extLst>
          </p:cNvPr>
          <p:cNvCxnSpPr>
            <a:cxnSpLocks/>
          </p:cNvCxnSpPr>
          <p:nvPr/>
        </p:nvCxnSpPr>
        <p:spPr>
          <a:xfrm>
            <a:off x="4282795" y="9028071"/>
            <a:ext cx="361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060D431-05C9-4754-B379-F1F87C6F83DE}"/>
              </a:ext>
            </a:extLst>
          </p:cNvPr>
          <p:cNvSpPr/>
          <p:nvPr/>
        </p:nvSpPr>
        <p:spPr>
          <a:xfrm>
            <a:off x="3866462" y="6806254"/>
            <a:ext cx="488105" cy="13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2C01D7-02C0-4DD2-9ABF-BFA2F9019D2D}"/>
              </a:ext>
            </a:extLst>
          </p:cNvPr>
          <p:cNvSpPr txBox="1"/>
          <p:nvPr/>
        </p:nvSpPr>
        <p:spPr>
          <a:xfrm>
            <a:off x="2329442" y="7111247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Test</a:t>
            </a:r>
            <a:r>
              <a:rPr lang="ko-KR" altLang="en-US" sz="800" dirty="0"/>
              <a:t> 버튼 </a:t>
            </a:r>
            <a:r>
              <a:rPr lang="en-US" altLang="ko-KR" sz="800" dirty="0"/>
              <a:t>(</a:t>
            </a:r>
            <a:r>
              <a:rPr lang="ko-KR" altLang="en-US" sz="800" dirty="0"/>
              <a:t>조건부</a:t>
            </a:r>
            <a:r>
              <a:rPr lang="en-US" altLang="ko-KR" sz="800" dirty="0"/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0BEED88-93AD-48E2-B9EE-FFFC8B92EB0B}"/>
              </a:ext>
            </a:extLst>
          </p:cNvPr>
          <p:cNvSpPr txBox="1"/>
          <p:nvPr/>
        </p:nvSpPr>
        <p:spPr>
          <a:xfrm>
            <a:off x="4632681" y="8474363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Video Play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BB1C12-5C6E-41C4-932C-48BBC4F4A8E9}"/>
              </a:ext>
            </a:extLst>
          </p:cNvPr>
          <p:cNvSpPr txBox="1"/>
          <p:nvPr/>
        </p:nvSpPr>
        <p:spPr>
          <a:xfrm>
            <a:off x="4640482" y="8909110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Lecture  </a:t>
            </a:r>
            <a:r>
              <a:rPr lang="ko-KR" altLang="en-US" sz="800" dirty="0"/>
              <a:t>정보</a:t>
            </a:r>
            <a:endParaRPr lang="en-US" altLang="ko-KR" sz="800" dirty="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6F4AB307-E49F-4E01-B9D9-684D3500ADC9}"/>
              </a:ext>
            </a:extLst>
          </p:cNvPr>
          <p:cNvCxnSpPr>
            <a:cxnSpLocks/>
            <a:stCxn id="84" idx="2"/>
            <a:endCxn id="95" idx="1"/>
          </p:cNvCxnSpPr>
          <p:nvPr/>
        </p:nvCxnSpPr>
        <p:spPr>
          <a:xfrm rot="16200000" flipH="1">
            <a:off x="1946194" y="5101760"/>
            <a:ext cx="2292460" cy="1378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>
            <a:extLst>
              <a:ext uri="{FF2B5EF4-FFF2-40B4-BE49-F238E27FC236}">
                <a16:creationId xmlns:a16="http://schemas.microsoft.com/office/drawing/2014/main" id="{6BBFE244-C8B6-4020-83D3-0E940891F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48" t="8252" r="46540" b="29250"/>
          <a:stretch/>
        </p:blipFill>
        <p:spPr>
          <a:xfrm>
            <a:off x="2750625" y="1571182"/>
            <a:ext cx="370315" cy="867223"/>
          </a:xfrm>
          <a:prstGeom prst="rect">
            <a:avLst/>
          </a:prstGeom>
        </p:spPr>
      </p:pic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B1BE144-D89A-4D5F-B920-328D87B353B2}"/>
              </a:ext>
            </a:extLst>
          </p:cNvPr>
          <p:cNvCxnSpPr/>
          <p:nvPr/>
        </p:nvCxnSpPr>
        <p:spPr>
          <a:xfrm flipH="1">
            <a:off x="3181989" y="1614678"/>
            <a:ext cx="47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200E68F-B66A-417C-AD90-6D80DC26B994}"/>
              </a:ext>
            </a:extLst>
          </p:cNvPr>
          <p:cNvSpPr txBox="1"/>
          <p:nvPr/>
        </p:nvSpPr>
        <p:spPr>
          <a:xfrm>
            <a:off x="2685553" y="1374560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Sidebar</a:t>
            </a:r>
            <a:endParaRPr lang="ko-KR" altLang="en-US" sz="800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4361A60-4B56-4EFE-A62E-657B207D0C9F}"/>
              </a:ext>
            </a:extLst>
          </p:cNvPr>
          <p:cNvCxnSpPr/>
          <p:nvPr/>
        </p:nvCxnSpPr>
        <p:spPr>
          <a:xfrm>
            <a:off x="478158" y="9514998"/>
            <a:ext cx="7310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C4F6534C-CE22-4B0D-A73C-0131315F8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42804"/>
              </p:ext>
            </p:extLst>
          </p:nvPr>
        </p:nvGraphicFramePr>
        <p:xfrm>
          <a:off x="253992" y="9392022"/>
          <a:ext cx="7758407" cy="155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746">
                  <a:extLst>
                    <a:ext uri="{9D8B030D-6E8A-4147-A177-3AD203B41FA5}">
                      <a16:colId xmlns:a16="http://schemas.microsoft.com/office/drawing/2014/main" val="1418570455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669273729"/>
                    </a:ext>
                  </a:extLst>
                </a:gridCol>
                <a:gridCol w="2551901">
                  <a:extLst>
                    <a:ext uri="{9D8B030D-6E8A-4147-A177-3AD203B41FA5}">
                      <a16:colId xmlns:a16="http://schemas.microsoft.com/office/drawing/2014/main" val="2258024525"/>
                    </a:ext>
                  </a:extLst>
                </a:gridCol>
              </a:tblGrid>
              <a:tr h="221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구현 목표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공부해보면 좋을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7766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Fragment </a:t>
                      </a:r>
                      <a:r>
                        <a:rPr lang="ko-KR" altLang="en-US" sz="1100" dirty="0"/>
                        <a:t>변경 가능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Ex) Main -&gt; </a:t>
                      </a:r>
                      <a:r>
                        <a:rPr lang="en-US" altLang="ko-KR" sz="1100" dirty="0" err="1"/>
                        <a:t>LectureRoom</a:t>
                      </a:r>
                      <a:r>
                        <a:rPr lang="en-US" altLang="ko-KR" sz="1100" dirty="0"/>
                        <a:t> -&gt; Lecture Info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ListView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Adapter</a:t>
                      </a:r>
                      <a:r>
                        <a:rPr lang="ko-KR" altLang="en-US" sz="1100" dirty="0"/>
                        <a:t>로 </a:t>
                      </a:r>
                      <a:r>
                        <a:rPr lang="en-US" altLang="ko-KR" sz="1100" dirty="0"/>
                        <a:t>List </a:t>
                      </a:r>
                      <a:r>
                        <a:rPr lang="ko-KR" altLang="en-US" sz="1100" dirty="0"/>
                        <a:t>구현 및 어댑터 내용 클릭 시 </a:t>
                      </a:r>
                      <a:r>
                        <a:rPr lang="en-US" altLang="ko-KR" sz="1100" dirty="0" err="1"/>
                        <a:t>Adater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Activity &amp; Fragment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99160"/>
                  </a:ext>
                </a:extLst>
              </a:tr>
              <a:tr h="287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바텀</a:t>
                      </a:r>
                      <a:r>
                        <a:rPr lang="en-US" altLang="ko-KR" sz="1100" dirty="0"/>
                        <a:t> &amp; </a:t>
                      </a:r>
                      <a:r>
                        <a:rPr lang="ko-KR" altLang="en-US" sz="1100" dirty="0"/>
                        <a:t>사이드 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UI, UX  ( </a:t>
                      </a:r>
                      <a:r>
                        <a:rPr lang="ko-KR" altLang="en-US" sz="1100" dirty="0"/>
                        <a:t>분량 다수 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ListView</a:t>
                      </a:r>
                      <a:r>
                        <a:rPr lang="en-US" altLang="ko-KR" sz="1100" dirty="0"/>
                        <a:t> &amp; Adapter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13115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Videoview</a:t>
                      </a:r>
                      <a:r>
                        <a:rPr lang="ko-KR" altLang="en-US" sz="1100" dirty="0"/>
                        <a:t>로 서버 동영상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MediaController</a:t>
                      </a:r>
                      <a:r>
                        <a:rPr lang="ko-KR" altLang="en-US" sz="1100" dirty="0"/>
                        <a:t> 사용법 </a:t>
                      </a:r>
                      <a:r>
                        <a:rPr lang="en-US" altLang="ko-KR" sz="1100" dirty="0"/>
                        <a:t>( </a:t>
                      </a:r>
                      <a:r>
                        <a:rPr lang="ko-KR" altLang="en-US" sz="1100" dirty="0" err="1"/>
                        <a:t>진도율</a:t>
                      </a:r>
                      <a:r>
                        <a:rPr lang="ko-KR" altLang="en-US" sz="1100" dirty="0"/>
                        <a:t> 구현 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MediaController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9146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HttpUrlConnection</a:t>
                      </a:r>
                      <a:r>
                        <a:rPr lang="en-US" altLang="ko-KR" sz="1100" dirty="0"/>
                        <a:t> &amp; </a:t>
                      </a:r>
                      <a:r>
                        <a:rPr lang="en-US" altLang="ko-KR" sz="1100" dirty="0" err="1"/>
                        <a:t>AsyncTask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88977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66437791-1311-4950-98BF-08F673E033EB}"/>
              </a:ext>
            </a:extLst>
          </p:cNvPr>
          <p:cNvSpPr txBox="1"/>
          <p:nvPr/>
        </p:nvSpPr>
        <p:spPr>
          <a:xfrm>
            <a:off x="5137127" y="3237852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Tag </a:t>
            </a:r>
            <a:r>
              <a:rPr lang="ko-KR" altLang="en-US" sz="800" dirty="0"/>
              <a:t>리스트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5ACFBCC-627A-4CF0-9E67-FCE4B1CB2370}"/>
              </a:ext>
            </a:extLst>
          </p:cNvPr>
          <p:cNvSpPr txBox="1"/>
          <p:nvPr/>
        </p:nvSpPr>
        <p:spPr>
          <a:xfrm>
            <a:off x="5139335" y="4475420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Lecture </a:t>
            </a:r>
            <a:r>
              <a:rPr lang="ko-KR" altLang="en-US" sz="800" dirty="0"/>
              <a:t>리스트</a:t>
            </a: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37CCD4C-F5CE-4CFC-9E80-70A90A23B7EF}"/>
              </a:ext>
            </a:extLst>
          </p:cNvPr>
          <p:cNvCxnSpPr>
            <a:stCxn id="114" idx="1"/>
            <a:endCxn id="117" idx="1"/>
          </p:cNvCxnSpPr>
          <p:nvPr/>
        </p:nvCxnSpPr>
        <p:spPr>
          <a:xfrm rot="10800000" flipV="1">
            <a:off x="2329442" y="6871417"/>
            <a:ext cx="1537020" cy="347551"/>
          </a:xfrm>
          <a:prstGeom prst="bentConnector3">
            <a:avLst>
              <a:gd name="adj1" fmla="val 114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D32E2B1-CDA6-42D1-854A-5A1107FE0C10}"/>
              </a:ext>
            </a:extLst>
          </p:cNvPr>
          <p:cNvCxnSpPr/>
          <p:nvPr/>
        </p:nvCxnSpPr>
        <p:spPr>
          <a:xfrm>
            <a:off x="2685553" y="7383780"/>
            <a:ext cx="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1819B5-AF79-4882-A206-BC1599358290}"/>
              </a:ext>
            </a:extLst>
          </p:cNvPr>
          <p:cNvSpPr/>
          <p:nvPr/>
        </p:nvSpPr>
        <p:spPr>
          <a:xfrm>
            <a:off x="2377474" y="8332007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88986FB-2D9B-41C0-AE57-EB22A4CE72A2}"/>
              </a:ext>
            </a:extLst>
          </p:cNvPr>
          <p:cNvSpPr txBox="1"/>
          <p:nvPr/>
        </p:nvSpPr>
        <p:spPr>
          <a:xfrm>
            <a:off x="2294259" y="8085714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Test Fragment</a:t>
            </a:r>
            <a:endParaRPr lang="ko-KR" altLang="en-US" sz="8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1F3E98B-F4B1-45F6-8973-3A69A30F8C28}"/>
              </a:ext>
            </a:extLst>
          </p:cNvPr>
          <p:cNvSpPr/>
          <p:nvPr/>
        </p:nvSpPr>
        <p:spPr>
          <a:xfrm>
            <a:off x="2481525" y="8369064"/>
            <a:ext cx="456742" cy="65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523E3E9-A293-433A-9A4F-A458B7C655B9}"/>
              </a:ext>
            </a:extLst>
          </p:cNvPr>
          <p:cNvSpPr/>
          <p:nvPr/>
        </p:nvSpPr>
        <p:spPr>
          <a:xfrm>
            <a:off x="2463854" y="9073951"/>
            <a:ext cx="488105" cy="13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8C2B96E-63D0-4DF0-8D25-0DF3793F3E19}"/>
              </a:ext>
            </a:extLst>
          </p:cNvPr>
          <p:cNvCxnSpPr>
            <a:cxnSpLocks/>
          </p:cNvCxnSpPr>
          <p:nvPr/>
        </p:nvCxnSpPr>
        <p:spPr>
          <a:xfrm flipH="1">
            <a:off x="2068358" y="8686667"/>
            <a:ext cx="42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E6D4C3D-AB53-4397-AB9D-4B0ABF2A5343}"/>
              </a:ext>
            </a:extLst>
          </p:cNvPr>
          <p:cNvCxnSpPr>
            <a:cxnSpLocks/>
          </p:cNvCxnSpPr>
          <p:nvPr/>
        </p:nvCxnSpPr>
        <p:spPr>
          <a:xfrm flipH="1">
            <a:off x="2068358" y="9139114"/>
            <a:ext cx="42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7276A5B-8640-4A68-B4B7-D80DE9B480C2}"/>
              </a:ext>
            </a:extLst>
          </p:cNvPr>
          <p:cNvSpPr txBox="1"/>
          <p:nvPr/>
        </p:nvSpPr>
        <p:spPr>
          <a:xfrm>
            <a:off x="1733109" y="8582335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Test</a:t>
            </a:r>
            <a:endParaRPr lang="en-US" altLang="ko-KR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E4A088B-7273-441E-94F6-486DE148CB04}"/>
              </a:ext>
            </a:extLst>
          </p:cNvPr>
          <p:cNvSpPr txBox="1"/>
          <p:nvPr/>
        </p:nvSpPr>
        <p:spPr>
          <a:xfrm>
            <a:off x="1434650" y="9024681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Submit </a:t>
            </a:r>
            <a:r>
              <a:rPr lang="ko-KR" altLang="en-US" sz="800" dirty="0"/>
              <a:t>버튼</a:t>
            </a:r>
            <a:endParaRPr lang="en-US" altLang="ko-KR" sz="8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0AE3CAD-A3A2-4BC6-9132-0574A4558B73}"/>
              </a:ext>
            </a:extLst>
          </p:cNvPr>
          <p:cNvSpPr/>
          <p:nvPr/>
        </p:nvSpPr>
        <p:spPr>
          <a:xfrm>
            <a:off x="5579281" y="3742481"/>
            <a:ext cx="664845" cy="42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Tag</a:t>
            </a:r>
          </a:p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8B1D53F-9DA6-4AA4-A67C-305DF011CC44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5377793" y="3956030"/>
            <a:ext cx="20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E585E40-2011-4CE5-9B1A-CB44F7984CA7}"/>
              </a:ext>
            </a:extLst>
          </p:cNvPr>
          <p:cNvSpPr/>
          <p:nvPr/>
        </p:nvSpPr>
        <p:spPr>
          <a:xfrm>
            <a:off x="5565069" y="6960510"/>
            <a:ext cx="664845" cy="42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Lecture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D93F129-D687-4D48-B5A1-F56299B37DB3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5363581" y="7174059"/>
            <a:ext cx="20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1C327E-F538-4822-8437-7D78A5C9D55F}"/>
              </a:ext>
            </a:extLst>
          </p:cNvPr>
          <p:cNvSpPr/>
          <p:nvPr/>
        </p:nvSpPr>
        <p:spPr>
          <a:xfrm>
            <a:off x="7320053" y="6030050"/>
            <a:ext cx="664845" cy="42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CoP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9634914-7D3B-49FB-B49B-BB22149B804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7652476" y="6455216"/>
            <a:ext cx="0" cy="1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B3DCEF4-7EC0-47A9-A9BF-2886585EEE5E}"/>
              </a:ext>
            </a:extLst>
          </p:cNvPr>
          <p:cNvSpPr/>
          <p:nvPr/>
        </p:nvSpPr>
        <p:spPr>
          <a:xfrm>
            <a:off x="2829479" y="3966199"/>
            <a:ext cx="664845" cy="42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CoP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C056BC7-BC7A-4DD6-9434-4620EC4306AB}"/>
              </a:ext>
            </a:extLst>
          </p:cNvPr>
          <p:cNvCxnSpPr>
            <a:cxnSpLocks/>
          </p:cNvCxnSpPr>
          <p:nvPr/>
        </p:nvCxnSpPr>
        <p:spPr>
          <a:xfrm flipH="1">
            <a:off x="2645930" y="4149362"/>
            <a:ext cx="20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60A4359-30E8-4044-A8CC-BE90DBF67BAB}"/>
              </a:ext>
            </a:extLst>
          </p:cNvPr>
          <p:cNvSpPr txBox="1"/>
          <p:nvPr/>
        </p:nvSpPr>
        <p:spPr>
          <a:xfrm>
            <a:off x="5517727" y="3520632"/>
            <a:ext cx="802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TagList.php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498ECF-23E8-4BF1-98D2-1EFB02CA6AFF}"/>
              </a:ext>
            </a:extLst>
          </p:cNvPr>
          <p:cNvSpPr txBox="1"/>
          <p:nvPr/>
        </p:nvSpPr>
        <p:spPr>
          <a:xfrm>
            <a:off x="2388406" y="4676202"/>
            <a:ext cx="1167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recentLectureList.php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3D3DD9A-A07C-4DDD-BCDD-4D4F5DAD4398}"/>
              </a:ext>
            </a:extLst>
          </p:cNvPr>
          <p:cNvSpPr txBox="1"/>
          <p:nvPr/>
        </p:nvSpPr>
        <p:spPr>
          <a:xfrm>
            <a:off x="4776170" y="6608331"/>
            <a:ext cx="822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LectureList.php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48392E-E903-4F18-B8B3-E543B3E8A0E2}"/>
              </a:ext>
            </a:extLst>
          </p:cNvPr>
          <p:cNvSpPr txBox="1"/>
          <p:nvPr/>
        </p:nvSpPr>
        <p:spPr>
          <a:xfrm>
            <a:off x="7320053" y="5750905"/>
            <a:ext cx="1167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CopList.php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A82D63-213B-48B4-A63D-83F7714037CC}"/>
              </a:ext>
            </a:extLst>
          </p:cNvPr>
          <p:cNvSpPr txBox="1"/>
          <p:nvPr/>
        </p:nvSpPr>
        <p:spPr>
          <a:xfrm>
            <a:off x="7180379" y="8512808"/>
            <a:ext cx="723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CopInfo.php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7F0CBC-32DC-4D67-942A-7FDA5ACD42BC}"/>
              </a:ext>
            </a:extLst>
          </p:cNvPr>
          <p:cNvSpPr txBox="1"/>
          <p:nvPr/>
        </p:nvSpPr>
        <p:spPr>
          <a:xfrm>
            <a:off x="1740774" y="8389638"/>
            <a:ext cx="550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Test.php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F4A13C-0419-481F-A70C-D4D87A656931}"/>
              </a:ext>
            </a:extLst>
          </p:cNvPr>
          <p:cNvSpPr txBox="1"/>
          <p:nvPr/>
        </p:nvSpPr>
        <p:spPr>
          <a:xfrm>
            <a:off x="4626259" y="9049727"/>
            <a:ext cx="85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VideoPlay.php</a:t>
            </a:r>
            <a:endParaRPr lang="en-US" altLang="ko-KR" sz="800" dirty="0">
              <a:highlight>
                <a:srgbClr val="FFFF00"/>
              </a:highlight>
            </a:endParaRPr>
          </a:p>
          <a:p>
            <a:r>
              <a:rPr lang="en-US" altLang="ko-KR" sz="800" dirty="0"/>
              <a:t>   - Video </a:t>
            </a:r>
            <a:r>
              <a:rPr lang="ko-KR" altLang="en-US" sz="800" dirty="0"/>
              <a:t>정보</a:t>
            </a:r>
            <a:endParaRPr lang="en-US" altLang="ko-KR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748461-1CDF-405E-A91D-87B3385BC385}"/>
              </a:ext>
            </a:extLst>
          </p:cNvPr>
          <p:cNvSpPr txBox="1"/>
          <p:nvPr/>
        </p:nvSpPr>
        <p:spPr>
          <a:xfrm>
            <a:off x="4720591" y="7794475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- Video </a:t>
            </a:r>
            <a:r>
              <a:rPr lang="ko-KR" altLang="en-US" sz="800" dirty="0">
                <a:solidFill>
                  <a:srgbClr val="FF0000"/>
                </a:solidFill>
              </a:rPr>
              <a:t>위치</a:t>
            </a:r>
            <a:r>
              <a:rPr lang="en-US" altLang="ko-KR" sz="800" dirty="0">
                <a:solidFill>
                  <a:srgbClr val="FF0000"/>
                </a:solidFill>
              </a:rPr>
              <a:t>/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5F16F3-ABED-48BF-B726-B9B1987FDD99}"/>
              </a:ext>
            </a:extLst>
          </p:cNvPr>
          <p:cNvSpPr txBox="1"/>
          <p:nvPr/>
        </p:nvSpPr>
        <p:spPr>
          <a:xfrm>
            <a:off x="7044639" y="7768742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Cop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810092-A8C6-4C12-9DCF-9E5B904DBB55}"/>
              </a:ext>
            </a:extLst>
          </p:cNvPr>
          <p:cNvSpPr txBox="1"/>
          <p:nvPr/>
        </p:nvSpPr>
        <p:spPr>
          <a:xfrm>
            <a:off x="2704972" y="7502603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Course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7DD1E9-19F8-4306-AE81-BF9946DAD25B}"/>
              </a:ext>
            </a:extLst>
          </p:cNvPr>
          <p:cNvSpPr txBox="1"/>
          <p:nvPr/>
        </p:nvSpPr>
        <p:spPr>
          <a:xfrm>
            <a:off x="5134168" y="4362494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Course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43C156-AAD0-46AB-B100-3963ED5549FC}"/>
              </a:ext>
            </a:extLst>
          </p:cNvPr>
          <p:cNvSpPr txBox="1"/>
          <p:nvPr/>
        </p:nvSpPr>
        <p:spPr>
          <a:xfrm>
            <a:off x="4890364" y="5727100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Lecture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7F915D-4B1B-4127-A211-6713D437A06C}"/>
              </a:ext>
            </a:extLst>
          </p:cNvPr>
          <p:cNvSpPr txBox="1"/>
          <p:nvPr/>
        </p:nvSpPr>
        <p:spPr>
          <a:xfrm>
            <a:off x="1462857" y="5449117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Course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99953D-F1BF-4005-9D21-847523AC1F51}"/>
              </a:ext>
            </a:extLst>
          </p:cNvPr>
          <p:cNvSpPr txBox="1"/>
          <p:nvPr/>
        </p:nvSpPr>
        <p:spPr>
          <a:xfrm>
            <a:off x="1392109" y="2502566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User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811E4A7-0D68-42AB-B510-6F5DF5515952}"/>
              </a:ext>
            </a:extLst>
          </p:cNvPr>
          <p:cNvSpPr txBox="1"/>
          <p:nvPr/>
        </p:nvSpPr>
        <p:spPr>
          <a:xfrm>
            <a:off x="1249515" y="3087934"/>
            <a:ext cx="92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LectureRoom.php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07728C6-0A4E-49FA-90E7-1D4DBE21ABD8}"/>
              </a:ext>
            </a:extLst>
          </p:cNvPr>
          <p:cNvSpPr txBox="1"/>
          <p:nvPr/>
        </p:nvSpPr>
        <p:spPr>
          <a:xfrm>
            <a:off x="3181989" y="6061721"/>
            <a:ext cx="91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CourseInfo.php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6A84F63-AAFF-4A4D-9ACE-D08E83CD9D9F}"/>
              </a:ext>
            </a:extLst>
          </p:cNvPr>
          <p:cNvSpPr txBox="1"/>
          <p:nvPr/>
        </p:nvSpPr>
        <p:spPr>
          <a:xfrm>
            <a:off x="6538685" y="4448518"/>
            <a:ext cx="91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CopRank.php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A83321-F56F-4DFA-8CF5-7F79A7454B99}"/>
              </a:ext>
            </a:extLst>
          </p:cNvPr>
          <p:cNvSpPr txBox="1"/>
          <p:nvPr/>
        </p:nvSpPr>
        <p:spPr>
          <a:xfrm>
            <a:off x="1870663" y="1579913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Fragment </a:t>
            </a:r>
            <a:r>
              <a:rPr lang="ko-KR" altLang="en-US" sz="800" dirty="0"/>
              <a:t>변경</a:t>
            </a:r>
          </a:p>
        </p:txBody>
      </p: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11492466-5684-4942-9FFF-42D2B16C3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0928"/>
              </p:ext>
            </p:extLst>
          </p:nvPr>
        </p:nvGraphicFramePr>
        <p:xfrm>
          <a:off x="8244977" y="3575311"/>
          <a:ext cx="5787674" cy="483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03">
                  <a:extLst>
                    <a:ext uri="{9D8B030D-6E8A-4147-A177-3AD203B41FA5}">
                      <a16:colId xmlns:a16="http://schemas.microsoft.com/office/drawing/2014/main" val="1418570455"/>
                    </a:ext>
                  </a:extLst>
                </a:gridCol>
                <a:gridCol w="1488561">
                  <a:extLst>
                    <a:ext uri="{9D8B030D-6E8A-4147-A177-3AD203B41FA5}">
                      <a16:colId xmlns:a16="http://schemas.microsoft.com/office/drawing/2014/main" val="2669273729"/>
                    </a:ext>
                  </a:extLst>
                </a:gridCol>
                <a:gridCol w="1432505">
                  <a:extLst>
                    <a:ext uri="{9D8B030D-6E8A-4147-A177-3AD203B41FA5}">
                      <a16:colId xmlns:a16="http://schemas.microsoft.com/office/drawing/2014/main" val="2258024525"/>
                    </a:ext>
                  </a:extLst>
                </a:gridCol>
                <a:gridCol w="1432505">
                  <a:extLst>
                    <a:ext uri="{9D8B030D-6E8A-4147-A177-3AD203B41FA5}">
                      <a16:colId xmlns:a16="http://schemas.microsoft.com/office/drawing/2014/main" val="3818948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Activity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Flagment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Added class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php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7766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LoginActivity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Main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99160"/>
                  </a:ext>
                </a:extLst>
              </a:tr>
              <a:tr h="287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err="1"/>
                        <a:t>MainActivity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err="1"/>
                        <a:t>LectureRoom</a:t>
                      </a:r>
                      <a:r>
                        <a:rPr lang="en-US" altLang="ko-KR" sz="1100" dirty="0"/>
                        <a:t>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recentLecture</a:t>
                      </a:r>
                      <a:endParaRPr lang="en-US" altLang="ko-KR" sz="11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Adapter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LectureRoom.php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recentLectureList.php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13115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List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Tag List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Adapter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  <a:p>
                      <a:pPr algn="ctr"/>
                      <a:endParaRPr lang="en-US" altLang="ko-KR" sz="11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Course List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Adapter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  <a:p>
                      <a:pPr algn="ctr"/>
                      <a:endParaRPr lang="en-US" altLang="ko-KR" sz="11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CoP List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Adapter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TagList.php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CourseList.php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CopList.php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9146"/>
                  </a:ext>
                </a:extLst>
              </a:tr>
              <a:tr h="30817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Cop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CopRank.php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88977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Lecture Info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Lecture </a:t>
                      </a:r>
                      <a:r>
                        <a:rPr lang="en-US" altLang="ko-KR" sz="11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Iist</a:t>
                      </a:r>
                      <a:endParaRPr lang="en-US" altLang="ko-KR" sz="11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Adapter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LectureList.php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12016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Test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Test.php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61203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Video Play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VideoPlay.php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04559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CoP Info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CopInfo.php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27265"/>
                  </a:ext>
                </a:extLst>
              </a:tr>
            </a:tbl>
          </a:graphicData>
        </a:graphic>
      </p:graphicFrame>
      <p:sp>
        <p:nvSpPr>
          <p:cNvPr id="154" name="TextBox 153">
            <a:extLst>
              <a:ext uri="{FF2B5EF4-FFF2-40B4-BE49-F238E27FC236}">
                <a16:creationId xmlns:a16="http://schemas.microsoft.com/office/drawing/2014/main" id="{79E08CC3-F3D2-4958-8733-11048CFADE9C}"/>
              </a:ext>
            </a:extLst>
          </p:cNvPr>
          <p:cNvSpPr txBox="1"/>
          <p:nvPr/>
        </p:nvSpPr>
        <p:spPr>
          <a:xfrm>
            <a:off x="5548109" y="4895119"/>
            <a:ext cx="822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CourseList.php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DC70A7F-97FB-4279-8A85-3A66CD535321}"/>
              </a:ext>
            </a:extLst>
          </p:cNvPr>
          <p:cNvSpPr/>
          <p:nvPr/>
        </p:nvSpPr>
        <p:spPr>
          <a:xfrm>
            <a:off x="5618257" y="5100411"/>
            <a:ext cx="664845" cy="42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Course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F1A23565-FBDB-483D-9BA0-20F522923019}"/>
              </a:ext>
            </a:extLst>
          </p:cNvPr>
          <p:cNvCxnSpPr>
            <a:cxnSpLocks/>
          </p:cNvCxnSpPr>
          <p:nvPr/>
        </p:nvCxnSpPr>
        <p:spPr>
          <a:xfrm flipH="1">
            <a:off x="5377793" y="5284885"/>
            <a:ext cx="29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383</Words>
  <Application>Microsoft Office PowerPoint</Application>
  <PresentationFormat>B4(ISO) 용지(250x353mm)</PresentationFormat>
  <Paragraphs>149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refuse1993@gmail.com</dc:creator>
  <cp:lastModifiedBy>김영환</cp:lastModifiedBy>
  <cp:revision>18</cp:revision>
  <dcterms:created xsi:type="dcterms:W3CDTF">2019-08-17T13:38:09Z</dcterms:created>
  <dcterms:modified xsi:type="dcterms:W3CDTF">2019-08-19T03:22:55Z</dcterms:modified>
</cp:coreProperties>
</file>