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6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71035" y="176530"/>
            <a:ext cx="4352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徐重</a:t>
            </a:r>
            <a:r>
              <a:rPr lang="en-US" altLang="zh-CN" sz="2400" b="1"/>
              <a:t>GPS</a:t>
            </a:r>
            <a:r>
              <a:rPr lang="zh-CN" altLang="en-US" sz="2400" b="1"/>
              <a:t>逻辑（不带</a:t>
            </a:r>
            <a:r>
              <a:rPr lang="en-US" altLang="zh-CN" sz="2400" b="1"/>
              <a:t>BBM</a:t>
            </a:r>
            <a:r>
              <a:rPr lang="zh-CN" altLang="en-US" sz="2400" b="1"/>
              <a:t>版本）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7655" y="1104900"/>
            <a:ext cx="91478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GPS</a:t>
            </a:r>
            <a:r>
              <a:rPr lang="zh-CN" altLang="en-US" dirty="0"/>
              <a:t>基本功能：</a:t>
            </a:r>
          </a:p>
          <a:p>
            <a:r>
              <a:rPr lang="zh-CN" altLang="en-US" dirty="0"/>
              <a:t>在整车调试阶段</a:t>
            </a:r>
            <a:r>
              <a:rPr lang="en-US" altLang="zh-CN" dirty="0"/>
              <a:t>GPS</a:t>
            </a:r>
            <a:r>
              <a:rPr lang="zh-CN" altLang="en-US" dirty="0"/>
              <a:t>不对整车进行控制，只要有</a:t>
            </a:r>
            <a:r>
              <a:rPr lang="en-US" altLang="zh-CN" dirty="0"/>
              <a:t>GPS</a:t>
            </a:r>
            <a:r>
              <a:rPr lang="zh-CN" altLang="en-US" dirty="0"/>
              <a:t>设备即可正常工作；</a:t>
            </a:r>
            <a:r>
              <a:rPr lang="zh-CN" altLang="en-US" dirty="0">
                <a:solidFill>
                  <a:srgbClr val="7030A0"/>
                </a:solidFill>
              </a:rPr>
              <a:t>发动机必须接收到</a:t>
            </a:r>
            <a:r>
              <a:rPr lang="en-US" altLang="zh-CN" dirty="0">
                <a:solidFill>
                  <a:srgbClr val="7030A0"/>
                </a:solidFill>
              </a:rPr>
              <a:t>GPS</a:t>
            </a:r>
            <a:r>
              <a:rPr lang="zh-CN" altLang="en-US" dirty="0">
                <a:solidFill>
                  <a:srgbClr val="7030A0"/>
                </a:solidFill>
              </a:rPr>
              <a:t>的起动信号后才能起动，起动机控制交由</a:t>
            </a:r>
            <a:r>
              <a:rPr lang="en-US" altLang="zh-CN" dirty="0">
                <a:solidFill>
                  <a:srgbClr val="7030A0"/>
                </a:solidFill>
              </a:rPr>
              <a:t>GPS</a:t>
            </a:r>
            <a:r>
              <a:rPr lang="zh-CN" altLang="en-US" dirty="0">
                <a:solidFill>
                  <a:srgbClr val="7030A0"/>
                </a:solidFill>
              </a:rPr>
              <a:t>设备接管。</a:t>
            </a:r>
            <a:r>
              <a:rPr lang="zh-CN" altLang="en-US" dirty="0"/>
              <a:t>空档保护，卡滞等起动机保护功能还由</a:t>
            </a:r>
            <a:r>
              <a:rPr lang="en-US" altLang="zh-CN" dirty="0"/>
              <a:t>ECU</a:t>
            </a:r>
            <a:r>
              <a:rPr lang="zh-CN" altLang="en-US" dirty="0"/>
              <a:t>实现。</a:t>
            </a:r>
          </a:p>
          <a:p>
            <a:r>
              <a:rPr lang="zh-CN" altLang="en-US" sz="2000" b="1" dirty="0"/>
              <a:t>锁车功能</a:t>
            </a:r>
            <a:r>
              <a:rPr lang="zh-CN" altLang="en-US" dirty="0"/>
              <a:t>：</a:t>
            </a:r>
            <a:r>
              <a:rPr lang="en-US" altLang="zh-CN" dirty="0"/>
              <a:t>GPS</a:t>
            </a:r>
            <a:r>
              <a:rPr lang="zh-CN" altLang="en-US" dirty="0"/>
              <a:t>判断是否未锁车状态，或者</a:t>
            </a:r>
            <a:r>
              <a:rPr lang="en-US" altLang="zh-CN" dirty="0"/>
              <a:t>GPS</a:t>
            </a:r>
            <a:r>
              <a:rPr lang="zh-CN" altLang="en-US" dirty="0"/>
              <a:t>设备被调换状态，则</a:t>
            </a:r>
            <a:r>
              <a:rPr lang="en-US" altLang="zh-CN" dirty="0"/>
              <a:t>GPS</a:t>
            </a:r>
            <a:r>
              <a:rPr lang="zh-CN" altLang="en-US" dirty="0"/>
              <a:t>不允许发动机起动；若锁车时发动机在运行状态，则不采取任何动作。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防拆功能：</a:t>
            </a:r>
            <a:r>
              <a:rPr lang="zh-CN" altLang="en-US" dirty="0"/>
              <a:t>若</a:t>
            </a:r>
            <a:r>
              <a:rPr lang="en-US" altLang="zh-CN" dirty="0"/>
              <a:t>GPS</a:t>
            </a:r>
            <a:r>
              <a:rPr lang="zh-CN" altLang="en-US" dirty="0"/>
              <a:t>被拆除，则</a:t>
            </a:r>
            <a:r>
              <a:rPr lang="en-US" altLang="zh-CN" dirty="0"/>
              <a:t>ECU</a:t>
            </a:r>
            <a:r>
              <a:rPr lang="zh-CN" altLang="en-US" dirty="0"/>
              <a:t>无法收到起动信号，发动机无法启动。若用户强行对起动机继电器供电，发动机只能被起动机拖动，不进行喷油操作。达到防拆防破解功能；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231308697"/>
              </p:ext>
            </p:extLst>
          </p:nvPr>
        </p:nvGraphicFramePr>
        <p:xfrm>
          <a:off x="526415" y="1002030"/>
          <a:ext cx="11546205" cy="44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65"/>
                <a:gridCol w="2579370"/>
                <a:gridCol w="1590675"/>
                <a:gridCol w="648335"/>
                <a:gridCol w="2743200"/>
                <a:gridCol w="2537460"/>
              </a:tblGrid>
              <a:tr h="4483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</a:p>
                  </a:txBody>
                  <a:tcPr/>
                </a:tc>
              </a:tr>
              <a:tr h="578485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ECU</a:t>
                      </a:r>
                      <a:r>
                        <a:rPr lang="zh-CN" altLang="en-US" dirty="0"/>
                        <a:t>发送数据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0x18FF2800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钥匙开关请求起动状态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：</a:t>
                      </a:r>
                      <a:r>
                        <a:rPr lang="zh-CN" altLang="zh-CN" dirty="0"/>
                        <a:t>不启动  </a:t>
                      </a:r>
                      <a:r>
                        <a:rPr lang="en-US" altLang="zh-CN" dirty="0"/>
                        <a:t>01</a:t>
                      </a:r>
                      <a:r>
                        <a:rPr lang="zh-CN" altLang="en-US" dirty="0"/>
                        <a:t>：启动</a:t>
                      </a:r>
                      <a:r>
                        <a:rPr lang="zh-CN" altLang="zh-CN" dirty="0"/>
                        <a:t>  </a:t>
                      </a:r>
                    </a:p>
                  </a:txBody>
                  <a:tcPr/>
                </a:tc>
              </a:tr>
              <a:tr h="577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车下起动开关状态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：不启动  </a:t>
                      </a:r>
                      <a:r>
                        <a:rPr lang="en-US" altLang="zh-CN" dirty="0"/>
                        <a:t>01</a:t>
                      </a:r>
                      <a:r>
                        <a:rPr lang="zh-CN" altLang="en-US" dirty="0"/>
                        <a:t>：启动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GPS</a:t>
                      </a:r>
                      <a:r>
                        <a:rPr lang="zh-CN" altLang="en-US" dirty="0"/>
                        <a:t>发送数据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0x0CFF3927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请求发动机起动</a:t>
                      </a:r>
                      <a:r>
                        <a:rPr lang="zh-CN" altLang="en-US" dirty="0" smtClean="0"/>
                        <a:t>状态</a:t>
                      </a:r>
                      <a:endParaRPr lang="en-US" altLang="zh-CN" dirty="0" smtClean="0"/>
                    </a:p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(GPS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什么时候开始发，什么时候停发？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：不启动  </a:t>
                      </a:r>
                      <a:r>
                        <a:rPr lang="en-US" altLang="zh-CN" dirty="0"/>
                        <a:t>01</a:t>
                      </a:r>
                      <a:r>
                        <a:rPr lang="zh-CN" altLang="en-US" dirty="0"/>
                        <a:t>：启动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PGN</a:t>
                      </a:r>
                      <a:r>
                        <a:rPr lang="zh-CN" altLang="zh-CN" dirty="0"/>
                        <a:t>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按需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（上电后请求若干次）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0x18EA0021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请求发动机发送</a:t>
                      </a:r>
                      <a:r>
                        <a:rPr lang="en-US" altLang="zh-CN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ECFF00</a:t>
                      </a:r>
                    </a:p>
                  </a:txBody>
                  <a:tcPr/>
                </a:tc>
              </a:tr>
              <a:tr h="1320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18ECFE00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（x18ECFF00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   0x18E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FF00）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多包信息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默认</a:t>
                      </a:r>
                      <a:r>
                        <a:rPr lang="en-US" altLang="zh-CN" dirty="0"/>
                        <a:t>VIN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LZZ5ELMA97W146738</a:t>
                      </a:r>
                    </a:p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GPS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绑定需要判断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6415" y="345440"/>
            <a:ext cx="1295400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信息</a:t>
            </a:r>
            <a:r>
              <a:rPr lang="en-US" altLang="zh-CN"/>
              <a:t>ID</a:t>
            </a:r>
            <a:r>
              <a:rPr lang="zh-CN" altLang="en-US"/>
              <a:t>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415" y="5555849"/>
            <a:ext cx="8013700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为了防止破解，</a:t>
            </a:r>
            <a:r>
              <a:rPr lang="en-US" altLang="zh-CN" dirty="0"/>
              <a:t>ECU</a:t>
            </a:r>
            <a:r>
              <a:rPr lang="zh-CN" altLang="en-US" dirty="0"/>
              <a:t>发送的数据和</a:t>
            </a:r>
            <a:r>
              <a:rPr lang="en-US" altLang="zh-CN" dirty="0"/>
              <a:t>GPS</a:t>
            </a:r>
            <a:r>
              <a:rPr lang="zh-CN" altLang="en-US" dirty="0"/>
              <a:t>发送的数据的无效位可以用随机数填充；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05050" y="1207135"/>
            <a:ext cx="6156325" cy="4961890"/>
            <a:chOff x="1749" y="1763"/>
            <a:chExt cx="9695" cy="7814"/>
          </a:xfrm>
        </p:grpSpPr>
        <p:sp>
          <p:nvSpPr>
            <p:cNvPr id="4" name="圆角矩形 3"/>
            <p:cNvSpPr/>
            <p:nvPr/>
          </p:nvSpPr>
          <p:spPr>
            <a:xfrm>
              <a:off x="4724" y="1763"/>
              <a:ext cx="2388" cy="82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GPS</a:t>
              </a:r>
              <a:r>
                <a:rPr lang="zh-CN" altLang="en-US">
                  <a:solidFill>
                    <a:srgbClr val="FF0000"/>
                  </a:solidFill>
                </a:rPr>
                <a:t>请求</a:t>
              </a:r>
              <a:r>
                <a:rPr lang="en-US" altLang="zh-CN">
                  <a:solidFill>
                    <a:srgbClr val="FF0000"/>
                  </a:solidFill>
                </a:rPr>
                <a:t>VIN</a:t>
              </a:r>
            </a:p>
          </p:txBody>
        </p:sp>
        <p:cxnSp>
          <p:nvCxnSpPr>
            <p:cNvPr id="5" name="直接箭头连接符 4"/>
            <p:cNvCxnSpPr>
              <a:stCxn id="4" idx="3"/>
            </p:cNvCxnSpPr>
            <p:nvPr/>
          </p:nvCxnSpPr>
          <p:spPr>
            <a:xfrm>
              <a:off x="7112" y="2176"/>
              <a:ext cx="1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9082" y="1809"/>
              <a:ext cx="2362" cy="7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ECU</a:t>
              </a:r>
              <a:r>
                <a:rPr lang="zh-CN" altLang="en-US">
                  <a:solidFill>
                    <a:srgbClr val="FF0000"/>
                  </a:solidFill>
                </a:rPr>
                <a:t>发送</a:t>
              </a:r>
              <a:r>
                <a:rPr lang="en-US" altLang="zh-CN">
                  <a:solidFill>
                    <a:srgbClr val="FF0000"/>
                  </a:solidFill>
                </a:rPr>
                <a:t>VIN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24" y="3087"/>
              <a:ext cx="2388" cy="82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GPS</a:t>
              </a:r>
              <a:r>
                <a:rPr lang="zh-CN" altLang="en-US">
                  <a:solidFill>
                    <a:srgbClr val="FF0000"/>
                  </a:solidFill>
                </a:rPr>
                <a:t>判断状态</a:t>
              </a:r>
            </a:p>
          </p:txBody>
        </p:sp>
        <p:cxnSp>
          <p:nvCxnSpPr>
            <p:cNvPr id="8" name="直接箭头连接符 7"/>
            <p:cNvCxnSpPr>
              <a:stCxn id="6" idx="1"/>
              <a:endCxn id="7" idx="3"/>
            </p:cNvCxnSpPr>
            <p:nvPr/>
          </p:nvCxnSpPr>
          <p:spPr>
            <a:xfrm flipH="1">
              <a:off x="7112" y="2177"/>
              <a:ext cx="1970" cy="1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7568" y="5272"/>
              <a:ext cx="2661" cy="18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始终允许起动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31" y="5272"/>
              <a:ext cx="2661" cy="18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将</a:t>
              </a:r>
              <a:r>
                <a:rPr lang="en-US" altLang="zh-CN">
                  <a:solidFill>
                    <a:srgbClr val="FF0000"/>
                  </a:solidFill>
                </a:rPr>
                <a:t>VIN</a:t>
              </a:r>
              <a:r>
                <a:rPr lang="zh-CN" altLang="en-US">
                  <a:solidFill>
                    <a:srgbClr val="FF0000"/>
                  </a:solidFill>
                </a:rPr>
                <a:t>存入</a:t>
              </a:r>
              <a:r>
                <a:rPr lang="en-US" altLang="zh-CN">
                  <a:solidFill>
                    <a:srgbClr val="FF0000"/>
                  </a:solidFill>
                </a:rPr>
                <a:t>GPS</a:t>
              </a:r>
              <a:r>
                <a:rPr lang="zh-CN" altLang="en-US">
                  <a:solidFill>
                    <a:srgbClr val="FF0000"/>
                  </a:solidFill>
                </a:rPr>
                <a:t>内存</a:t>
              </a:r>
            </a:p>
          </p:txBody>
        </p:sp>
        <p:cxnSp>
          <p:nvCxnSpPr>
            <p:cNvPr id="11" name="直接箭头连接符 10"/>
            <p:cNvCxnSpPr>
              <a:stCxn id="7" idx="2"/>
              <a:endCxn id="9" idx="0"/>
            </p:cNvCxnSpPr>
            <p:nvPr/>
          </p:nvCxnSpPr>
          <p:spPr>
            <a:xfrm>
              <a:off x="5918" y="3913"/>
              <a:ext cx="2981" cy="13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10" idx="0"/>
            </p:cNvCxnSpPr>
            <p:nvPr/>
          </p:nvCxnSpPr>
          <p:spPr>
            <a:xfrm flipH="1">
              <a:off x="3662" y="3913"/>
              <a:ext cx="2256" cy="13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485" y="3913"/>
              <a:ext cx="261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VIN</a:t>
              </a:r>
              <a:r>
                <a:rPr lang="zh-CN" altLang="en-US">
                  <a:solidFill>
                    <a:srgbClr val="FF0000"/>
                  </a:solidFill>
                </a:rPr>
                <a:t>为默认代码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49" y="4090"/>
              <a:ext cx="297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VIN</a:t>
              </a:r>
              <a:r>
                <a:rPr lang="zh-CN" altLang="en-US">
                  <a:solidFill>
                    <a:srgbClr val="FF0000"/>
                  </a:solidFill>
                </a:rPr>
                <a:t>为实际车架号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31" y="7743"/>
              <a:ext cx="2661" cy="18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GSP</a:t>
              </a:r>
              <a:r>
                <a:rPr lang="zh-CN" altLang="en-US">
                  <a:solidFill>
                    <a:srgbClr val="FF0000"/>
                  </a:solidFill>
                </a:rPr>
                <a:t>执行正常校验操作</a:t>
              </a:r>
            </a:p>
          </p:txBody>
        </p:sp>
        <p:cxnSp>
          <p:nvCxnSpPr>
            <p:cNvPr id="16" name="直接箭头连接符 15"/>
            <p:cNvCxnSpPr>
              <a:stCxn id="10" idx="2"/>
              <a:endCxn id="15" idx="0"/>
            </p:cNvCxnSpPr>
            <p:nvPr/>
          </p:nvCxnSpPr>
          <p:spPr>
            <a:xfrm>
              <a:off x="3662" y="7107"/>
              <a:ext cx="0" cy="6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393565" y="288925"/>
            <a:ext cx="3131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首次装车</a:t>
            </a:r>
            <a:r>
              <a:rPr lang="en-US" altLang="zh-CN" sz="2400" b="1"/>
              <a:t>GPS</a:t>
            </a:r>
            <a:r>
              <a:rPr lang="zh-CN" altLang="en-US" sz="2400" b="1"/>
              <a:t>进行绑定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62660" y="299085"/>
            <a:ext cx="10267315" cy="6020435"/>
            <a:chOff x="503" y="494"/>
            <a:chExt cx="16169" cy="9481"/>
          </a:xfrm>
        </p:grpSpPr>
        <p:sp>
          <p:nvSpPr>
            <p:cNvPr id="2" name="文本框 1"/>
            <p:cNvSpPr txBox="1"/>
            <p:nvPr/>
          </p:nvSpPr>
          <p:spPr>
            <a:xfrm>
              <a:off x="8255" y="49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536" y="1353"/>
              <a:ext cx="12136" cy="8577"/>
              <a:chOff x="1531" y="1353"/>
              <a:chExt cx="12136" cy="8577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3238" y="2003"/>
                <a:ext cx="2894" cy="95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312" y="1423"/>
                <a:ext cx="87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/>
                  <a:t>GPS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312" y="1423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GPS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866" y="1353"/>
                <a:ext cx="88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ECU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8866" y="2003"/>
                <a:ext cx="2894" cy="9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6132" y="2513"/>
                <a:ext cx="273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6132" y="1933"/>
                <a:ext cx="2554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sym typeface="+mn-ea"/>
                  </a:rPr>
                  <a:t>① </a:t>
                </a:r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GSP</a:t>
                </a:r>
                <a:r>
                  <a:rPr lang="zh-CN" altLang="en-US">
                    <a:solidFill>
                      <a:srgbClr val="FF0000"/>
                    </a:solidFill>
                    <a:sym typeface="+mn-ea"/>
                  </a:rPr>
                  <a:t>请求</a:t>
                </a:r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VIN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352" y="2377"/>
                <a:ext cx="2666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/>
                  <a:t>GPS</a:t>
                </a:r>
                <a:r>
                  <a:rPr lang="zh-CN" altLang="en-US"/>
                  <a:t>上电初始化</a:t>
                </a: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238" y="3671"/>
                <a:ext cx="2894" cy="95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089" y="3671"/>
                <a:ext cx="3193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/>
                  <a:t>GPS</a:t>
                </a:r>
                <a:r>
                  <a:rPr lang="zh-CN" altLang="en-US"/>
                  <a:t>和内存</a:t>
                </a:r>
                <a:r>
                  <a:rPr lang="en-US" altLang="zh-CN"/>
                  <a:t>VIN</a:t>
                </a:r>
                <a:r>
                  <a:rPr lang="zh-CN" altLang="en-US"/>
                  <a:t>比对</a:t>
                </a:r>
              </a:p>
            </p:txBody>
          </p:sp>
          <p:cxnSp>
            <p:nvCxnSpPr>
              <p:cNvPr id="13" name="直接箭头连接符 12"/>
              <p:cNvCxnSpPr>
                <a:stCxn id="7" idx="1"/>
                <a:endCxn id="11" idx="3"/>
              </p:cNvCxnSpPr>
              <p:nvPr/>
            </p:nvCxnSpPr>
            <p:spPr>
              <a:xfrm flipH="1">
                <a:off x="6132" y="2480"/>
                <a:ext cx="2734" cy="16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9168" y="2223"/>
                <a:ext cx="212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ECU</a:t>
                </a:r>
                <a:r>
                  <a:rPr lang="zh-CN" altLang="en-US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>
                    <a:solidFill>
                      <a:srgbClr val="FF0000"/>
                    </a:solidFill>
                  </a:rPr>
                  <a:t>VIN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0773" y="5869"/>
                <a:ext cx="2894" cy="14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ECU</a:t>
                </a:r>
                <a:r>
                  <a:rPr lang="zh-CN" altLang="en-US">
                    <a:solidFill>
                      <a:srgbClr val="FF0000"/>
                    </a:solidFill>
                  </a:rPr>
                  <a:t>的到钥匙开关或车下起动开关信号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018" y="5417"/>
                <a:ext cx="3647" cy="2339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ECU</a:t>
                </a:r>
                <a:r>
                  <a:rPr lang="zh-CN" altLang="en-US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>
                    <a:solidFill>
                      <a:srgbClr val="FF0000"/>
                    </a:solidFill>
                  </a:rPr>
                  <a:t>VIN</a:t>
                </a:r>
                <a:r>
                  <a:rPr lang="zh-CN" altLang="en-US">
                    <a:solidFill>
                      <a:srgbClr val="FF0000"/>
                    </a:solidFill>
                  </a:rPr>
                  <a:t>与</a:t>
                </a:r>
                <a:r>
                  <a:rPr lang="en-US" altLang="zh-CN">
                    <a:solidFill>
                      <a:srgbClr val="FF0000"/>
                    </a:solidFill>
                  </a:rPr>
                  <a:t>GPS</a:t>
                </a:r>
                <a:r>
                  <a:rPr lang="zh-CN" altLang="en-US">
                    <a:solidFill>
                      <a:srgbClr val="FF0000"/>
                    </a:solidFill>
                  </a:rPr>
                  <a:t>内存储相同且</a:t>
                </a:r>
                <a:r>
                  <a:rPr lang="en-US" altLang="zh-CN">
                    <a:solidFill>
                      <a:srgbClr val="FF0000"/>
                    </a:solidFill>
                  </a:rPr>
                  <a:t>GPS</a:t>
                </a:r>
                <a:r>
                  <a:rPr lang="zh-CN" altLang="en-US">
                    <a:solidFill>
                      <a:srgbClr val="FF0000"/>
                    </a:solidFill>
                  </a:rPr>
                  <a:t>处于未锁车状态</a:t>
                </a:r>
              </a:p>
            </p:txBody>
          </p:sp>
          <p:cxnSp>
            <p:nvCxnSpPr>
              <p:cNvPr id="19" name="直接箭头连接符 18"/>
              <p:cNvCxnSpPr>
                <a:stCxn id="11" idx="2"/>
                <a:endCxn id="18" idx="0"/>
              </p:cNvCxnSpPr>
              <p:nvPr/>
            </p:nvCxnSpPr>
            <p:spPr>
              <a:xfrm>
                <a:off x="4685" y="4625"/>
                <a:ext cx="3157" cy="7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1"/>
                <a:endCxn id="18" idx="6"/>
              </p:cNvCxnSpPr>
              <p:nvPr/>
            </p:nvCxnSpPr>
            <p:spPr>
              <a:xfrm flipH="1">
                <a:off x="9665" y="6586"/>
                <a:ext cx="110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圆角矩形 20"/>
              <p:cNvSpPr/>
              <p:nvPr/>
            </p:nvSpPr>
            <p:spPr>
              <a:xfrm>
                <a:off x="6695" y="8919"/>
                <a:ext cx="2293" cy="1011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</a:rPr>
                  <a:t>发动机起动</a:t>
                </a:r>
              </a:p>
            </p:txBody>
          </p:sp>
          <p:cxnSp>
            <p:nvCxnSpPr>
              <p:cNvPr id="22" name="直接箭头连接符 21"/>
              <p:cNvCxnSpPr>
                <a:stCxn id="18" idx="4"/>
                <a:endCxn id="21" idx="0"/>
              </p:cNvCxnSpPr>
              <p:nvPr/>
            </p:nvCxnSpPr>
            <p:spPr>
              <a:xfrm>
                <a:off x="7842" y="7756"/>
                <a:ext cx="0" cy="11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531" y="5869"/>
                <a:ext cx="3647" cy="2339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ECU</a:t>
                </a:r>
                <a:r>
                  <a:rPr lang="zh-CN" altLang="en-US">
                    <a:solidFill>
                      <a:srgbClr val="FF0000"/>
                    </a:solidFill>
                  </a:rPr>
                  <a:t>发送</a:t>
                </a:r>
                <a:r>
                  <a:rPr lang="en-US" altLang="zh-CN">
                    <a:solidFill>
                      <a:srgbClr val="FF0000"/>
                    </a:solidFill>
                  </a:rPr>
                  <a:t>VIN</a:t>
                </a:r>
                <a:r>
                  <a:rPr lang="zh-CN" altLang="en-US">
                    <a:solidFill>
                      <a:srgbClr val="FF0000"/>
                    </a:solidFill>
                  </a:rPr>
                  <a:t>与</a:t>
                </a:r>
                <a:r>
                  <a:rPr lang="en-US" altLang="zh-CN">
                    <a:solidFill>
                      <a:srgbClr val="FF0000"/>
                    </a:solidFill>
                  </a:rPr>
                  <a:t>GPS</a:t>
                </a:r>
                <a:r>
                  <a:rPr lang="zh-CN" altLang="en-US">
                    <a:solidFill>
                      <a:srgbClr val="FF0000"/>
                    </a:solidFill>
                  </a:rPr>
                  <a:t>内存储不相同或</a:t>
                </a:r>
                <a:r>
                  <a:rPr lang="en-US" altLang="zh-CN">
                    <a:solidFill>
                      <a:srgbClr val="FF0000"/>
                    </a:solidFill>
                  </a:rPr>
                  <a:t>GPS</a:t>
                </a:r>
                <a:r>
                  <a:rPr lang="zh-CN" altLang="en-US">
                    <a:solidFill>
                      <a:srgbClr val="FF0000"/>
                    </a:solidFill>
                  </a:rPr>
                  <a:t>处于锁车状态</a:t>
                </a:r>
              </a:p>
            </p:txBody>
          </p:sp>
          <p:cxnSp>
            <p:nvCxnSpPr>
              <p:cNvPr id="24" name="直接箭头连接符 23"/>
              <p:cNvCxnSpPr>
                <a:endCxn id="23" idx="0"/>
              </p:cNvCxnSpPr>
              <p:nvPr/>
            </p:nvCxnSpPr>
            <p:spPr>
              <a:xfrm flipH="1">
                <a:off x="3355" y="4584"/>
                <a:ext cx="1346" cy="12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03" y="6247"/>
              <a:ext cx="2661" cy="158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sym typeface="+mn-ea"/>
                </a:rPr>
                <a:t>ECU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的到钥匙开关或车下起动开关信号</a:t>
              </a:r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3"/>
              <a:endCxn id="23" idx="2"/>
            </p:cNvCxnSpPr>
            <p:nvPr/>
          </p:nvCxnSpPr>
          <p:spPr>
            <a:xfrm>
              <a:off x="3164" y="7039"/>
              <a:ext cx="13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983" y="8919"/>
              <a:ext cx="2753" cy="105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发动机不启动</a:t>
              </a:r>
            </a:p>
          </p:txBody>
        </p:sp>
        <p:cxnSp>
          <p:nvCxnSpPr>
            <p:cNvPr id="30" name="直接箭头连接符 29"/>
            <p:cNvCxnSpPr>
              <a:stCxn id="23" idx="4"/>
              <a:endCxn id="29" idx="0"/>
            </p:cNvCxnSpPr>
            <p:nvPr/>
          </p:nvCxnSpPr>
          <p:spPr>
            <a:xfrm>
              <a:off x="6360" y="8208"/>
              <a:ext cx="0" cy="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7500304" y="5095240"/>
            <a:ext cx="1921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GSP</a:t>
            </a:r>
            <a:r>
              <a:rPr lang="zh-CN" altLang="en-US">
                <a:solidFill>
                  <a:srgbClr val="FF0000"/>
                </a:solidFill>
              </a:rPr>
              <a:t>发送起动命令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76819" y="5197475"/>
            <a:ext cx="2150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GSP</a:t>
            </a:r>
            <a:r>
              <a:rPr lang="zh-CN" altLang="en-US">
                <a:solidFill>
                  <a:srgbClr val="FF0000"/>
                </a:solidFill>
              </a:rPr>
              <a:t>发送不起动命令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995545" y="184785"/>
            <a:ext cx="2360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正常校验流程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6190" y="565785"/>
            <a:ext cx="449326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需要后续做的工作</a:t>
            </a:r>
            <a:r>
              <a:rPr lang="zh-CN" altLang="en-US"/>
              <a:t>：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zh-CN"/>
              <a:t>更改</a:t>
            </a:r>
            <a:r>
              <a:rPr lang="en-US" altLang="zh-CN"/>
              <a:t>ECU</a:t>
            </a:r>
            <a:r>
              <a:rPr lang="zh-CN" altLang="en-US"/>
              <a:t>程序；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更改</a:t>
            </a:r>
            <a:r>
              <a:rPr lang="en-US" altLang="zh-CN"/>
              <a:t>GPS</a:t>
            </a:r>
            <a:r>
              <a:rPr lang="zh-CN" altLang="en-US"/>
              <a:t>程序；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重新签订订货号以区分原</a:t>
            </a:r>
            <a:r>
              <a:rPr lang="en-US" altLang="zh-CN"/>
              <a:t>GPS</a:t>
            </a:r>
            <a:r>
              <a:rPr lang="zh-CN" altLang="en-US"/>
              <a:t>逻辑车型；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整车不需要</a:t>
            </a:r>
            <a:r>
              <a:rPr lang="en-US" altLang="zh-CN"/>
              <a:t>BBM</a:t>
            </a:r>
            <a:r>
              <a:rPr lang="zh-CN" altLang="en-US"/>
              <a:t>，其他硬件不做更改。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450</Words>
  <Application>Microsoft Office PowerPoint</Application>
  <PresentationFormat>自定义</PresentationFormat>
  <Paragraphs>74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xz</cp:lastModifiedBy>
  <cp:revision>11</cp:revision>
  <dcterms:created xsi:type="dcterms:W3CDTF">2018-12-13T04:01:00Z</dcterms:created>
  <dcterms:modified xsi:type="dcterms:W3CDTF">2019-02-18T03:06:55Z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