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0"/>
  </p:notesMasterIdLst>
  <p:handoutMasterIdLst>
    <p:handoutMasterId r:id="rId31"/>
  </p:handoutMasterIdLst>
  <p:sldIdLst>
    <p:sldId id="3825" r:id="rId5"/>
    <p:sldId id="3827" r:id="rId6"/>
    <p:sldId id="3841" r:id="rId7"/>
    <p:sldId id="3828" r:id="rId8"/>
    <p:sldId id="3835" r:id="rId9"/>
    <p:sldId id="3844" r:id="rId10"/>
    <p:sldId id="3794" r:id="rId11"/>
    <p:sldId id="3843" r:id="rId12"/>
    <p:sldId id="3846" r:id="rId13"/>
    <p:sldId id="3850" r:id="rId14"/>
    <p:sldId id="3847" r:id="rId15"/>
    <p:sldId id="3852" r:id="rId16"/>
    <p:sldId id="3849" r:id="rId17"/>
    <p:sldId id="3853" r:id="rId18"/>
    <p:sldId id="3854" r:id="rId19"/>
    <p:sldId id="3855" r:id="rId20"/>
    <p:sldId id="3856" r:id="rId21"/>
    <p:sldId id="3857" r:id="rId22"/>
    <p:sldId id="3858" r:id="rId23"/>
    <p:sldId id="3859" r:id="rId24"/>
    <p:sldId id="3860" r:id="rId25"/>
    <p:sldId id="3863" r:id="rId26"/>
    <p:sldId id="3861" r:id="rId27"/>
    <p:sldId id="3864" r:id="rId28"/>
    <p:sldId id="3865" r:id="rId2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00C5E1D-05F4-454D-86AC-69BCF7ABC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8DD6E7-FAA2-4F27-AC17-2C2371D6F9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D1599-8320-46DE-B67A-99FCF59A2CB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5E3648-7A90-4F22-B58F-6E56156D3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2D09C-071E-4404-A41B-61F6E7FD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7CDB-6736-4C1C-92B6-C0E5B7B73D5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2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3E549F-7EEE-4F85-80BD-26E2C7B9527E}" type="datetime1">
              <a:rPr lang="zh-TW" altLang="en-US" smtClean="0"/>
              <a:pPr/>
              <a:t>2022/9/13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0C6A29-4676-420C-BBE3-ACC2B80F64D4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75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295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8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294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10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37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08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91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28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橢圓​​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預留位置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中型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預留位置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小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lnSpc>
                <a:spcPct val="11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lnSpc>
                <a:spcPct val="11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lnSpc>
                <a:spcPct val="11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手繪多邊形：圖形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手繪多邊形：圖案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引述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/>
              <a:pPr>
                <a:defRPr/>
              </a:pPr>
              <a:t>‹#›</a:t>
            </a:fld>
            <a:endParaRPr lang="zh-TW" altLang="en-US" noProof="0"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ai-for-k12/jupyter-notebook-%E5%AE%8C%E6%95%B4%E4%BB%8B%E7%B4%B9-%E5%AE%89%E8%A3%9D%E5%8F%8A%E4%BD%BF%E7%94%A8%E8%AA%AA%E6%98%8E-846b5432f044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0975" y="2743200"/>
            <a:ext cx="7695057" cy="2386584"/>
          </a:xfrm>
        </p:spPr>
        <p:txBody>
          <a:bodyPr rtlCol="0"/>
          <a:lstStyle/>
          <a:p>
            <a:pPr rtl="0"/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Notebook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數據所</a:t>
            </a:r>
            <a:r>
              <a:rPr lang="zh-TW" altLang="en-US" dirty="0">
                <a:solidFill>
                  <a:srgbClr val="FFFFFF"/>
                </a:solidFill>
              </a:rPr>
              <a:t>碩一 </a:t>
            </a:r>
            <a:r>
              <a:rPr lang="en-US" altLang="zh-TW" dirty="0">
                <a:solidFill>
                  <a:srgbClr val="FFFFFF"/>
                </a:solidFill>
              </a:rPr>
              <a:t>  </a:t>
            </a:r>
            <a:r>
              <a:rPr lang="zh-TW" altLang="en-US" dirty="0">
                <a:solidFill>
                  <a:srgbClr val="FFFFFF"/>
                </a:solidFill>
              </a:rPr>
              <a:t>楊子萱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開啟環境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2022/9/12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48B459FA-9B13-8067-5D7A-CC88E11B4470}"/>
              </a:ext>
            </a:extLst>
          </p:cNvPr>
          <p:cNvSpPr txBox="1">
            <a:spLocks/>
          </p:cNvSpPr>
          <p:nvPr/>
        </p:nvSpPr>
        <p:spPr>
          <a:xfrm>
            <a:off x="836612" y="136525"/>
            <a:ext cx="5559552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Installation Environment</a:t>
            </a:r>
            <a:endParaRPr lang="zh-TW" altLang="en-US" sz="2000" dirty="0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8876AFDB-4F4D-889E-E9B1-D36AD9848114}"/>
              </a:ext>
            </a:extLst>
          </p:cNvPr>
          <p:cNvSpPr txBox="1">
            <a:spLocks/>
          </p:cNvSpPr>
          <p:nvPr/>
        </p:nvSpPr>
        <p:spPr>
          <a:xfrm>
            <a:off x="836612" y="1830466"/>
            <a:ext cx="5629151" cy="251293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特別注意！！失誤關掉頁面時！！</a:t>
            </a:r>
            <a:endParaRPr lang="en-US" altLang="zh-TW" sz="2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86C1286-4EF4-7E67-8FF6-A5378B7F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710183"/>
            <a:ext cx="9439275" cy="3266434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83BD6BA-3264-C696-7EC7-796F7EF40082}"/>
              </a:ext>
            </a:extLst>
          </p:cNvPr>
          <p:cNvCxnSpPr/>
          <p:nvPr/>
        </p:nvCxnSpPr>
        <p:spPr>
          <a:xfrm>
            <a:off x="3253317" y="3373967"/>
            <a:ext cx="615315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45EFC9C-878E-E29B-7AF7-9D18929D61F7}"/>
              </a:ext>
            </a:extLst>
          </p:cNvPr>
          <p:cNvCxnSpPr/>
          <p:nvPr/>
        </p:nvCxnSpPr>
        <p:spPr>
          <a:xfrm>
            <a:off x="3490383" y="3543300"/>
            <a:ext cx="615315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7E0618-6E7C-278D-CCF3-069D80F9473D}"/>
              </a:ext>
            </a:extLst>
          </p:cNvPr>
          <p:cNvCxnSpPr/>
          <p:nvPr/>
        </p:nvCxnSpPr>
        <p:spPr>
          <a:xfrm flipH="1">
            <a:off x="8153400" y="2319688"/>
            <a:ext cx="457200" cy="7672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AFCFA077-B550-5806-4581-5213B44837B1}"/>
              </a:ext>
            </a:extLst>
          </p:cNvPr>
          <p:cNvSpPr/>
          <p:nvPr/>
        </p:nvSpPr>
        <p:spPr>
          <a:xfrm>
            <a:off x="7960093" y="1496932"/>
            <a:ext cx="2579570" cy="833518"/>
          </a:xfrm>
          <a:prstGeom prst="roundRect">
            <a:avLst/>
          </a:prstGeom>
          <a:solidFill>
            <a:srgbClr val="FF95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複製以下網址於瀏覽器點開即可</a:t>
            </a:r>
          </a:p>
        </p:txBody>
      </p:sp>
    </p:spTree>
    <p:extLst>
      <p:ext uri="{BB962C8B-B14F-4D97-AF65-F5344CB8AC3E}">
        <p14:creationId xmlns:p14="http://schemas.microsoft.com/office/powerpoint/2010/main" val="392178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286" y="1942719"/>
            <a:ext cx="6091428" cy="25146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dirty="0"/>
              <a:t>Jupyter Notebook</a:t>
            </a:r>
            <a:br>
              <a:rPr lang="en-US" altLang="zh-TW" dirty="0"/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使用方式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568BCFA-9678-BF00-A9FE-E696B2B32942}"/>
              </a:ext>
            </a:extLst>
          </p:cNvPr>
          <p:cNvGrpSpPr/>
          <p:nvPr/>
        </p:nvGrpSpPr>
        <p:grpSpPr>
          <a:xfrm>
            <a:off x="6935103" y="5286308"/>
            <a:ext cx="3012583" cy="646331"/>
            <a:chOff x="6752423" y="4401234"/>
            <a:chExt cx="3012583" cy="64633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9AAF362E-8257-C926-29BF-855E8FD90E22}"/>
                </a:ext>
              </a:extLst>
            </p:cNvPr>
            <p:cNvSpPr/>
            <p:nvPr/>
          </p:nvSpPr>
          <p:spPr>
            <a:xfrm>
              <a:off x="6752423" y="4438649"/>
              <a:ext cx="1152525" cy="5715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Ctrl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41B2703-8A05-F2BA-99D9-6140436516F0}"/>
                </a:ext>
              </a:extLst>
            </p:cNvPr>
            <p:cNvSpPr/>
            <p:nvPr/>
          </p:nvSpPr>
          <p:spPr>
            <a:xfrm>
              <a:off x="8810583" y="4433586"/>
              <a:ext cx="954423" cy="5715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C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3B6C8C4-8DAB-8D98-BE32-93EE195D466C}"/>
                </a:ext>
              </a:extLst>
            </p:cNvPr>
            <p:cNvSpPr txBox="1"/>
            <p:nvPr/>
          </p:nvSpPr>
          <p:spPr>
            <a:xfrm>
              <a:off x="8108157" y="4401234"/>
              <a:ext cx="6243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3600" dirty="0"/>
                <a:t>+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8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E9692-EADE-0073-4D20-161ADD9C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Jupyter</a:t>
            </a:r>
            <a:r>
              <a:rPr lang="zh-TW" altLang="en-US" sz="3200" dirty="0"/>
              <a:t>開啟頁面</a:t>
            </a:r>
            <a:endParaRPr lang="en-US" altLang="zh-TW" sz="3200" dirty="0"/>
          </a:p>
          <a:p>
            <a:pPr lvl="1">
              <a:lnSpc>
                <a:spcPct val="150000"/>
              </a:lnSpc>
            </a:pPr>
            <a:r>
              <a:rPr lang="zh-TW" altLang="en-US" sz="2800" dirty="0"/>
              <a:t>路徑：</a:t>
            </a:r>
            <a:r>
              <a:rPr lang="en-US" altLang="zh-TW" sz="2800" dirty="0"/>
              <a:t>C:\Users\user</a:t>
            </a:r>
          </a:p>
          <a:p>
            <a:endParaRPr lang="en-US" altLang="zh-TW" sz="32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4B031F-B01A-3E55-E853-500D748766E0}"/>
              </a:ext>
            </a:extLst>
          </p:cNvPr>
          <p:cNvGrpSpPr/>
          <p:nvPr/>
        </p:nvGrpSpPr>
        <p:grpSpPr>
          <a:xfrm>
            <a:off x="5087548" y="2276200"/>
            <a:ext cx="6266252" cy="3516018"/>
            <a:chOff x="4287952" y="2254820"/>
            <a:chExt cx="6266252" cy="351601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4B9C18C-D13B-07BE-0769-44A4D5250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500"/>
            <a:stretch/>
          </p:blipFill>
          <p:spPr>
            <a:xfrm>
              <a:off x="4287952" y="2254821"/>
              <a:ext cx="3672141" cy="351601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79B1F2A-DECA-74B9-74D0-95E7B88B3F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846"/>
            <a:stretch/>
          </p:blipFill>
          <p:spPr>
            <a:xfrm>
              <a:off x="7449954" y="2254820"/>
              <a:ext cx="3104250" cy="3516017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0B880C77-2ECF-7BE5-F64D-5431D7121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15"/>
          <a:stretch/>
        </p:blipFill>
        <p:spPr>
          <a:xfrm>
            <a:off x="8594657" y="1872595"/>
            <a:ext cx="2924175" cy="845563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37F5983-502B-E2F5-9D6D-CD657A428719}"/>
              </a:ext>
            </a:extLst>
          </p:cNvPr>
          <p:cNvSpPr/>
          <p:nvPr/>
        </p:nvSpPr>
        <p:spPr>
          <a:xfrm>
            <a:off x="8966734" y="1858637"/>
            <a:ext cx="1024289" cy="71130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3BA617E-C1E8-08B2-51D8-6445DAA944E9}"/>
              </a:ext>
            </a:extLst>
          </p:cNvPr>
          <p:cNvSpPr/>
          <p:nvPr/>
        </p:nvSpPr>
        <p:spPr>
          <a:xfrm>
            <a:off x="10064915" y="1851215"/>
            <a:ext cx="1148517" cy="71873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4BBA219-9CC7-18B2-949F-12700CD6EC13}"/>
              </a:ext>
            </a:extLst>
          </p:cNvPr>
          <p:cNvSpPr txBox="1"/>
          <p:nvPr/>
        </p:nvSpPr>
        <p:spPr>
          <a:xfrm>
            <a:off x="5710887" y="144436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C000"/>
                </a:solidFill>
              </a:rPr>
              <a:t>將伺服器直接</a:t>
            </a:r>
            <a:r>
              <a:rPr lang="en-US" altLang="zh-TW" b="1" dirty="0">
                <a:solidFill>
                  <a:srgbClr val="FFC000"/>
                </a:solidFill>
              </a:rPr>
              <a:t>shutdown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85535D8-3D92-EC86-DD3C-D2E51435C5D3}"/>
              </a:ext>
            </a:extLst>
          </p:cNvPr>
          <p:cNvSpPr txBox="1"/>
          <p:nvPr/>
        </p:nvSpPr>
        <p:spPr>
          <a:xfrm>
            <a:off x="7590371" y="147160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C000"/>
                </a:solidFill>
              </a:rPr>
              <a:t>僅是登出</a:t>
            </a:r>
          </a:p>
        </p:txBody>
      </p:sp>
    </p:spTree>
    <p:extLst>
      <p:ext uri="{BB962C8B-B14F-4D97-AF65-F5344CB8AC3E}">
        <p14:creationId xmlns:p14="http://schemas.microsoft.com/office/powerpoint/2010/main" val="24604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E9692-EADE-0073-4D20-161ADD9C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建立一個新的</a:t>
            </a:r>
            <a:r>
              <a:rPr lang="en-US" altLang="zh-TW" sz="3200" dirty="0"/>
              <a:t>Notebook</a:t>
            </a:r>
          </a:p>
          <a:p>
            <a:pPr>
              <a:lnSpc>
                <a:spcPct val="150000"/>
              </a:lnSpc>
            </a:pPr>
            <a:r>
              <a:rPr lang="zh-TW" altLang="en-US" sz="3200" dirty="0"/>
              <a:t>更改</a:t>
            </a:r>
            <a:r>
              <a:rPr lang="en-US" altLang="zh-TW" sz="3200" dirty="0"/>
              <a:t>notebook</a:t>
            </a:r>
            <a:r>
              <a:rPr lang="zh-TW" altLang="en-US" sz="3200" dirty="0"/>
              <a:t>的名稱</a:t>
            </a:r>
            <a:endParaRPr lang="en-US" altLang="zh-TW" sz="3200" dirty="0"/>
          </a:p>
          <a:p>
            <a:endParaRPr lang="en-US" altLang="zh-TW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4610B0E-DC2E-9E6C-A151-837F7EEB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5" y="965302"/>
            <a:ext cx="2528887" cy="2512932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3312D26-5F33-4937-65DD-13C60017630B}"/>
              </a:ext>
            </a:extLst>
          </p:cNvPr>
          <p:cNvSpPr/>
          <p:nvPr/>
        </p:nvSpPr>
        <p:spPr>
          <a:xfrm>
            <a:off x="9914466" y="924176"/>
            <a:ext cx="752475" cy="37676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CB13BD-2093-42BB-A35F-99CF8AEF8F67}"/>
              </a:ext>
            </a:extLst>
          </p:cNvPr>
          <p:cNvSpPr txBox="1"/>
          <p:nvPr/>
        </p:nvSpPr>
        <p:spPr>
          <a:xfrm>
            <a:off x="9519178" y="455933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C000"/>
                </a:solidFill>
              </a:rPr>
              <a:t>1</a:t>
            </a:r>
            <a:endParaRPr lang="zh-TW" altLang="en-US" sz="3200" b="1" dirty="0">
              <a:solidFill>
                <a:srgbClr val="FFC0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A464E56-ACEC-31F8-4646-6FB85E97CA39}"/>
              </a:ext>
            </a:extLst>
          </p:cNvPr>
          <p:cNvSpPr/>
          <p:nvPr/>
        </p:nvSpPr>
        <p:spPr>
          <a:xfrm>
            <a:off x="8610600" y="1543430"/>
            <a:ext cx="1838325" cy="44729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4084D6D-AC78-1CE2-CC05-C68E76355F90}"/>
              </a:ext>
            </a:extLst>
          </p:cNvPr>
          <p:cNvSpPr txBox="1"/>
          <p:nvPr/>
        </p:nvSpPr>
        <p:spPr>
          <a:xfrm>
            <a:off x="8043863" y="1474689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C000"/>
                </a:solidFill>
              </a:rPr>
              <a:t>2</a:t>
            </a:r>
            <a:endParaRPr lang="zh-TW" altLang="en-US" sz="3200" b="1" dirty="0">
              <a:solidFill>
                <a:srgbClr val="FFC000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5D61515-29DF-B66A-6FB5-B694AF7A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22" y="3724847"/>
            <a:ext cx="9968340" cy="2235629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BB3C8A7-8D90-154F-A287-FAC357DCEA17}"/>
              </a:ext>
            </a:extLst>
          </p:cNvPr>
          <p:cNvSpPr/>
          <p:nvPr/>
        </p:nvSpPr>
        <p:spPr>
          <a:xfrm>
            <a:off x="2323699" y="3724847"/>
            <a:ext cx="827215" cy="44729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71B21CB-62AA-C536-2B65-F37E408D71F7}"/>
              </a:ext>
            </a:extLst>
          </p:cNvPr>
          <p:cNvSpPr txBox="1"/>
          <p:nvPr/>
        </p:nvSpPr>
        <p:spPr>
          <a:xfrm>
            <a:off x="1874537" y="3323181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C000"/>
                </a:solidFill>
              </a:rPr>
              <a:t>3</a:t>
            </a:r>
            <a:endParaRPr lang="zh-TW" alt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4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6" grpId="0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E9692-EADE-0073-4D20-161ADD9C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1594143"/>
            <a:ext cx="11251131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每一個</a:t>
            </a:r>
            <a:r>
              <a:rPr lang="en-US" altLang="zh-TW" dirty="0"/>
              <a:t>cell</a:t>
            </a:r>
            <a:r>
              <a:rPr lang="zh-TW" altLang="en-US" dirty="0"/>
              <a:t>可單獨跑出結果</a:t>
            </a:r>
            <a:r>
              <a:rPr lang="en-US" altLang="zh-TW" dirty="0"/>
              <a:t>(</a:t>
            </a:r>
            <a:r>
              <a:rPr lang="zh-TW" altLang="en-US" dirty="0"/>
              <a:t>類似</a:t>
            </a:r>
            <a:r>
              <a:rPr lang="en-US" altLang="zh-TW" dirty="0"/>
              <a:t>console)</a:t>
            </a:r>
            <a:r>
              <a:rPr lang="zh-TW" altLang="en-US" dirty="0"/>
              <a:t>，不需要</a:t>
            </a:r>
            <a:r>
              <a:rPr lang="en-US" altLang="zh-TW" dirty="0"/>
              <a:t>print</a:t>
            </a:r>
            <a:r>
              <a:rPr lang="zh-TW" altLang="en-US" dirty="0"/>
              <a:t>也可印出結果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輸入完按                                        執行</a:t>
            </a:r>
            <a:endParaRPr lang="en-US" altLang="zh-TW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A56715D-49FE-94C6-FD0F-E3BCC3448FFF}"/>
              </a:ext>
            </a:extLst>
          </p:cNvPr>
          <p:cNvGrpSpPr/>
          <p:nvPr/>
        </p:nvGrpSpPr>
        <p:grpSpPr>
          <a:xfrm>
            <a:off x="2599685" y="2426284"/>
            <a:ext cx="3300601" cy="646331"/>
            <a:chOff x="6752423" y="4401234"/>
            <a:chExt cx="3300601" cy="646331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B284706-7D75-D229-F2CA-C8BD4780AD2C}"/>
                </a:ext>
              </a:extLst>
            </p:cNvPr>
            <p:cNvSpPr/>
            <p:nvPr/>
          </p:nvSpPr>
          <p:spPr>
            <a:xfrm>
              <a:off x="6752423" y="4438649"/>
              <a:ext cx="1152525" cy="5715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Ctrl</a:t>
              </a:r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9964F45-6A93-40A9-4ADE-6DB4D582550C}"/>
                </a:ext>
              </a:extLst>
            </p:cNvPr>
            <p:cNvSpPr/>
            <p:nvPr/>
          </p:nvSpPr>
          <p:spPr>
            <a:xfrm>
              <a:off x="8810583" y="4433586"/>
              <a:ext cx="1242441" cy="5715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Enter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E7F80A4-D0D2-4099-0EEB-806DDB4229CE}"/>
                </a:ext>
              </a:extLst>
            </p:cNvPr>
            <p:cNvSpPr txBox="1"/>
            <p:nvPr/>
          </p:nvSpPr>
          <p:spPr>
            <a:xfrm>
              <a:off x="8108157" y="4401234"/>
              <a:ext cx="6243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3600" dirty="0"/>
                <a:t>+</a:t>
              </a:r>
              <a:endParaRPr lang="zh-TW" altLang="en-US" dirty="0"/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7343F19A-55A9-1296-7053-E46F06BF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65" y="3271556"/>
            <a:ext cx="9552270" cy="308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9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E9692-EADE-0073-4D20-161ADD9C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1594143"/>
            <a:ext cx="11251131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藍色 </a:t>
            </a:r>
            <a:r>
              <a:rPr lang="en-US" altLang="zh-TW" dirty="0"/>
              <a:t>Command mode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綠色 </a:t>
            </a:r>
            <a:r>
              <a:rPr lang="en-US" altLang="zh-TW" dirty="0"/>
              <a:t>Edit mode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81479AC-D4A8-F568-8F93-48C78C2D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880" y="1592803"/>
            <a:ext cx="5362575" cy="15525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34AA01C-D754-59ED-C8A9-766C7D9AE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880" y="3145378"/>
            <a:ext cx="5397320" cy="17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5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E9692-EADE-0073-4D20-161ADD9C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1594143"/>
            <a:ext cx="11251131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644CB0-3C15-8270-5A98-0AEBF5DC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6" y="1594143"/>
            <a:ext cx="7901389" cy="1680315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5244B4-B158-6C0E-0633-898F4515DAAA}"/>
              </a:ext>
            </a:extLst>
          </p:cNvPr>
          <p:cNvCxnSpPr/>
          <p:nvPr/>
        </p:nvCxnSpPr>
        <p:spPr>
          <a:xfrm>
            <a:off x="2743200" y="3051208"/>
            <a:ext cx="0" cy="6545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229FFB-8F21-F200-9877-786A86274857}"/>
              </a:ext>
            </a:extLst>
          </p:cNvPr>
          <p:cNvSpPr txBox="1"/>
          <p:nvPr/>
        </p:nvSpPr>
        <p:spPr>
          <a:xfrm>
            <a:off x="1788318" y="3705726"/>
            <a:ext cx="190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C000"/>
                </a:solidFill>
              </a:rPr>
              <a:t>新增下方</a:t>
            </a:r>
            <a:r>
              <a:rPr lang="en-US" altLang="zh-TW" b="1" dirty="0">
                <a:solidFill>
                  <a:srgbClr val="FFC000"/>
                </a:solidFill>
              </a:rPr>
              <a:t>block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ACE7B15-6323-739A-833E-4AA4B39A9D6E}"/>
              </a:ext>
            </a:extLst>
          </p:cNvPr>
          <p:cNvCxnSpPr>
            <a:cxnSpLocks/>
          </p:cNvCxnSpPr>
          <p:nvPr/>
        </p:nvCxnSpPr>
        <p:spPr>
          <a:xfrm>
            <a:off x="3698082" y="3274458"/>
            <a:ext cx="0" cy="9895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C5CF9D-4F02-95B3-E519-00E22206FB79}"/>
              </a:ext>
            </a:extLst>
          </p:cNvPr>
          <p:cNvSpPr txBox="1"/>
          <p:nvPr/>
        </p:nvSpPr>
        <p:spPr>
          <a:xfrm>
            <a:off x="2509362" y="4212607"/>
            <a:ext cx="237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C000"/>
                </a:solidFill>
              </a:rPr>
              <a:t>以</a:t>
            </a:r>
            <a:r>
              <a:rPr lang="en-US" altLang="zh-TW" b="1" dirty="0">
                <a:solidFill>
                  <a:srgbClr val="FFC000"/>
                </a:solidFill>
              </a:rPr>
              <a:t>block</a:t>
            </a:r>
            <a:r>
              <a:rPr lang="zh-TW" altLang="en-US" b="1" dirty="0">
                <a:solidFill>
                  <a:srgbClr val="FFC000"/>
                </a:solidFill>
              </a:rPr>
              <a:t>為單位的剪下、複製、貼上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2B7093B-0D9C-E22D-25AD-7A5571DD8E2D}"/>
              </a:ext>
            </a:extLst>
          </p:cNvPr>
          <p:cNvCxnSpPr>
            <a:cxnSpLocks/>
          </p:cNvCxnSpPr>
          <p:nvPr/>
        </p:nvCxnSpPr>
        <p:spPr>
          <a:xfrm>
            <a:off x="4907280" y="3248766"/>
            <a:ext cx="0" cy="18044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513F6E-2A75-F3C3-D5EF-F9EB95AAB488}"/>
              </a:ext>
            </a:extLst>
          </p:cNvPr>
          <p:cNvSpPr txBox="1"/>
          <p:nvPr/>
        </p:nvSpPr>
        <p:spPr>
          <a:xfrm>
            <a:off x="3718560" y="5053263"/>
            <a:ext cx="237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C000"/>
                </a:solidFill>
              </a:rPr>
              <a:t>將</a:t>
            </a:r>
            <a:r>
              <a:rPr lang="en-US" altLang="zh-TW" b="1" dirty="0">
                <a:solidFill>
                  <a:srgbClr val="FFC000"/>
                </a:solidFill>
              </a:rPr>
              <a:t>block</a:t>
            </a:r>
            <a:r>
              <a:rPr lang="zh-TW" altLang="en-US" b="1" dirty="0">
                <a:solidFill>
                  <a:srgbClr val="FFC000"/>
                </a:solidFill>
              </a:rPr>
              <a:t>向上、</a:t>
            </a:r>
            <a:br>
              <a:rPr lang="en-US" altLang="zh-TW" b="1" dirty="0">
                <a:solidFill>
                  <a:srgbClr val="FFC000"/>
                </a:solidFill>
              </a:rPr>
            </a:br>
            <a:r>
              <a:rPr lang="zh-TW" altLang="en-US" b="1" dirty="0">
                <a:solidFill>
                  <a:srgbClr val="FFC000"/>
                </a:solidFill>
              </a:rPr>
              <a:t>向下移動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0E47248-BD90-39AA-CC21-7C1A696B4B21}"/>
              </a:ext>
            </a:extLst>
          </p:cNvPr>
          <p:cNvCxnSpPr>
            <a:cxnSpLocks/>
          </p:cNvCxnSpPr>
          <p:nvPr/>
        </p:nvCxnSpPr>
        <p:spPr>
          <a:xfrm>
            <a:off x="6359091" y="3274458"/>
            <a:ext cx="0" cy="24355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18445CC-189E-B7FF-2B91-BEB0B9DCDCF6}"/>
              </a:ext>
            </a:extLst>
          </p:cNvPr>
          <p:cNvSpPr txBox="1"/>
          <p:nvPr/>
        </p:nvSpPr>
        <p:spPr>
          <a:xfrm>
            <a:off x="5170371" y="5710019"/>
            <a:ext cx="237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</a:rPr>
              <a:t>Block</a:t>
            </a:r>
            <a:r>
              <a:rPr lang="zh-TW" altLang="en-US" b="1" dirty="0">
                <a:solidFill>
                  <a:srgbClr val="FFC000"/>
                </a:solidFill>
              </a:rPr>
              <a:t>的整體運行、終止、重新開始</a:t>
            </a:r>
          </a:p>
        </p:txBody>
      </p:sp>
    </p:spTree>
    <p:extLst>
      <p:ext uri="{BB962C8B-B14F-4D97-AF65-F5344CB8AC3E}">
        <p14:creationId xmlns:p14="http://schemas.microsoft.com/office/powerpoint/2010/main" val="334090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8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E9692-EADE-0073-4D20-161ADD9C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69" y="1690688"/>
            <a:ext cx="11251131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快捷鍵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3BF2F2-7AA6-160D-9D78-C14C9897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14" y="1787233"/>
            <a:ext cx="2678314" cy="466566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5186DD4-F335-537E-10EC-8686B206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99" y="1782470"/>
            <a:ext cx="3267075" cy="1743075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F68922A-847C-1FAD-C0AC-E3654371AA8D}"/>
              </a:ext>
            </a:extLst>
          </p:cNvPr>
          <p:cNvCxnSpPr>
            <a:cxnSpLocks/>
          </p:cNvCxnSpPr>
          <p:nvPr/>
        </p:nvCxnSpPr>
        <p:spPr>
          <a:xfrm flipH="1">
            <a:off x="2526092" y="4720514"/>
            <a:ext cx="3306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457362B-C8E7-6BA8-1F31-48CFD177C86F}"/>
              </a:ext>
            </a:extLst>
          </p:cNvPr>
          <p:cNvSpPr/>
          <p:nvPr/>
        </p:nvSpPr>
        <p:spPr>
          <a:xfrm>
            <a:off x="272892" y="4322714"/>
            <a:ext cx="2579570" cy="8335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FFC000"/>
                </a:solidFill>
              </a:rPr>
              <a:t>超級好用！！！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4278BA7-D317-C278-8644-83C4BB174B8B}"/>
              </a:ext>
            </a:extLst>
          </p:cNvPr>
          <p:cNvGrpSpPr/>
          <p:nvPr/>
        </p:nvGrpSpPr>
        <p:grpSpPr>
          <a:xfrm>
            <a:off x="6096000" y="3955531"/>
            <a:ext cx="6097604" cy="2000693"/>
            <a:chOff x="6094396" y="3965156"/>
            <a:chExt cx="6097604" cy="2000693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E09DE6A-1C50-FD0D-4F67-586E3F717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4396" y="5013349"/>
              <a:ext cx="2762250" cy="952500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88A7B58-BD9A-6035-4A74-ABC118DD97F4}"/>
                </a:ext>
              </a:extLst>
            </p:cNvPr>
            <p:cNvSpPr txBox="1"/>
            <p:nvPr/>
          </p:nvSpPr>
          <p:spPr>
            <a:xfrm>
              <a:off x="6094396" y="3965156"/>
              <a:ext cx="6097604" cy="10445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zh-TW" altLang="en-US" sz="2000" dirty="0"/>
                <a:t>特別注意！！</a:t>
              </a:r>
              <a:endParaRPr lang="en-US" altLang="zh-TW" sz="2000" dirty="0"/>
            </a:p>
            <a:p>
              <a:pPr marL="0" indent="0">
                <a:lnSpc>
                  <a:spcPct val="150000"/>
                </a:lnSpc>
                <a:buNone/>
              </a:pPr>
              <a:r>
                <a:rPr lang="zh-TW" altLang="en-US" sz="2000" dirty="0"/>
                <a:t>快捷鍵要用於</a:t>
              </a:r>
              <a:r>
                <a:rPr lang="en-US" altLang="zh-TW" sz="2400" dirty="0"/>
                <a:t>Command mode</a:t>
              </a:r>
              <a:r>
                <a:rPr lang="zh-TW" altLang="en-US" sz="2400" dirty="0"/>
                <a:t>！</a:t>
              </a:r>
              <a:endParaRPr lang="en-US" altLang="zh-TW" sz="32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F34467A-B7C0-700D-45BA-551BDBECA1F3}"/>
                </a:ext>
              </a:extLst>
            </p:cNvPr>
            <p:cNvSpPr/>
            <p:nvPr/>
          </p:nvSpPr>
          <p:spPr>
            <a:xfrm>
              <a:off x="6094396" y="3965156"/>
              <a:ext cx="4377890" cy="200069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10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E9692-EADE-0073-4D20-161ADD9C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15" y="1613393"/>
            <a:ext cx="11251131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當忘記</a:t>
            </a:r>
            <a:r>
              <a:rPr lang="en-US" altLang="zh-TW" dirty="0"/>
              <a:t>Function </a:t>
            </a:r>
            <a:r>
              <a:rPr lang="zh-TW" altLang="en-US" dirty="0"/>
              <a:t>名稱時</a:t>
            </a:r>
            <a:r>
              <a:rPr lang="en-US" altLang="zh-TW" dirty="0"/>
              <a:t>~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按</a:t>
            </a:r>
            <a:endParaRPr lang="en-US" altLang="zh-TW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1E940B9-36B6-46F9-180B-2D24D201EE65}"/>
              </a:ext>
            </a:extLst>
          </p:cNvPr>
          <p:cNvSpPr/>
          <p:nvPr/>
        </p:nvSpPr>
        <p:spPr>
          <a:xfrm>
            <a:off x="2013943" y="2495985"/>
            <a:ext cx="1242441" cy="5715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Tab</a:t>
            </a:r>
            <a:endParaRPr lang="zh-TW" altLang="en-US" dirty="0"/>
          </a:p>
        </p:txBody>
      </p:sp>
      <p:pic>
        <p:nvPicPr>
          <p:cNvPr id="18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BA861FCB-FB00-B7E1-3759-198D0D331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1" r="8388" b="21529"/>
          <a:stretch/>
        </p:blipFill>
        <p:spPr>
          <a:xfrm>
            <a:off x="4038600" y="2736616"/>
            <a:ext cx="2703035" cy="29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5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E9692-EADE-0073-4D20-161ADD9C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15" y="1613393"/>
            <a:ext cx="11251131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當忘記</a:t>
            </a:r>
            <a:r>
              <a:rPr lang="en-US" altLang="zh-TW" dirty="0"/>
              <a:t>Function </a:t>
            </a:r>
            <a:r>
              <a:rPr lang="zh-TW" altLang="en-US" dirty="0"/>
              <a:t>如何用時</a:t>
            </a:r>
            <a:r>
              <a:rPr lang="en-US" altLang="zh-TW" dirty="0"/>
              <a:t>~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打出</a:t>
            </a:r>
            <a:r>
              <a:rPr lang="en-US" altLang="zh-TW" dirty="0"/>
              <a:t>function</a:t>
            </a:r>
            <a:r>
              <a:rPr lang="zh-TW" altLang="en-US" dirty="0"/>
              <a:t>名稱，再按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BEC36C6-8116-BAC4-4C16-8944B58F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62" y="3313496"/>
            <a:ext cx="7122695" cy="2691400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DC72AC05-DD7F-021E-4DB4-D9CD1EBD8BFA}"/>
              </a:ext>
            </a:extLst>
          </p:cNvPr>
          <p:cNvGrpSpPr/>
          <p:nvPr/>
        </p:nvGrpSpPr>
        <p:grpSpPr>
          <a:xfrm>
            <a:off x="5636856" y="2430281"/>
            <a:ext cx="3300601" cy="646331"/>
            <a:chOff x="6752423" y="4401234"/>
            <a:chExt cx="3300601" cy="646331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76A0E051-5099-CBB6-6819-1CD6EBA9F3C8}"/>
                </a:ext>
              </a:extLst>
            </p:cNvPr>
            <p:cNvSpPr/>
            <p:nvPr/>
          </p:nvSpPr>
          <p:spPr>
            <a:xfrm>
              <a:off x="6752423" y="4438649"/>
              <a:ext cx="1152525" cy="5715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Shift</a:t>
              </a:r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D6DE459-2384-CE36-644B-1B37582DB992}"/>
                </a:ext>
              </a:extLst>
            </p:cNvPr>
            <p:cNvSpPr/>
            <p:nvPr/>
          </p:nvSpPr>
          <p:spPr>
            <a:xfrm>
              <a:off x="8810583" y="4433586"/>
              <a:ext cx="1242441" cy="5715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Tab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579D1B7-66B5-C632-8977-CED065BA1433}"/>
                </a:ext>
              </a:extLst>
            </p:cNvPr>
            <p:cNvSpPr txBox="1"/>
            <p:nvPr/>
          </p:nvSpPr>
          <p:spPr>
            <a:xfrm>
              <a:off x="8108157" y="4401234"/>
              <a:ext cx="6243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3600" dirty="0"/>
                <a:t>+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08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ython Jupyter Notebooks | Documentation">
            <a:extLst>
              <a:ext uri="{FF2B5EF4-FFF2-40B4-BE49-F238E27FC236}">
                <a16:creationId xmlns:a16="http://schemas.microsoft.com/office/drawing/2014/main" id="{35B5BD24-68CF-159C-0799-A990C74EB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4831"/>
          <a:stretch/>
        </p:blipFill>
        <p:spPr bwMode="auto">
          <a:xfrm>
            <a:off x="6511904" y="1056004"/>
            <a:ext cx="2981326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4" y="1253803"/>
            <a:ext cx="6585204" cy="1325880"/>
          </a:xfrm>
        </p:spPr>
        <p:txBody>
          <a:bodyPr rtlCol="0">
            <a:normAutofit fontScale="90000"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簡介：</a:t>
            </a: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Notebook</a:t>
            </a:r>
            <a:br>
              <a:rPr lang="zh-TW" altLang="en-US" sz="44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4" y="2056892"/>
            <a:ext cx="5960940" cy="4352544"/>
          </a:xfrm>
        </p:spPr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        </a:t>
            </a: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Notebook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是一個</a:t>
            </a: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web-based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的互動式計算環境，可用於數據清理轉換、數值模擬、統計建模、數據可視化及機器學習上。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Notebook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區塊包含終端機、</a:t>
            </a: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Markdown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文件編輯器等功能。</a:t>
            </a:r>
            <a:endParaRPr lang="en-US" altLang="zh-TW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2022/9/12</a:t>
            </a: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Notebook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Jupyter - 維基百科，自由的百科全書">
            <a:extLst>
              <a:ext uri="{FF2B5EF4-FFF2-40B4-BE49-F238E27FC236}">
                <a16:creationId xmlns:a16="http://schemas.microsoft.com/office/drawing/2014/main" id="{B27ED46A-6535-00BA-5510-0C2DD8417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79683"/>
            <a:ext cx="282682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FE287AA5-A321-9E77-C177-FA967C3CCA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71A74C5-2D33-6C96-BE7C-93C495A84BED}"/>
              </a:ext>
            </a:extLst>
          </p:cNvPr>
          <p:cNvSpPr txBox="1"/>
          <p:nvPr/>
        </p:nvSpPr>
        <p:spPr>
          <a:xfrm>
            <a:off x="838200" y="5478830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參考資料：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sohne"/>
                <a:hlinkClick r:id="rId5"/>
              </a:rPr>
              <a:t>Jupyter Notebook 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sohne"/>
                <a:hlinkClick r:id="rId5"/>
              </a:rPr>
              <a:t>完整介紹、安裝及使用說明</a:t>
            </a:r>
            <a:endParaRPr lang="zh-TW" alt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E9692-EADE-0073-4D20-161ADD9C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15" y="1613393"/>
            <a:ext cx="11251131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Markdown </a:t>
            </a:r>
            <a:r>
              <a:rPr lang="zh-TW" altLang="en-US" dirty="0"/>
              <a:t>文字編輯超好用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輸入完按                                   執行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再雙點擊兩下即可再編輯</a:t>
            </a:r>
            <a:endParaRPr lang="en-US" altLang="zh-TW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B342B87-D96B-A72B-A2A8-EBBBEF127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80" b="17358"/>
          <a:stretch/>
        </p:blipFill>
        <p:spPr>
          <a:xfrm>
            <a:off x="7967360" y="1690688"/>
            <a:ext cx="2172003" cy="189554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CEEAA986-1EAD-60D4-EDF6-55961FBA734A}"/>
              </a:ext>
            </a:extLst>
          </p:cNvPr>
          <p:cNvGrpSpPr/>
          <p:nvPr/>
        </p:nvGrpSpPr>
        <p:grpSpPr>
          <a:xfrm>
            <a:off x="2965445" y="2464784"/>
            <a:ext cx="2905965" cy="646331"/>
            <a:chOff x="6752423" y="4401233"/>
            <a:chExt cx="2905965" cy="646331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1FF5FDA-A313-3FEC-42AC-A8EA21AECAE2}"/>
                </a:ext>
              </a:extLst>
            </p:cNvPr>
            <p:cNvSpPr/>
            <p:nvPr/>
          </p:nvSpPr>
          <p:spPr>
            <a:xfrm>
              <a:off x="6752423" y="4438649"/>
              <a:ext cx="1152525" cy="5715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Ctrl</a:t>
              </a:r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89F3E2CA-B506-F036-7530-2A2A810C2A5D}"/>
                </a:ext>
              </a:extLst>
            </p:cNvPr>
            <p:cNvSpPr/>
            <p:nvPr/>
          </p:nvSpPr>
          <p:spPr>
            <a:xfrm>
              <a:off x="8415947" y="4441390"/>
              <a:ext cx="1242441" cy="5715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Enter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C935B91-EC40-84F7-3761-E9AAD7BB9B18}"/>
                </a:ext>
              </a:extLst>
            </p:cNvPr>
            <p:cNvSpPr txBox="1"/>
            <p:nvPr/>
          </p:nvSpPr>
          <p:spPr>
            <a:xfrm>
              <a:off x="7940967" y="4401233"/>
              <a:ext cx="6243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3600" dirty="0"/>
                <a:t>+</a:t>
              </a:r>
              <a:endParaRPr lang="zh-TW" altLang="en-US" dirty="0"/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F0ED44AB-E10F-1DF1-D00E-E8F1D44F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3937000"/>
            <a:ext cx="3752850" cy="241935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0999F73-C50B-9919-0F04-9289D032D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380" y="4021037"/>
            <a:ext cx="2932497" cy="2251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DEACE3A-C8C3-18AB-348A-6F7B7E89C7A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457825" y="5146675"/>
            <a:ext cx="13315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07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 Notebook</a:t>
            </a:r>
            <a:r>
              <a:rPr lang="zh-TW" altLang="en-US" dirty="0"/>
              <a:t>使用方式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BA439B5-6A6E-C5AF-7555-580AD244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可用於做筆記及放入補充資料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可將段落製作索引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4296B3-99B5-0CF7-701E-DEDC8BBE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29"/>
          <a:stretch/>
        </p:blipFill>
        <p:spPr>
          <a:xfrm>
            <a:off x="8153400" y="3184053"/>
            <a:ext cx="3622659" cy="2863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EEB51A0-2D88-8A85-3403-01137FED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4773"/>
            <a:ext cx="6972703" cy="2751348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1984B2C-B880-FB0B-532F-681944D47683}"/>
              </a:ext>
            </a:extLst>
          </p:cNvPr>
          <p:cNvCxnSpPr>
            <a:cxnSpLocks/>
          </p:cNvCxnSpPr>
          <p:nvPr/>
        </p:nvCxnSpPr>
        <p:spPr>
          <a:xfrm>
            <a:off x="6901615" y="4655787"/>
            <a:ext cx="13315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1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補充教材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BA439B5-6A6E-C5AF-7555-580AD244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加入！可當作終端機使用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2408D9-52DC-01A7-D821-37B878DE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29" y="2450886"/>
            <a:ext cx="9923697" cy="17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5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補充教材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BA439B5-6A6E-C5AF-7555-580AD244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加入</a:t>
            </a:r>
            <a:r>
              <a:rPr lang="en-US" altLang="zh-TW" dirty="0"/>
              <a:t>%%</a:t>
            </a:r>
            <a:r>
              <a:rPr lang="zh-TW" altLang="en-US" dirty="0"/>
              <a:t> 可編譯、執行其他語言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C82F72-1473-7A37-7405-2A1942B9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28" y="2736673"/>
            <a:ext cx="7823764" cy="25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2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補充教材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 err="1"/>
              <a:t>Colaboratory</a:t>
            </a:r>
            <a:r>
              <a:rPr lang="en-US" altLang="zh-TW" dirty="0"/>
              <a:t>(</a:t>
            </a:r>
            <a:r>
              <a:rPr lang="en-US" altLang="zh-TW" dirty="0" err="1"/>
              <a:t>Colab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BA439B5-6A6E-C5AF-7555-580AD244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31" y="1690688"/>
            <a:ext cx="10515600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Google</a:t>
            </a:r>
            <a:r>
              <a:rPr lang="zh-TW" altLang="en-US" dirty="0"/>
              <a:t>免費的</a:t>
            </a:r>
            <a:r>
              <a:rPr lang="en-US" altLang="zh-TW" dirty="0"/>
              <a:t>Jupyter notebook</a:t>
            </a:r>
            <a:r>
              <a:rPr lang="zh-TW" altLang="en-US" dirty="0"/>
              <a:t>環境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在雲端上進行並儲存於雲端硬碟上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擁有</a:t>
            </a:r>
            <a:r>
              <a:rPr lang="en-US" altLang="zh-TW" dirty="0"/>
              <a:t>GPU</a:t>
            </a:r>
            <a:r>
              <a:rPr lang="zh-TW" altLang="en-US" dirty="0"/>
              <a:t>可以使用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4" name="Picture 2" descr="Google Colab系列】用免費的GPU+Pytorch訓練自己的分類模型-以智能車位分析為例| by Grady Huang | Medium">
            <a:extLst>
              <a:ext uri="{FF2B5EF4-FFF2-40B4-BE49-F238E27FC236}">
                <a16:creationId xmlns:a16="http://schemas.microsoft.com/office/drawing/2014/main" id="{8E0B4638-D500-18F4-55EF-B8B588F2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17" y="764243"/>
            <a:ext cx="2707907" cy="270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2528864-C0B2-0067-1A41-A6C01BFF8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5" r="1049"/>
          <a:stretch/>
        </p:blipFill>
        <p:spPr>
          <a:xfrm>
            <a:off x="4263524" y="3130013"/>
            <a:ext cx="1998110" cy="930744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56B8A2D-A22F-BE03-E78C-384DF0C643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38" r="49096" b="29246"/>
          <a:stretch/>
        </p:blipFill>
        <p:spPr>
          <a:xfrm>
            <a:off x="5630327" y="3646187"/>
            <a:ext cx="2434389" cy="2440979"/>
          </a:xfrm>
          <a:prstGeom prst="rect">
            <a:avLst/>
          </a:prstGeom>
        </p:spPr>
      </p:pic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201B3BD0-DADC-D8E2-7022-AFC3D5F8A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1" t="62322" r="2509" b="4723"/>
          <a:stretch/>
        </p:blipFill>
        <p:spPr>
          <a:xfrm>
            <a:off x="8183078" y="4278894"/>
            <a:ext cx="3063842" cy="2260018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6FB9CE2-8C3F-E9A9-6416-8C337F25D6AB}"/>
              </a:ext>
            </a:extLst>
          </p:cNvPr>
          <p:cNvCxnSpPr/>
          <p:nvPr/>
        </p:nvCxnSpPr>
        <p:spPr>
          <a:xfrm>
            <a:off x="7792000" y="5800364"/>
            <a:ext cx="5454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2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Thanks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95DD28-C486-DD0D-4A94-D23C4A393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50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教學：在Windows 安裝Anaconda">
            <a:extLst>
              <a:ext uri="{FF2B5EF4-FFF2-40B4-BE49-F238E27FC236}">
                <a16:creationId xmlns:a16="http://schemas.microsoft.com/office/drawing/2014/main" id="{3EC3D17C-BB05-AF40-989C-14EA8142C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r="17143"/>
          <a:stretch/>
        </p:blipFill>
        <p:spPr bwMode="auto">
          <a:xfrm>
            <a:off x="8720408" y="2850525"/>
            <a:ext cx="2842942" cy="21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Jupyter Notebooks | Documentation">
            <a:extLst>
              <a:ext uri="{FF2B5EF4-FFF2-40B4-BE49-F238E27FC236}">
                <a16:creationId xmlns:a16="http://schemas.microsoft.com/office/drawing/2014/main" id="{35B5BD24-68CF-159C-0799-A990C74EB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4831"/>
          <a:stretch/>
        </p:blipFill>
        <p:spPr bwMode="auto">
          <a:xfrm>
            <a:off x="6511904" y="1056004"/>
            <a:ext cx="2981326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4" y="1081913"/>
            <a:ext cx="6585204" cy="1325880"/>
          </a:xfrm>
        </p:spPr>
        <p:txBody>
          <a:bodyPr rtlCol="0">
            <a:normAutofit/>
          </a:bodyPr>
          <a:lstStyle/>
          <a:p>
            <a:r>
              <a:rPr lang="zh-TW" altLang="en-US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簡介：</a:t>
            </a:r>
            <a:r>
              <a:rPr lang="en-US" altLang="zh-TW" sz="4000" dirty="0"/>
              <a:t> Anaconda</a:t>
            </a:r>
            <a:br>
              <a:rPr lang="zh-TW" altLang="en-US" sz="44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4" y="2056892"/>
            <a:ext cx="5960940" cy="4352544"/>
          </a:xfrm>
        </p:spPr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       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Anaconda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可以用來虛擬環境管理，使用者可以使用已經包含在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Anaconda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中的命令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conda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install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或者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pip install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從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Anaconda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倉庫中安裝開源軟體套件，除了便於管理多個環境外，也很適合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入門的學習。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2022/9/12</a:t>
            </a: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Notebook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62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安裝環境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Installation Environment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DAF11535-6492-AE96-1359-8FC9D25F5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675"/>
            <a:ext cx="7191375" cy="36385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 Anaconda Prompt</a:t>
            </a:r>
            <a:r>
              <a:rPr lang="zh-TW" altLang="en-US" dirty="0"/>
              <a:t>使用小技巧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zh-TW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5EE6B16-A38E-1331-C69A-DA25B831D915}"/>
              </a:ext>
            </a:extLst>
          </p:cNvPr>
          <p:cNvCxnSpPr>
            <a:cxnSpLocks/>
          </p:cNvCxnSpPr>
          <p:nvPr/>
        </p:nvCxnSpPr>
        <p:spPr>
          <a:xfrm>
            <a:off x="3952875" y="3533775"/>
            <a:ext cx="1933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984E77-E0AA-5214-6925-38C63F90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57767"/>
            <a:ext cx="5705475" cy="13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4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1A29-35F1-E5F9-4B1B-568749EB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 Anaconda Prompt</a:t>
            </a:r>
            <a:r>
              <a:rPr lang="zh-TW" altLang="en-US" dirty="0"/>
              <a:t>使用小技巧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9DD9E6-FE9B-9549-154B-FE546F7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2A04D3-EF48-9AFA-04D4-0FF2599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40FA9-5D02-C497-55B3-5A7CB57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zh-TW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61F6F4AD-F4DE-A34A-CC18-6FB7518B7CA3}"/>
              </a:ext>
            </a:extLst>
          </p:cNvPr>
          <p:cNvSpPr txBox="1">
            <a:spLocks/>
          </p:cNvSpPr>
          <p:nvPr/>
        </p:nvSpPr>
        <p:spPr>
          <a:xfrm>
            <a:off x="838200" y="1685926"/>
            <a:ext cx="9686925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dirty="0"/>
              <a:t>Python </a:t>
            </a:r>
            <a:r>
              <a:rPr lang="zh-TW" altLang="en-US" sz="3200" dirty="0"/>
              <a:t>安裝</a:t>
            </a:r>
            <a:r>
              <a:rPr lang="en-US" altLang="zh-TW" sz="3200" dirty="0"/>
              <a:t>package</a:t>
            </a:r>
            <a:r>
              <a:rPr lang="zh-TW" altLang="en-US" sz="3200" dirty="0"/>
              <a:t>的方式 </a:t>
            </a:r>
            <a:r>
              <a:rPr lang="en-US" altLang="zh-TW" sz="3200" dirty="0"/>
              <a:t>pip / </a:t>
            </a:r>
            <a:r>
              <a:rPr lang="en-US" altLang="zh-TW" sz="3200" dirty="0" err="1"/>
              <a:t>conda</a:t>
            </a:r>
            <a:r>
              <a:rPr lang="en-US" altLang="zh-TW" sz="3200" dirty="0"/>
              <a:t> install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/>
              <a:t>安裝單一</a:t>
            </a:r>
            <a:r>
              <a:rPr lang="en-US" altLang="zh-TW" sz="2800" dirty="0"/>
              <a:t>package</a:t>
            </a:r>
          </a:p>
          <a:p>
            <a:pPr lvl="1">
              <a:lnSpc>
                <a:spcPct val="150000"/>
              </a:lnSpc>
            </a:pPr>
            <a:endParaRPr lang="en-US" altLang="zh-TW" sz="2800" dirty="0"/>
          </a:p>
          <a:p>
            <a:pPr lvl="1">
              <a:lnSpc>
                <a:spcPct val="150000"/>
              </a:lnSpc>
            </a:pPr>
            <a:r>
              <a:rPr lang="zh-TW" altLang="en-US" sz="2800" dirty="0"/>
              <a:t>一次性安裝多</a:t>
            </a:r>
            <a:r>
              <a:rPr lang="en-US" altLang="zh-TW" sz="2800" dirty="0"/>
              <a:t>package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C76593-4B96-A141-301A-B8264E5B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3303529"/>
            <a:ext cx="5587746" cy="6157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D92FB7-8300-1701-272B-8EC0A6CB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4829940"/>
            <a:ext cx="8264271" cy="5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安裝環境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en-US" altLang="zh-TW" dirty="0"/>
              <a:t>Anaconda Navigator</a:t>
            </a:r>
            <a:endParaRPr lang="zh-TW" altLang="en-US" dirty="0"/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2022/9/12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48B459FA-9B13-8067-5D7A-CC88E11B4470}"/>
              </a:ext>
            </a:extLst>
          </p:cNvPr>
          <p:cNvSpPr txBox="1">
            <a:spLocks/>
          </p:cNvSpPr>
          <p:nvPr/>
        </p:nvSpPr>
        <p:spPr>
          <a:xfrm>
            <a:off x="836612" y="136525"/>
            <a:ext cx="5559552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Installation Environment</a:t>
            </a:r>
            <a:endParaRPr lang="zh-TW" altLang="en-US" sz="2000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CCB74BC6-D764-760B-B08A-C0AAE3C50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Anaconda Prompt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2E443A5-5A16-BFDE-670A-B8085E9FBA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0D5EEC5-5685-C242-2CBD-F5B6E9CAD9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21" b="48879"/>
          <a:stretch/>
        </p:blipFill>
        <p:spPr>
          <a:xfrm>
            <a:off x="905655" y="2671762"/>
            <a:ext cx="5026051" cy="2975656"/>
          </a:xfrm>
          <a:prstGeom prst="rect">
            <a:avLst/>
          </a:prstGeom>
        </p:spPr>
      </p:pic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E99E0D06-A943-D3B2-36D8-9CACFF026F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D21362-5797-A481-3F4D-28F82B7B6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91" y="2671762"/>
            <a:ext cx="5574520" cy="35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Jupyter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2022/9/12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48B459FA-9B13-8067-5D7A-CC88E11B4470}"/>
              </a:ext>
            </a:extLst>
          </p:cNvPr>
          <p:cNvSpPr txBox="1">
            <a:spLocks/>
          </p:cNvSpPr>
          <p:nvPr/>
        </p:nvSpPr>
        <p:spPr>
          <a:xfrm>
            <a:off x="836612" y="136525"/>
            <a:ext cx="5559552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Installation Environment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E8A1EA-F74C-6E76-64E3-31163D446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23" t="73923"/>
          <a:stretch/>
        </p:blipFill>
        <p:spPr>
          <a:xfrm>
            <a:off x="5116312" y="2882819"/>
            <a:ext cx="4865888" cy="641351"/>
          </a:xfrm>
          <a:prstGeom prst="rect">
            <a:avLst/>
          </a:prstGeom>
        </p:spPr>
      </p:pic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33D4CC37-34B5-AFAC-E006-1F15AE33E1A1}"/>
              </a:ext>
            </a:extLst>
          </p:cNvPr>
          <p:cNvSpPr txBox="1">
            <a:spLocks/>
          </p:cNvSpPr>
          <p:nvPr/>
        </p:nvSpPr>
        <p:spPr>
          <a:xfrm>
            <a:off x="1252537" y="2249773"/>
            <a:ext cx="9686925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安裝</a:t>
            </a:r>
            <a:r>
              <a:rPr lang="en-US" altLang="zh-TW" sz="2800" dirty="0"/>
              <a:t>Jupyter Notebook</a:t>
            </a:r>
            <a:endParaRPr lang="en-US" altLang="zh-TW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檢視是否安裝成功</a:t>
            </a:r>
            <a:endParaRPr lang="en-US" altLang="zh-TW" sz="2800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12A7C45-0480-F339-5C7F-2063B6090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312" y="4504897"/>
            <a:ext cx="2476501" cy="6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1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開啟環境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25659" y="2585322"/>
            <a:ext cx="5183188" cy="823912"/>
          </a:xfrm>
        </p:spPr>
        <p:txBody>
          <a:bodyPr rtlCol="0"/>
          <a:lstStyle/>
          <a:p>
            <a:r>
              <a:rPr lang="en-US" altLang="zh-TW" dirty="0"/>
              <a:t>Anaconda Navigator</a:t>
            </a:r>
            <a:endParaRPr lang="zh-TW" altLang="en-US" dirty="0"/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2022/9/12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>
              <a:defRPr/>
            </a:pPr>
            <a:r>
              <a:rPr lang="en-US" altLang="zh-TW" dirty="0">
                <a:solidFill>
                  <a:schemeClr val="tx1"/>
                </a:solidFill>
              </a:rPr>
              <a:t>Jupyter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48B459FA-9B13-8067-5D7A-CC88E11B4470}"/>
              </a:ext>
            </a:extLst>
          </p:cNvPr>
          <p:cNvSpPr txBox="1">
            <a:spLocks/>
          </p:cNvSpPr>
          <p:nvPr/>
        </p:nvSpPr>
        <p:spPr>
          <a:xfrm>
            <a:off x="836612" y="136525"/>
            <a:ext cx="5559552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Installation Environment</a:t>
            </a:r>
            <a:endParaRPr lang="zh-TW" altLang="en-US" sz="2000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CCB74BC6-D764-760B-B08A-C0AAE3C50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7412" y="1346066"/>
            <a:ext cx="5157787" cy="823912"/>
          </a:xfrm>
        </p:spPr>
        <p:txBody>
          <a:bodyPr/>
          <a:lstStyle/>
          <a:p>
            <a:r>
              <a:rPr lang="en-US" altLang="zh-TW" dirty="0"/>
              <a:t>Anaconda Prompt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D4A679-0530-37F5-1110-AE1529F6C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397" y="2309097"/>
            <a:ext cx="3038475" cy="552450"/>
          </a:xfrm>
          <a:prstGeom prst="rect">
            <a:avLst/>
          </a:prstGeom>
        </p:spPr>
      </p:pic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8876AFDB-4F4D-889E-E9B1-D36AD9848114}"/>
              </a:ext>
            </a:extLst>
          </p:cNvPr>
          <p:cNvSpPr txBox="1">
            <a:spLocks/>
          </p:cNvSpPr>
          <p:nvPr/>
        </p:nvSpPr>
        <p:spPr>
          <a:xfrm>
            <a:off x="6315199" y="2449591"/>
            <a:ext cx="4847310" cy="251293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特別注意！！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網頁會自動開啟！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使用時不能關閉終端機！</a:t>
            </a:r>
            <a:endParaRPr lang="en-US" altLang="zh-TW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71C8715-50AA-7FE7-6D76-1940E174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10" y="3437156"/>
            <a:ext cx="4362450" cy="29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7142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10_TF78504181_Win32" id="{5A73FD0D-F961-484E-975C-E11BF2E57132}" vid="{7160F523-0130-4CEB-8262-3E2B2DD8B5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{5AC24145-F79D-4017-AC1F-8DEB29FAD758}tf78504181_win32</Template>
  <TotalTime>580</TotalTime>
  <Words>582</Words>
  <Application>Microsoft Office PowerPoint</Application>
  <PresentationFormat>寬螢幕</PresentationFormat>
  <Paragraphs>183</Paragraphs>
  <Slides>25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Microsoft JhengHei UI</vt:lpstr>
      <vt:lpstr>sohne</vt:lpstr>
      <vt:lpstr>Arial</vt:lpstr>
      <vt:lpstr>Avenir Next LT Pro</vt:lpstr>
      <vt:lpstr>ShapesVTI</vt:lpstr>
      <vt:lpstr>Jupyter Notebook</vt:lpstr>
      <vt:lpstr>簡介：Jupyter Notebook </vt:lpstr>
      <vt:lpstr>簡介： Anaconda </vt:lpstr>
      <vt:lpstr>安裝環境</vt:lpstr>
      <vt:lpstr> Anaconda Prompt使用小技巧 </vt:lpstr>
      <vt:lpstr> Anaconda Prompt使用小技巧 </vt:lpstr>
      <vt:lpstr>安裝環境</vt:lpstr>
      <vt:lpstr>安裝Jupyter</vt:lpstr>
      <vt:lpstr>開啟環境</vt:lpstr>
      <vt:lpstr>開啟環境</vt:lpstr>
      <vt:lpstr>Jupyter Notebook 使用方式</vt:lpstr>
      <vt:lpstr>Jupyter Notebook使用方式</vt:lpstr>
      <vt:lpstr>Jupyter Notebook使用方式</vt:lpstr>
      <vt:lpstr>Jupyter Notebook使用方式</vt:lpstr>
      <vt:lpstr>Jupyter Notebook使用方式</vt:lpstr>
      <vt:lpstr>Jupyter Notebook使用方式</vt:lpstr>
      <vt:lpstr>Jupyter Notebook使用方式</vt:lpstr>
      <vt:lpstr>Jupyter Notebook使用方式</vt:lpstr>
      <vt:lpstr>Jupyter Notebook使用方式</vt:lpstr>
      <vt:lpstr>Jupyter Notebook使用方式</vt:lpstr>
      <vt:lpstr>Jupyter Notebook使用方式</vt:lpstr>
      <vt:lpstr>補充教材</vt:lpstr>
      <vt:lpstr>補充教材</vt:lpstr>
      <vt:lpstr>補充教材 | Colaboratory(Colab)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dc:creator>楊子萱</dc:creator>
  <cp:lastModifiedBy>楊子萱</cp:lastModifiedBy>
  <cp:revision>7</cp:revision>
  <dcterms:created xsi:type="dcterms:W3CDTF">2022-09-12T05:36:52Z</dcterms:created>
  <dcterms:modified xsi:type="dcterms:W3CDTF">2022-09-13T02:23:48Z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