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9"/>
  </p:notesMasterIdLst>
  <p:handoutMasterIdLst>
    <p:handoutMasterId r:id="rId30"/>
  </p:handoutMasterIdLst>
  <p:sldIdLst>
    <p:sldId id="3825" r:id="rId5"/>
    <p:sldId id="3835" r:id="rId6"/>
    <p:sldId id="3838" r:id="rId7"/>
    <p:sldId id="3862" r:id="rId8"/>
    <p:sldId id="3837" r:id="rId9"/>
    <p:sldId id="3850" r:id="rId10"/>
    <p:sldId id="3839" r:id="rId11"/>
    <p:sldId id="3841" r:id="rId12"/>
    <p:sldId id="3842" r:id="rId13"/>
    <p:sldId id="3843" r:id="rId14"/>
    <p:sldId id="3844" r:id="rId15"/>
    <p:sldId id="3845" r:id="rId16"/>
    <p:sldId id="3849" r:id="rId17"/>
    <p:sldId id="3846" r:id="rId18"/>
    <p:sldId id="3848" r:id="rId19"/>
    <p:sldId id="3855" r:id="rId20"/>
    <p:sldId id="3860" r:id="rId21"/>
    <p:sldId id="3847" r:id="rId22"/>
    <p:sldId id="3861" r:id="rId23"/>
    <p:sldId id="3853" r:id="rId24"/>
    <p:sldId id="3857" r:id="rId25"/>
    <p:sldId id="3858" r:id="rId26"/>
    <p:sldId id="3859" r:id="rId27"/>
    <p:sldId id="3852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351" autoAdjust="0"/>
  </p:normalViewPr>
  <p:slideViewPr>
    <p:cSldViewPr snapToGrid="0">
      <p:cViewPr varScale="1">
        <p:scale>
          <a:sx n="37" d="100"/>
          <a:sy n="37" d="100"/>
        </p:scale>
        <p:origin x="1788" y="4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33" d="100"/>
        <a:sy n="133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0C5E1D-05F4-454D-86AC-69BCF7ABC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DD6E7-FAA2-4F27-AC17-2C2371D6F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1599-8320-46DE-B67A-99FCF59A2CB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E3648-7A90-4F22-B58F-6E56156D3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2D09C-071E-4404-A41B-61F6E7FD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7CDB-6736-4C1C-92B6-C0E5B7B73D5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3E549F-7EEE-4F85-80BD-26E2C7B9527E}" type="datetime1">
              <a:rPr lang="zh-TW" altLang="en-US" smtClean="0"/>
              <a:pPr/>
              <a:t>2022/9/13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0C6A29-4676-420C-BBE3-ACC2B80F64D4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各位同學好，我是這學期資料科學導論的助教，數據所一年級的楊子萱，這周的助教課由我來負責給大家上課，在課堂開始前，先跟大家說一下，若是覺得我說話有太快或者是不懂的部分，都可以在傳</a:t>
            </a:r>
            <a:r>
              <a:rPr lang="en-US" altLang="zh-TW" dirty="0"/>
              <a:t>email</a:t>
            </a:r>
            <a:r>
              <a:rPr lang="zh-TW" altLang="en-US" dirty="0"/>
              <a:t>給我詢問或是</a:t>
            </a:r>
            <a:r>
              <a:rPr lang="en-US" altLang="zh-TW" dirty="0"/>
              <a:t>feedback</a:t>
            </a:r>
            <a:r>
              <a:rPr lang="zh-TW" altLang="en-US" dirty="0"/>
              <a:t>，然後我參考去年與前年助教的可愛</a:t>
            </a:r>
            <a:r>
              <a:rPr lang="en-US" altLang="zh-TW" dirty="0"/>
              <a:t>ppt</a:t>
            </a:r>
            <a:r>
              <a:rPr lang="zh-TW" altLang="en-US" dirty="0"/>
              <a:t>，但因為我做不到那麼可愛，所以若是有哪裡不足的部分也請大家諒解，我的實驗室在統計系館</a:t>
            </a:r>
            <a:r>
              <a:rPr lang="en-US" altLang="zh-TW" dirty="0"/>
              <a:t>62525</a:t>
            </a:r>
            <a:r>
              <a:rPr lang="zh-TW" altLang="en-US" dirty="0"/>
              <a:t>，有問題也可以來實驗室敲門。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75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8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/>
              <a:pPr>
                <a:defRPr/>
              </a:pPr>
              <a:t>‹#›</a:t>
            </a:fld>
            <a:endParaRPr lang="zh-TW" altLang="en-US" noProof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hyperlink" Target="https://matplotlib.org/stable/users/installing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stable/tutorials/introductory/usag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gallery/color/named_color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數據所</a:t>
            </a:r>
            <a:r>
              <a:rPr lang="zh-TW" altLang="en-US" dirty="0">
                <a:solidFill>
                  <a:srgbClr val="FFFFFF"/>
                </a:solidFill>
              </a:rPr>
              <a:t>碩一 </a:t>
            </a:r>
            <a:r>
              <a:rPr lang="en-US" altLang="zh-TW" dirty="0">
                <a:solidFill>
                  <a:srgbClr val="FFFFFF"/>
                </a:solidFill>
              </a:rPr>
              <a:t>  </a:t>
            </a:r>
            <a:r>
              <a:rPr lang="zh-TW" altLang="en-US" dirty="0">
                <a:solidFill>
                  <a:srgbClr val="FFFFFF"/>
                </a:solidFill>
              </a:rPr>
              <a:t>楊子萱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dirty="0" err="1">
                <a:latin typeface="-apple-system"/>
              </a:rPr>
              <a:t>p</a:t>
            </a:r>
            <a:r>
              <a:rPr lang="en-US" altLang="zh-TW" b="0" i="0" dirty="0" err="1">
                <a:effectLst/>
                <a:latin typeface="-apple-system"/>
              </a:rPr>
              <a:t>yplot.pie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zh-TW" altLang="en-US" dirty="0">
                <a:latin typeface="-apple-system"/>
              </a:rPr>
              <a:t>圓餅圖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4109131"/>
            <a:ext cx="5689600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autopct</a:t>
            </a:r>
            <a:r>
              <a:rPr lang="en-US" altLang="zh-TW" sz="2400" dirty="0"/>
              <a:t>:</a:t>
            </a:r>
            <a:r>
              <a:rPr lang="zh-TW" altLang="en-US" sz="2400" dirty="0"/>
              <a:t>百分比格式，若無則不會顯示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plt.legend</a:t>
            </a:r>
            <a:r>
              <a:rPr lang="en-US" altLang="zh-TW" sz="2400" dirty="0"/>
              <a:t>(loc= ):</a:t>
            </a:r>
            <a:r>
              <a:rPr lang="zh-TW" altLang="en-US" sz="2400" dirty="0"/>
              <a:t>標籤所處位置</a:t>
            </a:r>
            <a:br>
              <a:rPr lang="en-US" altLang="zh-TW" sz="2400" dirty="0"/>
            </a:br>
            <a:r>
              <a:rPr lang="en-US" altLang="zh-TW" sz="2400" dirty="0"/>
              <a:t>upper/lower/center  +  left/right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E37B82A-2BE1-DBC6-14DF-1501BC5C5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1246188" y="1800877"/>
            <a:ext cx="4240212" cy="39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A2C01D-0440-2773-D6B4-8BD9C7DD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1744997"/>
            <a:ext cx="6429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6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pyplot.hist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zh-TW" altLang="en-US" dirty="0">
                <a:latin typeface="-apple-system"/>
              </a:rPr>
              <a:t>直方圖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19" y="4212801"/>
            <a:ext cx="507298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np.random.normal</a:t>
            </a:r>
            <a:r>
              <a:rPr lang="en-US" altLang="zh-TW" sz="2400" dirty="0"/>
              <a:t>:</a:t>
            </a:r>
            <a:r>
              <a:rPr lang="zh-TW" altLang="en-US" sz="2400" dirty="0"/>
              <a:t>常態分布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bin:</a:t>
            </a:r>
            <a:r>
              <a:rPr lang="zh-TW" altLang="en-US" sz="2400" dirty="0"/>
              <a:t>表示劃分成幾個區間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974C0E4-76C3-2596-4165-C5665B56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45" y="2032953"/>
            <a:ext cx="5257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519FF43-6044-2B69-B612-39F56ED3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9" y="2907453"/>
            <a:ext cx="5422093" cy="12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pyplot.scatter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dirty="0"/>
              <a:t>散布圖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19" y="3968749"/>
            <a:ext cx="507298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marker</a:t>
            </a:r>
            <a:r>
              <a:rPr lang="zh-TW" altLang="en-US" sz="2400" dirty="0"/>
              <a:t>：散部圖的點標籤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s</a:t>
            </a:r>
            <a:r>
              <a:rPr lang="zh-TW" altLang="en-US" sz="2400" dirty="0"/>
              <a:t>：點標籤的</a:t>
            </a:r>
            <a:r>
              <a:rPr lang="en-US" altLang="zh-TW" sz="2400" dirty="0"/>
              <a:t>size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4A72AC-DAB2-9869-7BBE-168B1C99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25" y="1757363"/>
            <a:ext cx="52006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9FCB9C-4941-46E8-1D19-27C7B400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19" y="1811337"/>
            <a:ext cx="4352156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pyplot.scatter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dirty="0"/>
              <a:t>散布圖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F6123-F9DF-97BC-70A2-635201FF6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59"/>
          <a:stretch/>
        </p:blipFill>
        <p:spPr>
          <a:xfrm>
            <a:off x="1262062" y="1695718"/>
            <a:ext cx="9134475" cy="153325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80D1CFD9-E1C9-94ED-0969-2A65E0C7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1" b="32573"/>
          <a:stretch/>
        </p:blipFill>
        <p:spPr bwMode="auto">
          <a:xfrm>
            <a:off x="2696556" y="3629025"/>
            <a:ext cx="6074985" cy="1758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932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多條線、多種點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AA853D-F96C-690E-DC04-F4D279A5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44" y="2052320"/>
            <a:ext cx="4548912" cy="35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C73C1538-0C8D-1B3E-4269-CC131A9E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776" y="2052320"/>
            <a:ext cx="4653280" cy="35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125973-7DE9-42F1-2683-A0AD01C88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2809875"/>
            <a:ext cx="3733800" cy="17907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185B853-3D3C-FC54-BE79-9D220F7FF16C}"/>
              </a:ext>
            </a:extLst>
          </p:cNvPr>
          <p:cNvSpPr txBox="1"/>
          <p:nvPr/>
        </p:nvSpPr>
        <p:spPr>
          <a:xfrm>
            <a:off x="3705225" y="4532004"/>
            <a:ext cx="6096000" cy="50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/>
              <a:t>很簡單！把圖表堆疊，即會呈現再一起！！ </a:t>
            </a:r>
          </a:p>
        </p:txBody>
      </p:sp>
    </p:spTree>
    <p:extLst>
      <p:ext uri="{BB962C8B-B14F-4D97-AF65-F5344CB8AC3E}">
        <p14:creationId xmlns:p14="http://schemas.microsoft.com/office/powerpoint/2010/main" val="24458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pyplot.subplot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圖中切分為多個子圖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2DBDC9-C594-A5F4-D43D-9CC976399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9" y="1870341"/>
            <a:ext cx="52482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1A8401-3FC3-5A22-6366-5EFCF9AA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81" y="2535392"/>
            <a:ext cx="3130037" cy="400353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3C5621-37DC-A51B-5F6D-0697189AA482}"/>
              </a:ext>
            </a:extLst>
          </p:cNvPr>
          <p:cNvSpPr txBox="1"/>
          <p:nvPr/>
        </p:nvSpPr>
        <p:spPr>
          <a:xfrm>
            <a:off x="6560046" y="2073727"/>
            <a:ext cx="417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plt.subplot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row,col,index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0F170B-F4DB-EBCF-DA57-C8EC5B8B4600}"/>
              </a:ext>
            </a:extLst>
          </p:cNvPr>
          <p:cNvSpPr txBox="1"/>
          <p:nvPr/>
        </p:nvSpPr>
        <p:spPr>
          <a:xfrm>
            <a:off x="2290184" y="1679647"/>
            <a:ext cx="476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2CC3B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endParaRPr lang="zh-TW" altLang="en-US" b="1" dirty="0">
              <a:solidFill>
                <a:srgbClr val="2CC3B4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66E3E6-6843-B630-EA86-F4504230F677}"/>
              </a:ext>
            </a:extLst>
          </p:cNvPr>
          <p:cNvSpPr txBox="1"/>
          <p:nvPr/>
        </p:nvSpPr>
        <p:spPr>
          <a:xfrm>
            <a:off x="4829246" y="1679647"/>
            <a:ext cx="742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rgbClr val="2CC3B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endParaRPr lang="zh-TW" altLang="en-US" b="1" dirty="0">
              <a:solidFill>
                <a:srgbClr val="2CC3B4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E27AA4-D4D0-644D-B850-D5BA0BB75B21}"/>
              </a:ext>
            </a:extLst>
          </p:cNvPr>
          <p:cNvSpPr txBox="1"/>
          <p:nvPr/>
        </p:nvSpPr>
        <p:spPr>
          <a:xfrm>
            <a:off x="2290184" y="3663371"/>
            <a:ext cx="742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2CC3B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endParaRPr lang="zh-TW" altLang="en-US" b="1" dirty="0">
              <a:solidFill>
                <a:srgbClr val="2CC3B4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F3A532C-0240-CAAF-158E-10768DBB75AB}"/>
              </a:ext>
            </a:extLst>
          </p:cNvPr>
          <p:cNvSpPr txBox="1"/>
          <p:nvPr/>
        </p:nvSpPr>
        <p:spPr>
          <a:xfrm>
            <a:off x="4829245" y="3663371"/>
            <a:ext cx="742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2CC3B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endParaRPr lang="zh-TW" altLang="en-US" b="1" dirty="0">
              <a:solidFill>
                <a:srgbClr val="2CC3B4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38A5CC-00AB-91FE-C4A0-F653EF61E405}"/>
              </a:ext>
            </a:extLst>
          </p:cNvPr>
          <p:cNvSpPr txBox="1"/>
          <p:nvPr/>
        </p:nvSpPr>
        <p:spPr>
          <a:xfrm>
            <a:off x="2382709" y="5758382"/>
            <a:ext cx="6096000" cy="50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/>
              <a:t>由左至右！！由上到下！！ </a:t>
            </a:r>
          </a:p>
        </p:txBody>
      </p:sp>
    </p:spTree>
    <p:extLst>
      <p:ext uri="{BB962C8B-B14F-4D97-AF65-F5344CB8AC3E}">
        <p14:creationId xmlns:p14="http://schemas.microsoft.com/office/powerpoint/2010/main" val="9279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FD92533C-835D-62F1-6935-FEB0DE43C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57"/>
          <a:stretch/>
        </p:blipFill>
        <p:spPr>
          <a:xfrm>
            <a:off x="1529125" y="4490638"/>
            <a:ext cx="4530779" cy="10239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pyplot.savefig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儲存圖表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A037E-562F-FCD3-343C-9C9BC1A1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25" y="1870341"/>
            <a:ext cx="3367319" cy="25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DE5906-7CB8-EA22-AE01-2D855F58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1870341"/>
            <a:ext cx="3557614" cy="1104087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02976A-6094-860F-00DB-D230421ECB07}"/>
              </a:ext>
            </a:extLst>
          </p:cNvPr>
          <p:cNvCxnSpPr/>
          <p:nvPr/>
        </p:nvCxnSpPr>
        <p:spPr>
          <a:xfrm>
            <a:off x="7275800" y="2828926"/>
            <a:ext cx="0" cy="600075"/>
          </a:xfrm>
          <a:prstGeom prst="straightConnector1">
            <a:avLst/>
          </a:prstGeom>
          <a:ln w="57150">
            <a:solidFill>
              <a:srgbClr val="2CC3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6FFD0A1-F8C1-BA7C-CF63-6DA0E24F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682" y="3384816"/>
            <a:ext cx="4870118" cy="25611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400" dirty="0"/>
              <a:t>輸入檔案名稱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未指定副檔名則為</a:t>
            </a:r>
            <a:r>
              <a:rPr lang="en-US" altLang="zh-TW" sz="2400" dirty="0" err="1"/>
              <a:t>png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可自行設定儲存路徑，未設定則與</a:t>
            </a:r>
            <a:r>
              <a:rPr lang="en-US" altLang="zh-TW" sz="2400" dirty="0"/>
              <a:t>notebook</a:t>
            </a:r>
            <a:r>
              <a:rPr lang="zh-TW" altLang="en-US" sz="2400" dirty="0"/>
              <a:t>存在同一位置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en-US" altLang="zh-TW" sz="2400" dirty="0"/>
              <a:t>dpi</a:t>
            </a:r>
            <a:r>
              <a:rPr lang="zh-TW" altLang="en-US" sz="2400" dirty="0"/>
              <a:t>：解析度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CE90B0-D0ED-23BA-415A-DCB36180D162}"/>
              </a:ext>
            </a:extLst>
          </p:cNvPr>
          <p:cNvSpPr txBox="1"/>
          <p:nvPr/>
        </p:nvSpPr>
        <p:spPr>
          <a:xfrm>
            <a:off x="2680089" y="5884732"/>
            <a:ext cx="7302111" cy="50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show</a:t>
            </a:r>
            <a:r>
              <a:rPr lang="zh-TW" altLang="en-US" sz="2000" b="1" dirty="0"/>
              <a:t>只是視覺化！！想要將圖片儲存下來一定要</a:t>
            </a:r>
            <a:r>
              <a:rPr lang="en-US" altLang="zh-TW" sz="2000" b="1" dirty="0" err="1"/>
              <a:t>savefig</a:t>
            </a:r>
            <a:r>
              <a:rPr lang="zh-TW" altLang="en-US" sz="2000" b="1" dirty="0"/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6212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2FD85-417D-16F3-61DA-9F08C4AB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參數設定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0C094D-17DB-A49C-9E66-CEFD4E5EA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plt.legend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dirty="0">
                <a:latin typeface="-apple-system"/>
              </a:rPr>
              <a:t>圖示標籤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A1C85A0-CCD9-FA2A-7B64-3816226B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5" y="2005013"/>
            <a:ext cx="52006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9C379D9-32CD-D646-8787-988B594E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B489CCC-7919-04A0-1F43-320A2C8F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24" y="2056388"/>
            <a:ext cx="5439851" cy="19781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105311-9AB4-044E-9B98-2F3562F9EEC0}"/>
              </a:ext>
            </a:extLst>
          </p:cNvPr>
          <p:cNvSpPr txBox="1"/>
          <p:nvPr/>
        </p:nvSpPr>
        <p:spPr>
          <a:xfrm>
            <a:off x="8508212" y="407527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OR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33C1F34-FD82-8189-BBA2-CBB24000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25" y="4593114"/>
            <a:ext cx="5448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plt.legend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dirty="0">
                <a:latin typeface="-apple-system"/>
              </a:rPr>
              <a:t>圖示標籤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A1C85A0-CCD9-FA2A-7B64-3816226B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5" y="2005013"/>
            <a:ext cx="52006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9C379D9-32CD-D646-8787-988B594E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B489CCC-7919-04A0-1F43-320A2C8F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24" y="2056388"/>
            <a:ext cx="5439851" cy="19781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105311-9AB4-044E-9B98-2F3562F9EEC0}"/>
              </a:ext>
            </a:extLst>
          </p:cNvPr>
          <p:cNvSpPr txBox="1"/>
          <p:nvPr/>
        </p:nvSpPr>
        <p:spPr>
          <a:xfrm>
            <a:off x="8508212" y="407527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OR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33C1F34-FD82-8189-BBA2-CBB24000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25" y="4593114"/>
            <a:ext cx="5448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Jupyter Notebooks | Documentation">
            <a:extLst>
              <a:ext uri="{FF2B5EF4-FFF2-40B4-BE49-F238E27FC236}">
                <a16:creationId xmlns:a16="http://schemas.microsoft.com/office/drawing/2014/main" id="{35B5BD24-68CF-159C-0799-A990C74EB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4831"/>
          <a:stretch/>
        </p:blipFill>
        <p:spPr bwMode="auto">
          <a:xfrm>
            <a:off x="7331202" y="1463451"/>
            <a:ext cx="1490663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1360105"/>
            <a:ext cx="6585204" cy="1325880"/>
          </a:xfrm>
        </p:spPr>
        <p:txBody>
          <a:bodyPr rtlCol="0">
            <a:normAutofit/>
          </a:bodyPr>
          <a:lstStyle/>
          <a:p>
            <a:r>
              <a:rPr lang="zh-TW" altLang="en-US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簡介：</a:t>
            </a:r>
            <a:r>
              <a:rPr lang="en-US" altLang="zh-TW" sz="4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br>
              <a:rPr lang="zh-TW" altLang="en-US" sz="4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0" y="2344896"/>
            <a:ext cx="5960940" cy="4352544"/>
          </a:xfrm>
        </p:spPr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        </a:t>
            </a:r>
            <a:r>
              <a:rPr lang="en-US" altLang="zh-TW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r>
              <a:rPr lang="zh-TW" altLang="en-US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Python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語言及其數值計算庫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NumPy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的繪圖庫。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BlinkMacSystemFont"/>
              </a:rPr>
              <a:t>主要用於資料視覺化上。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可以根據數據資料，繪製直方圖、元餅圖、折線圖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...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等各種圖表。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2022/9/12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1A74C5-2D33-6C96-BE7C-93C495A84BED}"/>
              </a:ext>
            </a:extLst>
          </p:cNvPr>
          <p:cNvSpPr txBox="1"/>
          <p:nvPr/>
        </p:nvSpPr>
        <p:spPr>
          <a:xfrm>
            <a:off x="838200" y="5175862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4"/>
              </a:rPr>
              <a:t>matplotlib</a:t>
            </a:r>
            <a:endParaRPr lang="zh-TW" alt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2" name="Picture 2" descr="matplotlib 函式庫- matplotlib 教學( Python ) | STEAM 教育學習網">
            <a:extLst>
              <a:ext uri="{FF2B5EF4-FFF2-40B4-BE49-F238E27FC236}">
                <a16:creationId xmlns:a16="http://schemas.microsoft.com/office/drawing/2014/main" id="{AAB15CA3-64A0-ED68-B3F4-A101264C7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7" b="29490"/>
          <a:stretch/>
        </p:blipFill>
        <p:spPr bwMode="auto">
          <a:xfrm>
            <a:off x="7058025" y="2874280"/>
            <a:ext cx="4772025" cy="99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ython Jupyter Notebooks | Documentation">
            <a:extLst>
              <a:ext uri="{FF2B5EF4-FFF2-40B4-BE49-F238E27FC236}">
                <a16:creationId xmlns:a16="http://schemas.microsoft.com/office/drawing/2014/main" id="{8860B8FA-0100-78E6-1BE6-A8F668A8A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4831"/>
          <a:stretch/>
        </p:blipFill>
        <p:spPr bwMode="auto">
          <a:xfrm>
            <a:off x="9995873" y="3991172"/>
            <a:ext cx="1490663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4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35253"/>
            <a:ext cx="10515600" cy="1325563"/>
          </a:xfrm>
        </p:spPr>
        <p:txBody>
          <a:bodyPr/>
          <a:lstStyle/>
          <a:p>
            <a:pPr algn="l"/>
            <a:r>
              <a:rPr lang="zh-TW" altLang="en-US" b="0" i="0" dirty="0">
                <a:effectLst/>
                <a:latin typeface="-apple-system"/>
              </a:rPr>
              <a:t>補充介紹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各式各樣的視覺化工具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75" y="1712281"/>
            <a:ext cx="507298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pandas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3076" name="Picture 4" descr="Manipulating the data with Pandas using Python. | by Tanu N Prabhu |  Towards Data Science">
            <a:extLst>
              <a:ext uri="{FF2B5EF4-FFF2-40B4-BE49-F238E27FC236}">
                <a16:creationId xmlns:a16="http://schemas.microsoft.com/office/drawing/2014/main" id="{B4E5E8E8-C3B4-84B4-17F0-9D743A489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" t="12474" r="48989" b="17142"/>
          <a:stretch/>
        </p:blipFill>
        <p:spPr bwMode="auto">
          <a:xfrm>
            <a:off x="1526245" y="2619012"/>
            <a:ext cx="3406745" cy="29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aborn tutorial | Interactive Chaos">
            <a:extLst>
              <a:ext uri="{FF2B5EF4-FFF2-40B4-BE49-F238E27FC236}">
                <a16:creationId xmlns:a16="http://schemas.microsoft.com/office/drawing/2014/main" id="{060FA9FF-BE92-11CF-C877-5B07785B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06" y="2803986"/>
            <a:ext cx="5218387" cy="26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542C4FD-381E-D895-E343-A029C2579803}"/>
              </a:ext>
            </a:extLst>
          </p:cNvPr>
          <p:cNvSpPr txBox="1">
            <a:spLocks/>
          </p:cNvSpPr>
          <p:nvPr/>
        </p:nvSpPr>
        <p:spPr>
          <a:xfrm>
            <a:off x="5367858" y="1712281"/>
            <a:ext cx="5072986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seaborn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38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35253"/>
            <a:ext cx="10515600" cy="1325563"/>
          </a:xfrm>
        </p:spPr>
        <p:txBody>
          <a:bodyPr/>
          <a:lstStyle/>
          <a:p>
            <a:pPr algn="l"/>
            <a:r>
              <a:rPr lang="zh-TW" altLang="en-US" b="0" i="0" dirty="0">
                <a:effectLst/>
                <a:latin typeface="-apple-system"/>
              </a:rPr>
              <a:t>補充介紹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各式各樣的視覺化工具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75" y="1712281"/>
            <a:ext cx="507298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ploty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542C4FD-381E-D895-E343-A029C2579803}"/>
              </a:ext>
            </a:extLst>
          </p:cNvPr>
          <p:cNvSpPr txBox="1">
            <a:spLocks/>
          </p:cNvSpPr>
          <p:nvPr/>
        </p:nvSpPr>
        <p:spPr>
          <a:xfrm>
            <a:off x="6546080" y="1712281"/>
            <a:ext cx="5072986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Dash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4098" name="Picture 2" descr="plotly · PyPI">
            <a:extLst>
              <a:ext uri="{FF2B5EF4-FFF2-40B4-BE49-F238E27FC236}">
                <a16:creationId xmlns:a16="http://schemas.microsoft.com/office/drawing/2014/main" id="{8B1F5385-35CC-FE81-8B3F-B0186406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80" y="2547671"/>
            <a:ext cx="4414595" cy="27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active Data Visualization in Python – A Plotly and Dash Intro">
            <a:extLst>
              <a:ext uri="{FF2B5EF4-FFF2-40B4-BE49-F238E27FC236}">
                <a16:creationId xmlns:a16="http://schemas.microsoft.com/office/drawing/2014/main" id="{71E06043-C57E-87E3-6544-3225E8F3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30" y="2547672"/>
            <a:ext cx="4779497" cy="27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9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1718D-78DE-A236-3CFC-4361A3FD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5633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-apple-system"/>
              </a:rPr>
              <a:t>學習的心靈階段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DA146-262C-B4C7-5716-E6240493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945B1-5DF6-FC1B-E0CF-3FD8D96B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C2F2DB-3EA7-FD57-2132-E5AFDDA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5C6C5-DEBB-068D-F0B6-1DDE057D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8" name="Picture 2" descr="为什么初学者学习单片机会从入门到入土？_代码_知识_功能">
            <a:extLst>
              <a:ext uri="{FF2B5EF4-FFF2-40B4-BE49-F238E27FC236}">
                <a16:creationId xmlns:a16="http://schemas.microsoft.com/office/drawing/2014/main" id="{EFBF309B-8152-DCD2-7694-D38F01698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9623" b="14982"/>
          <a:stretch/>
        </p:blipFill>
        <p:spPr bwMode="auto">
          <a:xfrm>
            <a:off x="4494285" y="3004799"/>
            <a:ext cx="3200382" cy="27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从入门到入土是什么梗？从入门到入土是什么意思？ - 趣闻星闻">
            <a:extLst>
              <a:ext uri="{FF2B5EF4-FFF2-40B4-BE49-F238E27FC236}">
                <a16:creationId xmlns:a16="http://schemas.microsoft.com/office/drawing/2014/main" id="{12432B3D-A68B-3A2F-10ED-3EE8EAB1D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r="6745" b="16290"/>
          <a:stretch/>
        </p:blipFill>
        <p:spPr bwMode="auto">
          <a:xfrm>
            <a:off x="1179576" y="1781895"/>
            <a:ext cx="2923522" cy="267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地窟修仙：从入门到入土(孟尝一顾)全本免费在线阅读-起点中文网官方正版">
            <a:extLst>
              <a:ext uri="{FF2B5EF4-FFF2-40B4-BE49-F238E27FC236}">
                <a16:creationId xmlns:a16="http://schemas.microsoft.com/office/drawing/2014/main" id="{29C3AFA0-0471-D9F1-F388-B5A1F85B0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16966"/>
          <a:stretch/>
        </p:blipFill>
        <p:spPr bwMode="auto">
          <a:xfrm>
            <a:off x="7587320" y="4087009"/>
            <a:ext cx="2870473" cy="26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1718D-78DE-A236-3CFC-4361A3FD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5633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-apple-system"/>
              </a:rPr>
              <a:t>學習的心靈階段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DA146-262C-B4C7-5716-E6240493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945B1-5DF6-FC1B-E0CF-3FD8D96B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C2F2DB-3EA7-FD57-2132-E5AFDDA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5C6C5-DEBB-068D-F0B6-1DDE057D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9" name="Picture 8" descr="如何看待XXX从入门到入土/放弃/懵逼/改行？ - 知乎">
            <a:extLst>
              <a:ext uri="{FF2B5EF4-FFF2-40B4-BE49-F238E27FC236}">
                <a16:creationId xmlns:a16="http://schemas.microsoft.com/office/drawing/2014/main" id="{FA6BBB2E-5B40-1E95-FD00-9483F047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47" y="1781895"/>
            <a:ext cx="2893493" cy="37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从入门到入土,从入门到入土表情包- 伤感说说吧">
            <a:extLst>
              <a:ext uri="{FF2B5EF4-FFF2-40B4-BE49-F238E27FC236}">
                <a16:creationId xmlns:a16="http://schemas.microsoft.com/office/drawing/2014/main" id="{839A9599-BF05-CFC1-054D-18E05794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01" y="1781895"/>
            <a:ext cx="2890215" cy="37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程式設計師從入門到XXX，都在這裡了- 每日頭條">
            <a:extLst>
              <a:ext uri="{FF2B5EF4-FFF2-40B4-BE49-F238E27FC236}">
                <a16:creationId xmlns:a16="http://schemas.microsoft.com/office/drawing/2014/main" id="{373EEDA2-91FA-5EFF-3FFB-C475F5EE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76" y="1781895"/>
            <a:ext cx="2936924" cy="37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最近新出的《从入门到…》系列图书| 程序员幽默">
            <a:extLst>
              <a:ext uri="{FF2B5EF4-FFF2-40B4-BE49-F238E27FC236}">
                <a16:creationId xmlns:a16="http://schemas.microsoft.com/office/drawing/2014/main" id="{337AD85D-7E9D-F266-FB76-2848006F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58" y="1781894"/>
            <a:ext cx="2936922" cy="37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如何像打游戏一样通关Python的各项技能？_编程">
            <a:extLst>
              <a:ext uri="{FF2B5EF4-FFF2-40B4-BE49-F238E27FC236}">
                <a16:creationId xmlns:a16="http://schemas.microsoft.com/office/drawing/2014/main" id="{B3028E68-D4A1-87C8-444D-6EF7804E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63" y="273020"/>
            <a:ext cx="5068824" cy="6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2FD85-417D-16F3-61DA-9F08C4AB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0C094D-17DB-A49C-9E66-CEFD4E5EA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286"/>
            <a:ext cx="10515600" cy="1325563"/>
          </a:xfrm>
        </p:spPr>
        <p:txBody>
          <a:bodyPr/>
          <a:lstStyle/>
          <a:p>
            <a:r>
              <a:rPr lang="zh-TW" altLang="en-US" dirty="0"/>
              <a:t>安裝並引用套件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25" y="1790698"/>
            <a:ext cx="9829800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引用上章節所教，直接於</a:t>
            </a:r>
            <a:r>
              <a:rPr lang="en-US" altLang="zh-TW" dirty="0" err="1"/>
              <a:t>jupyter</a:t>
            </a:r>
            <a:r>
              <a:rPr lang="zh-TW" altLang="en-US" dirty="0"/>
              <a:t>中安裝套件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使用前要先</a:t>
            </a:r>
            <a:r>
              <a:rPr lang="en-US" altLang="zh-TW" dirty="0"/>
              <a:t>import </a:t>
            </a:r>
            <a:r>
              <a:rPr lang="zh-TW" altLang="en-US" dirty="0"/>
              <a:t>套件進來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1CF9B-8244-EABE-E336-576EF6F5A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0" r="3149"/>
          <a:stretch/>
        </p:blipFill>
        <p:spPr>
          <a:xfrm>
            <a:off x="984456" y="3429000"/>
            <a:ext cx="4612640" cy="2562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111BCB-860C-71C9-B021-C161C8F7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21" y="3667763"/>
            <a:ext cx="5924550" cy="20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2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286"/>
            <a:ext cx="10515600" cy="1325563"/>
          </a:xfrm>
        </p:spPr>
        <p:txBody>
          <a:bodyPr/>
          <a:lstStyle/>
          <a:p>
            <a:r>
              <a:rPr lang="zh-TW" altLang="en-US" dirty="0"/>
              <a:t>安裝並引用套件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75" y="3552826"/>
            <a:ext cx="9829800" cy="3859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未使用可能在舊版本的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出現問題！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AE86CF-0F7F-5D97-E435-F485DBD6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08" y="1971675"/>
            <a:ext cx="5000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627379"/>
            <a:ext cx="10515600" cy="1325563"/>
          </a:xfrm>
        </p:spPr>
        <p:txBody>
          <a:bodyPr/>
          <a:lstStyle/>
          <a:p>
            <a:r>
              <a:rPr lang="zh-TW" altLang="en-US" dirty="0"/>
              <a:t>基礎參數介紹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25" y="1790698"/>
            <a:ext cx="9829800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2" name="Picture 2">
            <a:hlinkClick r:id="rId2"/>
            <a:extLst>
              <a:ext uri="{FF2B5EF4-FFF2-40B4-BE49-F238E27FC236}">
                <a16:creationId xmlns:a16="http://schemas.microsoft.com/office/drawing/2014/main" id="{9F67BF50-5AC9-9388-7531-47761919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65" y="627379"/>
            <a:ext cx="5663248" cy="56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A2086-3ED1-A444-63E3-5A41D18E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603E82-2D65-7159-0098-DE09E26CF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59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pyplot.plot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zh-TW" altLang="en-US" dirty="0">
                <a:latin typeface="-apple-system"/>
              </a:rPr>
              <a:t>直線圖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839" y="2245681"/>
            <a:ext cx="507298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plot(x, y)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若是只有單一方向的數值，則自動辨識為</a:t>
            </a:r>
            <a:r>
              <a:rPr lang="en-US" altLang="zh-TW" sz="2400" dirty="0"/>
              <a:t>Y</a:t>
            </a:r>
            <a:r>
              <a:rPr lang="zh-TW" altLang="en-US" sz="2400" dirty="0"/>
              <a:t>座標，</a:t>
            </a:r>
            <a:r>
              <a:rPr lang="en-US" altLang="zh-TW" sz="2400" dirty="0"/>
              <a:t>index</a:t>
            </a:r>
            <a:r>
              <a:rPr lang="zh-TW" altLang="en-US" sz="2400" dirty="0"/>
              <a:t>則當成</a:t>
            </a:r>
            <a:r>
              <a:rPr lang="en-US" altLang="zh-TW" sz="2400" dirty="0"/>
              <a:t>X</a:t>
            </a:r>
            <a:r>
              <a:rPr lang="zh-TW" altLang="en-US" sz="2400" dirty="0"/>
              <a:t>座標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X</a:t>
            </a:r>
            <a:r>
              <a:rPr lang="zh-TW" altLang="en-US" sz="2400" dirty="0"/>
              <a:t>、</a:t>
            </a:r>
            <a:r>
              <a:rPr lang="en-US" altLang="zh-TW" sz="2400" dirty="0"/>
              <a:t>Y</a:t>
            </a:r>
            <a:r>
              <a:rPr lang="zh-TW" altLang="en-US" sz="2400" dirty="0"/>
              <a:t>座標的值長度記得要一致！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ED1573-A2D5-AD13-913C-FA5D61E10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35" y="2048324"/>
            <a:ext cx="4962790" cy="334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DD7574-E4BF-61CC-4EF5-9E2D3F24A06D}"/>
              </a:ext>
            </a:extLst>
          </p:cNvPr>
          <p:cNvSpPr txBox="1"/>
          <p:nvPr/>
        </p:nvSpPr>
        <p:spPr>
          <a:xfrm>
            <a:off x="2129760" y="5604324"/>
            <a:ext cx="6096000" cy="50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/>
              <a:t>如果不是使用</a:t>
            </a:r>
            <a:r>
              <a:rPr lang="en-US" altLang="zh-TW" sz="2000" b="1" dirty="0" err="1"/>
              <a:t>Jupyter</a:t>
            </a:r>
            <a:r>
              <a:rPr lang="en-US" altLang="zh-TW" sz="2000" b="1" dirty="0"/>
              <a:t> Notebook</a:t>
            </a:r>
            <a:r>
              <a:rPr lang="zh-TW" altLang="en-US" sz="2000" b="1" dirty="0"/>
              <a:t>請在程式最後加上！ 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4178F5-07DD-0455-2845-7A1A7E62648E}"/>
              </a:ext>
            </a:extLst>
          </p:cNvPr>
          <p:cNvSpPr/>
          <p:nvPr/>
        </p:nvSpPr>
        <p:spPr>
          <a:xfrm>
            <a:off x="8410574" y="5594393"/>
            <a:ext cx="2570450" cy="560377"/>
          </a:xfrm>
          <a:prstGeom prst="roundRect">
            <a:avLst/>
          </a:prstGeom>
          <a:solidFill>
            <a:srgbClr val="2CC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plt.show</a:t>
            </a:r>
            <a:r>
              <a:rPr lang="en-US" altLang="zh-TW" sz="2800" dirty="0"/>
              <a:t>( 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84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pyplot.plot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zh-TW" altLang="en-US" dirty="0">
                <a:latin typeface="-apple-system"/>
              </a:rPr>
              <a:t>直線圖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114" y="3522480"/>
            <a:ext cx="440753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linspace</a:t>
            </a:r>
            <a:r>
              <a:rPr lang="zh-TW" altLang="en-US" sz="2400" dirty="0"/>
              <a:t>：</a:t>
            </a:r>
            <a:br>
              <a:rPr lang="en-US" altLang="zh-TW" sz="2400" dirty="0"/>
            </a:br>
            <a:r>
              <a:rPr lang="en-US" altLang="zh-TW" sz="2400" dirty="0"/>
              <a:t>-10~10</a:t>
            </a:r>
            <a:r>
              <a:rPr lang="zh-TW" altLang="en-US" sz="2400" dirty="0"/>
              <a:t>之間線性的</a:t>
            </a:r>
            <a:r>
              <a:rPr lang="en-US" altLang="zh-TW" sz="2400" dirty="0"/>
              <a:t>100</a:t>
            </a:r>
            <a:r>
              <a:rPr lang="zh-TW" altLang="en-US" sz="2400" dirty="0"/>
              <a:t>個點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預設的第一個顏色為</a:t>
            </a:r>
            <a:r>
              <a:rPr lang="zh-TW" altLang="en-US" sz="2400" b="1" dirty="0">
                <a:solidFill>
                  <a:srgbClr val="00B0F0"/>
                </a:solidFill>
              </a:rPr>
              <a:t>藍色</a:t>
            </a:r>
            <a:r>
              <a:rPr lang="zh-TW" altLang="en-US" sz="2400" dirty="0"/>
              <a:t>，第二個顏色為</a:t>
            </a:r>
            <a:r>
              <a:rPr lang="zh-TW" altLang="en-US" sz="2400" b="1" dirty="0">
                <a:solidFill>
                  <a:srgbClr val="FFC000"/>
                </a:solidFill>
              </a:rPr>
              <a:t>橘色</a:t>
            </a:r>
            <a:endParaRPr lang="en-US" altLang="zh-TW" sz="2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6B48ECB-EF1C-C669-A64C-DE85E60C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4" y="1669867"/>
            <a:ext cx="3806278" cy="1852613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886DF47-1660-2B40-AEFD-0524C9A7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4" y="1761778"/>
            <a:ext cx="54102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D382-A3DF-D19F-9F5F-29996DD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25" y="544778"/>
            <a:ext cx="10515600" cy="1325563"/>
          </a:xfrm>
        </p:spPr>
        <p:txBody>
          <a:bodyPr/>
          <a:lstStyle/>
          <a:p>
            <a:pPr algn="l"/>
            <a:r>
              <a:rPr lang="en-US" altLang="zh-TW" b="0" i="0" dirty="0" err="1">
                <a:effectLst/>
                <a:latin typeface="-apple-system"/>
              </a:rPr>
              <a:t>pyplot.bar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|</a:t>
            </a:r>
            <a:r>
              <a:rPr lang="zh-TW" altLang="en-US" b="0" i="0" dirty="0">
                <a:effectLst/>
                <a:latin typeface="-apple-system"/>
              </a:rPr>
              <a:t> 長條圖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DDE3D-1C8B-E998-1990-5BFA41CE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25" y="3806220"/>
            <a:ext cx="507298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tick_label</a:t>
            </a:r>
            <a:r>
              <a:rPr lang="zh-TW" altLang="en-US" sz="2400" dirty="0"/>
              <a:t>為長條圖的種類標籤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Color</a:t>
            </a:r>
            <a:r>
              <a:rPr lang="zh-TW" altLang="en-US" sz="2400" dirty="0"/>
              <a:t>可用以定義之</a:t>
            </a:r>
            <a:r>
              <a:rPr lang="en-US" altLang="zh-TW" sz="2400" dirty="0"/>
              <a:t>“</a:t>
            </a:r>
            <a:r>
              <a:rPr lang="en-US" altLang="zh-TW" sz="2400" dirty="0" err="1"/>
              <a:t>b,c,g,r,m,y</a:t>
            </a:r>
            <a:r>
              <a:rPr lang="en-US" altLang="zh-TW" sz="2400" dirty="0"/>
              <a:t>”</a:t>
            </a:r>
            <a:r>
              <a:rPr lang="zh-TW" altLang="en-US" sz="2400" dirty="0"/>
              <a:t>也可透過</a:t>
            </a:r>
            <a:r>
              <a:rPr lang="en-US" altLang="zh-TW" sz="2400" dirty="0"/>
              <a:t>16</a:t>
            </a:r>
            <a:r>
              <a:rPr lang="zh-TW" altLang="en-US" sz="2400" dirty="0"/>
              <a:t>進位去定義。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B1A97-384B-EEBB-F744-43B026B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 dirty="0">
                <a:solidFill>
                  <a:prstClr val="black">
                    <a:tint val="75000"/>
                  </a:prstClr>
                </a:solidFill>
              </a:rPr>
              <a:t>2022/9/12</a:t>
            </a:r>
            <a:endParaRPr lang="zh-TW" altLang="en-US" noProof="0" dirty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FA9CE-C700-FFEB-08D0-13D8704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Matplotlib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799B-635D-9D9D-619D-EA2CD83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676EF9-08BC-8224-32FC-A7743C60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75" y="1870341"/>
            <a:ext cx="50863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99774F7-9C55-7845-D066-34DD045FE2EA}"/>
              </a:ext>
            </a:extLst>
          </p:cNvPr>
          <p:cNvSpPr txBox="1"/>
          <p:nvPr/>
        </p:nvSpPr>
        <p:spPr>
          <a:xfrm>
            <a:off x="7148114" y="5736091"/>
            <a:ext cx="321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參考資料：</a:t>
            </a:r>
            <a:r>
              <a:rPr lang="en-US" altLang="zh-TW" b="0" i="0" dirty="0">
                <a:effectLst/>
                <a:latin typeface="-apple-system"/>
                <a:hlinkClick r:id="rId3"/>
              </a:rPr>
              <a:t>List of named colors</a:t>
            </a:r>
            <a:endParaRPr lang="en-US" altLang="zh-TW" b="0" i="0" dirty="0">
              <a:effectLst/>
              <a:latin typeface="-apple-syste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A8B7DE-9013-0185-31E7-DE333436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1838625"/>
            <a:ext cx="457200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{5AC24145-F79D-4017-AC1F-8DEB29FAD758}tf78504181_win32</Template>
  <TotalTime>580</TotalTime>
  <Words>655</Words>
  <Application>Microsoft Office PowerPoint</Application>
  <PresentationFormat>寬螢幕</PresentationFormat>
  <Paragraphs>129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-apple-system</vt:lpstr>
      <vt:lpstr>BlinkMacSystemFont</vt:lpstr>
      <vt:lpstr>Microsoft JhengHei UI</vt:lpstr>
      <vt:lpstr>sohne</vt:lpstr>
      <vt:lpstr>Arial</vt:lpstr>
      <vt:lpstr>Arial</vt:lpstr>
      <vt:lpstr>Avenir Next LT Pro</vt:lpstr>
      <vt:lpstr>Tahoma</vt:lpstr>
      <vt:lpstr>ShapesVTI</vt:lpstr>
      <vt:lpstr>Matplotlib</vt:lpstr>
      <vt:lpstr>簡介：Matplotlib </vt:lpstr>
      <vt:lpstr>安裝並引用套件</vt:lpstr>
      <vt:lpstr>安裝並引用套件</vt:lpstr>
      <vt:lpstr>基礎參數介紹</vt:lpstr>
      <vt:lpstr>圖表介紹</vt:lpstr>
      <vt:lpstr>pyplot.plot | 直線圖</vt:lpstr>
      <vt:lpstr>pyplot.plot | 直線圖</vt:lpstr>
      <vt:lpstr>pyplot.bar | 長條圖</vt:lpstr>
      <vt:lpstr>pyplot.pie | 圓餅圖</vt:lpstr>
      <vt:lpstr>pyplot.hist | 直方圖</vt:lpstr>
      <vt:lpstr>pyplot.scatter |散布圖</vt:lpstr>
      <vt:lpstr>pyplot.scatter |散布圖</vt:lpstr>
      <vt:lpstr>pyplot| 多條線、多種點</vt:lpstr>
      <vt:lpstr>pyplot.subplot| 圖中切分為多個子圖</vt:lpstr>
      <vt:lpstr>pyplot.savefig| 儲存圖表</vt:lpstr>
      <vt:lpstr>參數設定</vt:lpstr>
      <vt:lpstr>plt.legend|圖示標籤</vt:lpstr>
      <vt:lpstr>plt.legend|圖示標籤</vt:lpstr>
      <vt:lpstr>補充介紹| 各式各樣的視覺化工具</vt:lpstr>
      <vt:lpstr>補充介紹| 各式各樣的視覺化工具</vt:lpstr>
      <vt:lpstr>學習的心靈階段</vt:lpstr>
      <vt:lpstr>學習的心靈階段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楊子萱</dc:creator>
  <cp:lastModifiedBy>楊子萱</cp:lastModifiedBy>
  <cp:revision>6</cp:revision>
  <dcterms:created xsi:type="dcterms:W3CDTF">2022-09-12T15:09:48Z</dcterms:created>
  <dcterms:modified xsi:type="dcterms:W3CDTF">2022-09-13T10:36:11Z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