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7" r:id="rId5"/>
    <p:sldId id="258" r:id="rId6"/>
    <p:sldId id="259" r:id="rId7"/>
    <p:sldId id="260" r:id="rId8"/>
    <p:sldId id="261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0" userDrawn="1">
          <p15:clr>
            <a:srgbClr val="A4A3A4"/>
          </p15:clr>
        </p15:guide>
        <p15:guide id="2" pos="37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070"/>
        <p:guide pos="3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9110" y="35306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Times New Roman Regular" panose="02020503050405090304" charset="0"/>
                <a:ea typeface="Source Han Serif SC Regular" panose="02020300000000000000" charset="-122"/>
              </a:rPr>
              <a:t>轨迹数据挖掘任务</a:t>
            </a:r>
            <a:endParaRPr lang="zh-CN" altLang="en-US">
              <a:latin typeface="Times New Roman Regular" panose="02020503050405090304" charset="0"/>
              <a:ea typeface="Source Han Serif SC Regular" panose="020203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9110" y="1127760"/>
            <a:ext cx="1069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Source Han Serif SC Bold" panose="02020300000000000000" charset="-122"/>
                <a:ea typeface="Source Han Serif SC Bold" panose="02020300000000000000" charset="-122"/>
              </a:rPr>
              <a:t>概述</a:t>
            </a:r>
            <a:r>
              <a:rPr lang="zh-CN" altLang="en-US">
                <a:latin typeface="Times New Roman Regular" panose="02020503050405090304" charset="0"/>
                <a:ea typeface="Source Han Serif SC Regular" panose="02020300000000000000" charset="-122"/>
              </a:rPr>
              <a:t>：利用数据挖掘课程学习到的聚类、分类、回归等技术，结合北京交通轨迹数据，挖掘交通出行规律</a:t>
            </a:r>
            <a:endParaRPr lang="zh-CN" altLang="en-US">
              <a:latin typeface="Times New Roman Regular" panose="02020503050405090304" charset="0"/>
              <a:ea typeface="Source Han Serif SC Regular" panose="020203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110" y="1851660"/>
            <a:ext cx="4735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Bold" panose="02020300000000000000" charset="-122"/>
                <a:ea typeface="Source Han Serif SC Bold" panose="02020300000000000000" charset="-122"/>
                <a:cs typeface="Times New Roman Regular" panose="02020503050405090304" charset="0"/>
              </a:rPr>
              <a:t>数据集</a:t>
            </a:r>
            <a:r>
              <a:rPr lang="zh-CN" altLang="en-US">
                <a:latin typeface="Times New Roman Regular" panose="02020503050405090304" charset="0"/>
                <a:ea typeface="Source Han Serif SC Regular" panose="02020300000000000000" charset="-122"/>
                <a:cs typeface="Times New Roman Regular" panose="02020503050405090304" charset="0"/>
              </a:rPr>
              <a:t>：https://gitlab.com/Apolsus/dm23dataset</a:t>
            </a:r>
            <a:endParaRPr lang="zh-CN" altLang="en-US">
              <a:latin typeface="Times New Roman Regular" panose="02020503050405090304" charset="0"/>
              <a:ea typeface="Source Han Serif SC Regular" panose="02020300000000000000" charset="-122"/>
              <a:cs typeface="Times New Roman Regular" panose="0202050305040509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3675" y="2880360"/>
            <a:ext cx="2284095" cy="22517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41445" y="2960370"/>
            <a:ext cx="2138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Times New Roman Regular" panose="02020503050405090304" charset="0"/>
                <a:ea typeface="Source Han Serif SC Regular" panose="02020300000000000000" charset="-122"/>
              </a:rPr>
              <a:t>详细的数据集描述和加载</a:t>
            </a:r>
            <a:endParaRPr lang="zh-CN" altLang="en-US" sz="1400">
              <a:latin typeface="Times New Roman Regular" panose="02020503050405090304" charset="0"/>
              <a:ea typeface="Source Han Serif SC Regular" panose="020203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41445" y="3395980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Times New Roman Regular" panose="02020503050405090304" charset="0"/>
                <a:ea typeface="Source Han Serif SC Regular" panose="02020300000000000000" charset="-122"/>
              </a:rPr>
              <a:t>公路类型说明</a:t>
            </a:r>
            <a:endParaRPr lang="zh-CN" altLang="en-US" sz="1400">
              <a:latin typeface="Times New Roman Regular" panose="02020503050405090304" charset="0"/>
              <a:ea typeface="Source Han Serif SC Regular" panose="020203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41445" y="3853180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Times New Roman Regular" panose="02020503050405090304" charset="0"/>
                <a:ea typeface="Source Han Serif SC Regular" panose="02020300000000000000" charset="-122"/>
              </a:rPr>
              <a:t>路网连接方式</a:t>
            </a:r>
            <a:endParaRPr lang="zh-CN" altLang="en-US" sz="1400">
              <a:latin typeface="Times New Roman Regular" panose="02020503050405090304" charset="0"/>
              <a:ea typeface="Source Han Serif SC Regular" panose="02020300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41445" y="4310380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Times New Roman Regular" panose="02020503050405090304" charset="0"/>
                <a:ea typeface="Source Han Serif SC Regular" panose="02020300000000000000" charset="-122"/>
              </a:rPr>
              <a:t>路段属性描述</a:t>
            </a:r>
            <a:endParaRPr lang="zh-CN" altLang="en-US" sz="1400">
              <a:latin typeface="Times New Roman Regular" panose="02020503050405090304" charset="0"/>
              <a:ea typeface="Source Han Serif SC Regular" panose="020203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41445" y="4767580"/>
            <a:ext cx="12649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 Regular" panose="02020503050405090304" charset="0"/>
                <a:ea typeface="Source Han Serif SC Regular" panose="02020300000000000000" charset="-122"/>
                <a:cs typeface="Times New Roman Regular" panose="02020503050405090304" charset="0"/>
              </a:rPr>
              <a:t>GPS </a:t>
            </a:r>
            <a:r>
              <a:rPr lang="zh-CN" altLang="en-US" sz="1400">
                <a:latin typeface="Times New Roman Regular" panose="02020503050405090304" charset="0"/>
                <a:ea typeface="Source Han Serif SC Regular" panose="02020300000000000000" charset="-122"/>
                <a:cs typeface="Times New Roman Regular" panose="02020503050405090304" charset="0"/>
              </a:rPr>
              <a:t>轨迹数据</a:t>
            </a:r>
            <a:endParaRPr lang="zh-CN" altLang="en-US" sz="1400">
              <a:latin typeface="Times New Roman Regular" panose="02020503050405090304" charset="0"/>
              <a:ea typeface="Source Han Serif SC Regular" panose="02020300000000000000" charset="-122"/>
              <a:cs typeface="Times New Roman Regular" panose="0202050305040509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9110" y="5660390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Bold" panose="02020300000000000000" charset="-122"/>
                <a:ea typeface="Source Han Serif SC Bold" panose="02020300000000000000" charset="-122"/>
                <a:cs typeface="Times New Roman Regular" panose="02020503050405090304" charset="0"/>
              </a:rPr>
              <a:t>组队</a:t>
            </a:r>
            <a:r>
              <a:rPr lang="zh-CN" altLang="en-US">
                <a:latin typeface="Times New Roman Regular" panose="02020503050405090304" charset="0"/>
                <a:ea typeface="Source Han Serif SC Regular" panose="02020300000000000000" charset="-122"/>
                <a:cs typeface="Times New Roman Regular" panose="02020503050405090304" charset="0"/>
              </a:rPr>
              <a:t>：</a:t>
            </a:r>
            <a:r>
              <a:rPr lang="en-US" altLang="zh-CN">
                <a:latin typeface="Times New Roman Regular" panose="02020503050405090304" charset="0"/>
                <a:ea typeface="Source Han Serif SC Regular" panose="02020300000000000000" charset="-122"/>
                <a:cs typeface="Times New Roman Regular" panose="02020503050405090304" charset="0"/>
              </a:rPr>
              <a:t>3</a:t>
            </a:r>
            <a:r>
              <a:rPr lang="zh-CN" altLang="en-US">
                <a:latin typeface="Times New Roman Regular" panose="02020503050405090304" charset="0"/>
                <a:ea typeface="Source Han Serif SC Regular" panose="02020300000000000000" charset="-122"/>
                <a:cs typeface="Times New Roman Regular" panose="02020503050405090304" charset="0"/>
              </a:rPr>
              <a:t>人组队完成</a:t>
            </a:r>
            <a:endParaRPr lang="zh-CN" altLang="en-US">
              <a:latin typeface="Times New Roman Regular" panose="02020503050405090304" charset="0"/>
              <a:ea typeface="Source Han Serif SC Regular" panose="02020300000000000000" charset="-122"/>
              <a:cs typeface="Times New Roman Regular" panose="0202050305040509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9110" y="6193790"/>
            <a:ext cx="6333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Bold" panose="02020300000000000000" charset="-122"/>
                <a:ea typeface="Source Han Serif SC Bold" panose="02020300000000000000" charset="-122"/>
                <a:cs typeface="Times New Roman Regular" panose="02020503050405090304" charset="0"/>
              </a:rPr>
              <a:t>提交要求</a:t>
            </a:r>
            <a:r>
              <a:rPr lang="zh-CN" altLang="en-US">
                <a:latin typeface="Times New Roman Regular" panose="02020503050405090304" charset="0"/>
                <a:ea typeface="Source Han Serif SC Regular" panose="02020300000000000000" charset="-122"/>
                <a:cs typeface="Times New Roman Regular" panose="02020503050405090304" charset="0"/>
              </a:rPr>
              <a:t>：报告</a:t>
            </a:r>
            <a:r>
              <a:rPr lang="en-US" altLang="zh-CN">
                <a:latin typeface="Times New Roman Regular" panose="02020503050405090304" charset="0"/>
                <a:ea typeface="Source Han Serif SC Regular" panose="02020300000000000000" charset="-122"/>
                <a:cs typeface="Times New Roman Regular" panose="02020503050405090304" charset="0"/>
              </a:rPr>
              <a:t>(pdf) + </a:t>
            </a:r>
            <a:r>
              <a:rPr lang="zh-CN" altLang="en-US">
                <a:latin typeface="Times New Roman Regular" panose="02020503050405090304" charset="0"/>
                <a:ea typeface="Source Han Serif SC Regular" panose="02020300000000000000" charset="-122"/>
                <a:cs typeface="Times New Roman Regular" panose="02020503050405090304" charset="0"/>
              </a:rPr>
              <a:t>实现代码</a:t>
            </a:r>
            <a:r>
              <a:rPr lang="en-US" altLang="zh-CN">
                <a:latin typeface="Times New Roman Regular" panose="02020503050405090304" charset="0"/>
                <a:ea typeface="Source Han Serif SC Regular" panose="02020300000000000000" charset="-122"/>
                <a:cs typeface="Times New Roman Regular" panose="02020503050405090304" charset="0"/>
              </a:rPr>
              <a:t>(github/gitlab) + </a:t>
            </a:r>
            <a:r>
              <a:rPr lang="zh-CN" altLang="en-US">
                <a:latin typeface="Times New Roman Regular" panose="02020503050405090304" charset="0"/>
                <a:ea typeface="Source Han Serif SC Regular" panose="02020300000000000000" charset="-122"/>
                <a:cs typeface="Times New Roman Regular" panose="02020503050405090304" charset="0"/>
              </a:rPr>
              <a:t>分工说明</a:t>
            </a:r>
            <a:r>
              <a:rPr lang="en-US" altLang="zh-CN">
                <a:latin typeface="Times New Roman Regular" panose="02020503050405090304" charset="0"/>
                <a:ea typeface="Source Han Serif SC Regular" panose="02020300000000000000" charset="-122"/>
                <a:cs typeface="Times New Roman Regular" panose="02020503050405090304" charset="0"/>
              </a:rPr>
              <a:t>(pdf)</a:t>
            </a:r>
            <a:endParaRPr lang="en-US" altLang="zh-CN">
              <a:latin typeface="Times New Roman Regular" panose="02020503050405090304" charset="0"/>
              <a:ea typeface="Source Han Serif SC Regular" panose="02020300000000000000" charset="-122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9110" y="35306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Source Han Serif SC Bold" panose="02020300000000000000" charset="-122"/>
                <a:ea typeface="Source Han Serif SC Bold" panose="02020300000000000000" charset="-122"/>
              </a:rPr>
              <a:t>轨迹数据挖掘任务</a:t>
            </a:r>
            <a:endParaRPr lang="zh-CN" altLang="en-US" b="1">
              <a:latin typeface="Source Han Serif SC Bold" panose="02020300000000000000" charset="-122"/>
              <a:ea typeface="Source Han Serif SC Bold" panose="020203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9110" y="1127760"/>
            <a:ext cx="357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Bold" panose="02020300000000000000" charset="-122"/>
                <a:ea typeface="Source Han Serif SC Bold" panose="02020300000000000000" charset="-122"/>
              </a:rPr>
              <a:t>任务</a:t>
            </a:r>
            <a:r>
              <a:rPr lang="en-US" altLang="zh-CN" b="1">
                <a:latin typeface="Source Han Serif SC Bold" panose="02020300000000000000" charset="-122"/>
                <a:ea typeface="Source Han Serif SC Bold" panose="02020300000000000000" charset="-122"/>
              </a:rPr>
              <a:t> 1：</a:t>
            </a:r>
            <a:r>
              <a:rPr lang="zh-CN" altLang="en-US">
                <a:sym typeface="+mn-ea"/>
              </a:rPr>
              <a:t>数据预处理（路网匹配）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32610" y="1774190"/>
            <a:ext cx="857694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由于轨迹数据是</a:t>
            </a:r>
            <a:r>
              <a:rPr lang="en-US" altLang="zh-CN"/>
              <a:t> GPS </a:t>
            </a:r>
            <a:r>
              <a:rPr lang="zh-CN" altLang="en-US"/>
              <a:t>形式的，你需要将其映射到路网上。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注意</a:t>
            </a:r>
            <a:endParaRPr lang="zh-CN" altLang="en-US"/>
          </a:p>
          <a:p>
            <a:pPr indent="457200"/>
            <a:r>
              <a:rPr lang="en-US" altLang="zh-CN"/>
              <a:t>1. </a:t>
            </a:r>
            <a:r>
              <a:rPr lang="zh-CN" altLang="en-US"/>
              <a:t>由于</a:t>
            </a:r>
            <a:r>
              <a:rPr lang="en-US" altLang="zh-CN"/>
              <a:t> GPS </a:t>
            </a:r>
            <a:r>
              <a:rPr lang="zh-CN" altLang="en-US"/>
              <a:t>噪声，你可能会遇到需要插补、近似的情形。描述你的解决</a:t>
            </a:r>
            <a:r>
              <a:rPr lang="zh-CN" altLang="en-US"/>
              <a:t>思路。</a:t>
            </a:r>
            <a:endParaRPr lang="zh-CN" altLang="en-US"/>
          </a:p>
          <a:p>
            <a:pPr indent="457200"/>
            <a:r>
              <a:rPr lang="en-US" altLang="zh-CN"/>
              <a:t>2. </a:t>
            </a:r>
            <a:r>
              <a:rPr lang="zh-CN" altLang="en-US"/>
              <a:t>路网匹配算法的执行时间很长，建议不要</a:t>
            </a:r>
            <a:r>
              <a:rPr lang="zh-CN" altLang="en-US"/>
              <a:t>拖延</a:t>
            </a:r>
            <a:endParaRPr lang="zh-CN" altLang="en-US"/>
          </a:p>
          <a:p>
            <a:pPr indent="457200"/>
            <a:r>
              <a:rPr lang="en-US" altLang="zh-CN"/>
              <a:t>3. </a:t>
            </a:r>
            <a:r>
              <a:rPr lang="zh-CN" altLang="en-US"/>
              <a:t>可以参考比较现有的方案选取合适的</a:t>
            </a:r>
            <a:r>
              <a:rPr lang="zh-CN" altLang="en-US"/>
              <a:t>一种。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3320" y="3652520"/>
            <a:ext cx="6048375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9110" y="35306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Source Han Serif SC Bold" panose="02020300000000000000" charset="-122"/>
                <a:ea typeface="Source Han Serif SC Bold" panose="02020300000000000000" charset="-122"/>
              </a:rPr>
              <a:t>轨迹数据挖掘任务</a:t>
            </a:r>
            <a:endParaRPr lang="zh-CN" altLang="en-US" b="1">
              <a:latin typeface="Source Han Serif SC Bold" panose="02020300000000000000" charset="-122"/>
              <a:ea typeface="Source Han Serif SC Bold" panose="020203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9110" y="1127760"/>
            <a:ext cx="499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Bold" panose="02020300000000000000" charset="-122"/>
                <a:ea typeface="Source Han Serif SC Bold" panose="02020300000000000000" charset="-122"/>
              </a:rPr>
              <a:t>任务</a:t>
            </a:r>
            <a:r>
              <a:rPr lang="en-US" altLang="zh-CN" b="1">
                <a:latin typeface="Source Han Serif SC Bold" panose="02020300000000000000" charset="-122"/>
                <a:ea typeface="Source Han Serif SC Bold" panose="02020300000000000000" charset="-122"/>
              </a:rPr>
              <a:t> 2：</a:t>
            </a:r>
            <a:r>
              <a:rPr lang="zh-CN" altLang="en-US">
                <a:sym typeface="+mn-ea"/>
              </a:rPr>
              <a:t>聚类分析，从以下任务当中</a:t>
            </a:r>
            <a:r>
              <a:rPr lang="en-US" altLang="zh-CN">
                <a:sym typeface="+mn-ea"/>
              </a:rPr>
              <a:t> 2 </a:t>
            </a:r>
            <a:r>
              <a:rPr lang="zh-CN" altLang="en-US">
                <a:sym typeface="+mn-ea"/>
              </a:rPr>
              <a:t>选</a:t>
            </a:r>
            <a:r>
              <a:rPr lang="en-US" altLang="zh-CN">
                <a:sym typeface="+mn-ea"/>
              </a:rPr>
              <a:t> 1 </a:t>
            </a:r>
            <a:r>
              <a:rPr lang="zh-CN" altLang="en-US">
                <a:sym typeface="+mn-ea"/>
              </a:rPr>
              <a:t>完成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69390" y="1902460"/>
            <a:ext cx="371157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1：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路段聚类：</a:t>
            </a:r>
            <a:endParaRPr lang="zh-CN" altLang="en-US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</a:endParaRPr>
          </a:p>
          <a:p>
            <a:pPr algn="l"/>
            <a:r>
              <a:rPr lang="en-US" altLang="zh-CN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  </a:t>
            </a:r>
            <a:endParaRPr lang="en-US" altLang="zh-CN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</a:endParaRPr>
          </a:p>
          <a:p>
            <a:pPr algn="l"/>
            <a:r>
              <a:rPr lang="en-US" altLang="zh-CN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   1.1 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：如何定义路段相似度</a:t>
            </a:r>
            <a:endParaRPr lang="zh-CN" altLang="en-US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</a:endParaRPr>
          </a:p>
          <a:p>
            <a:pPr algn="l"/>
            <a:endParaRPr lang="zh-CN" altLang="en-US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</a:endParaRPr>
          </a:p>
          <a:p>
            <a:pPr algn="l"/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 </a:t>
            </a:r>
            <a:r>
              <a:rPr lang="en-US" altLang="zh-CN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  2.2 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：选取并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  <a:sym typeface="+mn-ea"/>
              </a:rPr>
              <a:t>实现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合适的聚类算法</a:t>
            </a:r>
            <a:endParaRPr lang="zh-CN" altLang="en-US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</a:endParaRPr>
          </a:p>
          <a:p>
            <a:pPr algn="l"/>
            <a:endParaRPr lang="zh-CN" altLang="en-US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</a:endParaRPr>
          </a:p>
          <a:p>
            <a:pPr algn="l"/>
            <a:r>
              <a:rPr lang="en-US" altLang="zh-CN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   2.3 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：评估你的聚类效果</a:t>
            </a:r>
            <a:endParaRPr lang="zh-CN" altLang="en-US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69390" y="4081780"/>
            <a:ext cx="377063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2: 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轨迹聚类</a:t>
            </a:r>
            <a:endParaRPr lang="zh-CN" altLang="en-US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</a:endParaRPr>
          </a:p>
          <a:p>
            <a:pPr algn="l"/>
            <a:r>
              <a:rPr lang="en-US" altLang="zh-CN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   </a:t>
            </a:r>
            <a:endParaRPr lang="en-US" altLang="zh-CN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</a:endParaRPr>
          </a:p>
          <a:p>
            <a:pPr algn="l"/>
            <a:r>
              <a:rPr lang="en-US" altLang="zh-CN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    2.1 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：如何定义轨迹相似度？</a:t>
            </a:r>
            <a:endParaRPr lang="zh-CN" altLang="en-US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</a:endParaRPr>
          </a:p>
          <a:p>
            <a:pPr algn="l"/>
            <a:r>
              <a:rPr lang="en-US" altLang="zh-CN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   </a:t>
            </a:r>
            <a:endParaRPr lang="en-US" altLang="zh-CN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</a:endParaRPr>
          </a:p>
          <a:p>
            <a:pPr algn="l"/>
            <a:r>
              <a:rPr lang="en-US" altLang="zh-CN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    2.2 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：选取并实现合适的聚类算法</a:t>
            </a:r>
            <a:b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</a:br>
            <a:b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</a:br>
            <a:r>
              <a:rPr lang="en-US" altLang="zh-CN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    </a:t>
            </a:r>
            <a:r>
              <a:rPr lang="en-US" altLang="zh-CN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  <a:sym typeface="+mn-ea"/>
              </a:rPr>
              <a:t>2.3 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  <a:sym typeface="+mn-ea"/>
              </a:rPr>
              <a:t>：评估你的聚类效果</a:t>
            </a:r>
            <a:endParaRPr lang="zh-CN" altLang="en-US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9110" y="35306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Source Han Serif SC Bold" panose="02020300000000000000" charset="-122"/>
                <a:ea typeface="Source Han Serif SC Bold" panose="02020300000000000000" charset="-122"/>
              </a:rPr>
              <a:t>轨迹数据挖掘任务</a:t>
            </a:r>
            <a:endParaRPr lang="zh-CN" altLang="en-US" b="1">
              <a:latin typeface="Source Han Serif SC Bold" panose="02020300000000000000" charset="-122"/>
              <a:ea typeface="Source Han Serif SC Bold" panose="020203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9110" y="1127760"/>
            <a:ext cx="3181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Bold" panose="02020300000000000000" charset="-122"/>
                <a:ea typeface="Source Han Serif SC Bold" panose="02020300000000000000" charset="-122"/>
                <a:cs typeface="Source Han Serif SC Bold" panose="02020300000000000000" charset="-122"/>
              </a:rPr>
              <a:t>任务</a:t>
            </a:r>
            <a:r>
              <a:rPr lang="en-US" altLang="zh-CN" b="1">
                <a:latin typeface="Source Han Serif SC Bold" panose="02020300000000000000" charset="-122"/>
                <a:ea typeface="Source Han Serif SC Bold" panose="02020300000000000000" charset="-122"/>
                <a:cs typeface="Source Han Serif SC Bold" panose="02020300000000000000" charset="-122"/>
              </a:rPr>
              <a:t> 3</a:t>
            </a:r>
            <a:r>
              <a:rPr lang="en-US" altLang="zh-CN" b="1">
                <a:latin typeface="Source Han Serif SC Regular" panose="02020300000000000000" charset="-122"/>
                <a:ea typeface="Source Han Serif SC Regular" panose="02020300000000000000" charset="-122"/>
                <a:cs typeface="Source Han Serif SC Regular" panose="02020300000000000000" charset="-122"/>
              </a:rPr>
              <a:t>：</a:t>
            </a:r>
            <a:r>
              <a:rPr lang="zh-CN" altLang="en-US">
                <a:latin typeface="Source Han Serif SC Regular" panose="02020300000000000000" charset="-122"/>
                <a:ea typeface="Source Han Serif SC Regular" panose="02020300000000000000" charset="-122"/>
                <a:cs typeface="Source Han Serif SC Regular" panose="02020300000000000000" charset="-122"/>
                <a:sym typeface="+mn-ea"/>
              </a:rPr>
              <a:t>回归分析：</a:t>
            </a:r>
            <a:r>
              <a:rPr lang="en-US" altLang="zh-CN">
                <a:latin typeface="Source Han Serif SC Regular" panose="02020300000000000000" charset="-122"/>
                <a:ea typeface="Source Han Serif SC Regular" panose="02020300000000000000" charset="-122"/>
                <a:cs typeface="Source Han Serif SC Regular" panose="02020300000000000000" charset="-122"/>
                <a:sym typeface="+mn-ea"/>
              </a:rPr>
              <a:t>ETA </a:t>
            </a:r>
            <a:r>
              <a:rPr lang="zh-CN" altLang="en-US">
                <a:latin typeface="Source Han Serif SC Regular" panose="02020300000000000000" charset="-122"/>
                <a:ea typeface="Source Han Serif SC Regular" panose="02020300000000000000" charset="-122"/>
                <a:cs typeface="Source Han Serif SC Regular" panose="02020300000000000000" charset="-122"/>
                <a:sym typeface="+mn-ea"/>
              </a:rPr>
              <a:t>估计</a:t>
            </a:r>
            <a:endParaRPr lang="zh-CN" altLang="en-US">
              <a:latin typeface="Source Han Serif SC Regular" panose="02020300000000000000" charset="-122"/>
              <a:ea typeface="Source Han Serif SC Regular" panose="02020300000000000000" charset="-122"/>
              <a:cs typeface="Source Han Serif SC Regular" panose="020203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9390" y="1689735"/>
            <a:ext cx="910463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ETA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：车辆行驶时间估计，即给定出发时间、出发地点、目标地点，车辆到达时所需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时间</a:t>
            </a:r>
            <a:endParaRPr lang="zh-CN" altLang="en-US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</a:endParaRPr>
          </a:p>
          <a:p>
            <a:pPr algn="l"/>
            <a:endParaRPr lang="zh-CN" altLang="en-US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</a:endParaRPr>
          </a:p>
          <a:p>
            <a:pPr algn="l"/>
            <a:r>
              <a:rPr lang="en-US" altLang="zh-CN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3.1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：设计算法，介绍研究出发点（例如轨迹密度与通行速度间的联系）</a:t>
            </a:r>
            <a:endParaRPr lang="zh-CN" altLang="en-US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</a:endParaRPr>
          </a:p>
          <a:p>
            <a:pPr algn="l"/>
            <a:endParaRPr lang="zh-CN" altLang="en-US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</a:endParaRPr>
          </a:p>
          <a:p>
            <a:pPr algn="l"/>
            <a:r>
              <a:rPr lang="en-US" altLang="zh-CN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3.2：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实现你的算法，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提交代码</a:t>
            </a:r>
            <a:endParaRPr lang="zh-CN" altLang="en-US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</a:endParaRPr>
          </a:p>
          <a:p>
            <a:pPr algn="l"/>
            <a:endParaRPr lang="zh-CN" altLang="en-US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</a:endParaRPr>
          </a:p>
          <a:p>
            <a:pPr algn="l"/>
            <a:r>
              <a:rPr lang="en-US" altLang="zh-CN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3.3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：设计评估方式并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评估（例如如何划分数据，或者在节假日</a:t>
            </a:r>
            <a:r>
              <a:rPr lang="en-US" altLang="zh-CN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/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工作日等多场景下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评估）</a:t>
            </a:r>
            <a:endParaRPr lang="zh-CN" altLang="en-US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3090" y="3996690"/>
            <a:ext cx="86410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Bold" panose="02020300000000000000" charset="-122"/>
                <a:ea typeface="Source Han Serif SC Bold" panose="02020300000000000000" charset="-122"/>
              </a:rPr>
              <a:t>任务</a:t>
            </a:r>
            <a:r>
              <a:rPr lang="en-US" altLang="zh-CN" b="1">
                <a:latin typeface="Source Han Serif SC Bold" panose="02020300000000000000" charset="-122"/>
                <a:ea typeface="Source Han Serif SC Bold" panose="02020300000000000000" charset="-122"/>
              </a:rPr>
              <a:t> 4：</a:t>
            </a:r>
            <a:r>
              <a:rPr lang="zh-CN" altLang="en-US">
                <a:sym typeface="+mn-ea"/>
              </a:rPr>
              <a:t>分类任务（下一跳</a:t>
            </a:r>
            <a:r>
              <a:rPr lang="zh-CN" altLang="en-US">
                <a:sym typeface="+mn-ea"/>
              </a:rPr>
              <a:t>预测）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lvl="1" indent="457200" algn="l"/>
            <a:r>
              <a:rPr lang="zh-CN" altLang="en-US">
                <a:sym typeface="+mn-ea"/>
              </a:rPr>
              <a:t>下一跳预测：指如何根据历史轨迹序列，预测下一个轨迹点所在的空间</a:t>
            </a:r>
            <a:r>
              <a:rPr lang="zh-CN" altLang="en-US">
                <a:sym typeface="+mn-ea"/>
              </a:rPr>
              <a:t>位置</a:t>
            </a:r>
            <a:endParaRPr lang="zh-CN" altLang="en-US">
              <a:sym typeface="+mn-ea"/>
            </a:endParaRPr>
          </a:p>
          <a:p>
            <a:pPr lvl="1" indent="457200" algn="l"/>
            <a:endParaRPr lang="zh-CN" altLang="en-US">
              <a:sym typeface="+mn-ea"/>
            </a:endParaRPr>
          </a:p>
          <a:p>
            <a:pPr lvl="1" indent="457200" algn="l"/>
            <a:r>
              <a:rPr lang="en-US" altLang="zh-CN">
                <a:sym typeface="+mn-ea"/>
              </a:rPr>
              <a:t>4.1 </a:t>
            </a:r>
            <a:r>
              <a:rPr lang="zh-CN" altLang="en-US">
                <a:sym typeface="+mn-ea"/>
              </a:rPr>
              <a:t>描述你如何将下一跳预测任务建模为一个分类问题，</a:t>
            </a:r>
            <a:r>
              <a:rPr lang="zh-CN" altLang="en-US">
                <a:sym typeface="+mn-ea"/>
              </a:rPr>
              <a:t>这个问题的关键难</a:t>
            </a:r>
            <a:endParaRPr lang="zh-CN" altLang="en-US">
              <a:sym typeface="+mn-ea"/>
            </a:endParaRPr>
          </a:p>
          <a:p>
            <a:pPr lvl="1" indent="457200" algn="l"/>
            <a:r>
              <a:rPr lang="zh-CN" altLang="en-US">
                <a:sym typeface="+mn-ea"/>
              </a:rPr>
              <a:t>点以及解决思路</a:t>
            </a:r>
            <a:endParaRPr lang="zh-CN" altLang="en-US">
              <a:sym typeface="+mn-ea"/>
            </a:endParaRPr>
          </a:p>
          <a:p>
            <a:pPr lvl="1" indent="457200" algn="l"/>
            <a:endParaRPr lang="zh-CN" altLang="en-US">
              <a:sym typeface="+mn-ea"/>
            </a:endParaRPr>
          </a:p>
          <a:p>
            <a:pPr lvl="1" indent="457200" algn="l"/>
            <a:r>
              <a:rPr lang="en-US" altLang="zh-CN">
                <a:sym typeface="+mn-ea"/>
              </a:rPr>
              <a:t>4.2 </a:t>
            </a:r>
            <a:r>
              <a:rPr lang="zh-CN" altLang="en-US">
                <a:sym typeface="+mn-ea"/>
              </a:rPr>
              <a:t>实施解决方案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  <a:sym typeface="+mn-ea"/>
              </a:rPr>
              <a:t>，提交代码</a:t>
            </a:r>
            <a:endParaRPr lang="zh-CN" altLang="en-US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  <a:sym typeface="+mn-ea"/>
            </a:endParaRPr>
          </a:p>
          <a:p>
            <a:pPr lvl="1" indent="457200" algn="l"/>
            <a:endParaRPr lang="zh-CN" altLang="en-US">
              <a:sym typeface="+mn-ea"/>
            </a:endParaRPr>
          </a:p>
          <a:p>
            <a:pPr lvl="1" indent="457200" algn="l"/>
            <a:r>
              <a:rPr lang="en-US" altLang="zh-CN">
                <a:sym typeface="+mn-ea"/>
              </a:rPr>
              <a:t>4.3 </a:t>
            </a:r>
            <a:r>
              <a:rPr lang="zh-CN" altLang="en-US">
                <a:sym typeface="+mn-ea"/>
              </a:rPr>
              <a:t>给出你的评估</a:t>
            </a:r>
            <a:r>
              <a:rPr lang="zh-CN" altLang="en-US">
                <a:sym typeface="+mn-ea"/>
              </a:rPr>
              <a:t>结果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9110" y="35306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Source Han Serif SC Bold" panose="02020300000000000000" charset="-122"/>
                <a:ea typeface="Source Han Serif SC Bold" panose="02020300000000000000" charset="-122"/>
              </a:rPr>
              <a:t>轨迹数据挖掘任务</a:t>
            </a:r>
            <a:endParaRPr lang="zh-CN" altLang="en-US" b="1">
              <a:latin typeface="Source Han Serif SC Bold" panose="02020300000000000000" charset="-122"/>
              <a:ea typeface="Source Han Serif SC Bold" panose="020203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9110" y="1051560"/>
            <a:ext cx="7586980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Bold" panose="02020300000000000000" charset="-122"/>
                <a:ea typeface="Source Han Serif SC Bold" panose="02020300000000000000" charset="-122"/>
                <a:cs typeface="Source Han Serif SC" panose="02020300000000000000" charset="-122"/>
              </a:rPr>
              <a:t>提交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：每个小组的组长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提交</a:t>
            </a:r>
            <a:endParaRPr lang="zh-CN" altLang="en-US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</a:endParaRPr>
          </a:p>
          <a:p>
            <a:pPr indent="457200" algn="l"/>
            <a:endParaRPr lang="zh-CN" altLang="en-US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</a:endParaRPr>
          </a:p>
          <a:p>
            <a:pPr marL="457200" lvl="1" indent="457200" algn="l"/>
            <a:r>
              <a:rPr lang="en-US" altLang="zh-CN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1. 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位置：</a:t>
            </a:r>
            <a:r>
              <a:rPr lang="en-US" altLang="zh-CN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l782993610@gmail.com</a:t>
            </a:r>
            <a:endParaRPr lang="en-US" altLang="zh-CN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</a:endParaRPr>
          </a:p>
          <a:p>
            <a:pPr marL="457200" lvl="1" indent="457200" algn="l"/>
            <a:endParaRPr lang="en-US" altLang="zh-CN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</a:endParaRPr>
          </a:p>
          <a:p>
            <a:pPr marL="457200" lvl="1" indent="457200" algn="l"/>
            <a:r>
              <a:rPr lang="en-US" altLang="zh-CN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2. 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邮件及压缩包标题格式：学号</a:t>
            </a:r>
            <a:r>
              <a:rPr lang="en-US" altLang="zh-CN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_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组号</a:t>
            </a:r>
            <a:r>
              <a:rPr lang="en-US" altLang="zh-CN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_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数据挖掘</a:t>
            </a:r>
            <a:r>
              <a:rPr lang="en-US" altLang="zh-CN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2023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课程大作业</a:t>
            </a:r>
            <a:endParaRPr lang="zh-CN" altLang="en-US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</a:endParaRPr>
          </a:p>
          <a:p>
            <a:pPr marL="457200" lvl="1" indent="457200" algn="l"/>
            <a:endParaRPr lang="zh-CN" altLang="en-US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</a:endParaRPr>
          </a:p>
          <a:p>
            <a:pPr marL="457200" lvl="1" indent="457200" algn="l"/>
            <a:r>
              <a:rPr lang="en-US" altLang="zh-CN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3. 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内容：</a:t>
            </a:r>
            <a:endParaRPr lang="zh-CN" altLang="en-US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</a:endParaRPr>
          </a:p>
          <a:p>
            <a:pPr marL="914400" lvl="2" indent="457200" algn="l"/>
            <a:endParaRPr lang="zh-CN" altLang="en-US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</a:endParaRPr>
          </a:p>
          <a:p>
            <a:pPr marL="914400" lvl="2" indent="457200" algn="l"/>
            <a:r>
              <a:rPr lang="en-US" altLang="zh-CN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· 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实现报告</a:t>
            </a:r>
            <a:r>
              <a:rPr lang="en-US" altLang="zh-CN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 pdf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（后续给出模版）</a:t>
            </a:r>
            <a:endParaRPr lang="zh-CN" altLang="en-US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</a:endParaRPr>
          </a:p>
          <a:p>
            <a:pPr marL="914400" lvl="2" indent="457200" algn="l"/>
            <a:endParaRPr lang="zh-CN" altLang="en-US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</a:endParaRPr>
          </a:p>
          <a:p>
            <a:pPr marL="914400" lvl="2" indent="457200" algn="l"/>
            <a:r>
              <a:rPr lang="en-US" altLang="zh-CN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· 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代码仓库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链接</a:t>
            </a:r>
            <a:endParaRPr lang="zh-CN" altLang="en-US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</a:endParaRPr>
          </a:p>
          <a:p>
            <a:pPr marL="914400" lvl="2" indent="457200" algn="l"/>
            <a:endParaRPr lang="zh-CN" altLang="en-US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</a:endParaRPr>
          </a:p>
          <a:p>
            <a:pPr marL="914400" lvl="2" indent="457200" algn="l"/>
            <a:r>
              <a:rPr lang="en-US" altLang="zh-CN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· 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小组分工明细</a:t>
            </a:r>
            <a:r>
              <a:rPr lang="zh-CN" altLang="en-US">
                <a:latin typeface="Source Han Serif SC" panose="02020300000000000000" charset="-122"/>
                <a:ea typeface="Source Han Serif SC" panose="02020300000000000000" charset="-122"/>
                <a:cs typeface="Source Han Serif SC" panose="02020300000000000000" charset="-122"/>
              </a:rPr>
              <a:t>表</a:t>
            </a:r>
            <a:endParaRPr lang="zh-CN" altLang="en-US">
              <a:latin typeface="Source Han Serif SC" panose="02020300000000000000" charset="-122"/>
              <a:ea typeface="Source Han Serif SC" panose="02020300000000000000" charset="-122"/>
              <a:cs typeface="Source Han Serif SC" panose="020203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0900" y="1558290"/>
            <a:ext cx="2147570" cy="2147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" y="248285"/>
            <a:ext cx="4999355" cy="42443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" y="4492625"/>
            <a:ext cx="4999355" cy="20720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</Words>
  <Application>WPS 演示</Application>
  <PresentationFormat>宽屏</PresentationFormat>
  <Paragraphs>89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Times New Roman Regular</vt:lpstr>
      <vt:lpstr>Source Han Serif SC Regular</vt:lpstr>
      <vt:lpstr>Source Han Serif SC Bold</vt:lpstr>
      <vt:lpstr>Source Han Serif SC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amadeus</dc:creator>
  <cp:lastModifiedBy>18373173</cp:lastModifiedBy>
  <cp:revision>30</cp:revision>
  <dcterms:created xsi:type="dcterms:W3CDTF">2023-10-11T09:39:09Z</dcterms:created>
  <dcterms:modified xsi:type="dcterms:W3CDTF">2023-10-11T09:39:09Z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2052-6.2.1.8344</vt:lpwstr>
  </property>
  <property fmtid="{D5CDD505-2E9C-101B-9397-08002B2CF9AE}" pid="3" name="ICV">
    <vt:lpwstr>9FE426AE36F3D1A07FF0DE6404B6AB52_41</vt:lpwstr>
  </property>
</Properties>
</file>