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7" r:id="rId3"/>
    <p:sldId id="283" r:id="rId4"/>
    <p:sldId id="275" r:id="rId5"/>
    <p:sldId id="258" r:id="rId6"/>
    <p:sldId id="276" r:id="rId7"/>
    <p:sldId id="277" r:id="rId8"/>
    <p:sldId id="278" r:id="rId9"/>
    <p:sldId id="279" r:id="rId10"/>
    <p:sldId id="280" r:id="rId11"/>
    <p:sldId id="281" r:id="rId12"/>
    <p:sldId id="282" r:id="rId13"/>
    <p:sldId id="284" r:id="rId14"/>
    <p:sldId id="285" r:id="rId15"/>
    <p:sldId id="286" r:id="rId16"/>
    <p:sldId id="287" r:id="rId17"/>
    <p:sldId id="288" r:id="rId18"/>
    <p:sldId id="289" r:id="rId19"/>
    <p:sldId id="290" r:id="rId20"/>
    <p:sldId id="291" r:id="rId21"/>
    <p:sldId id="259" r:id="rId22"/>
    <p:sldId id="260" r:id="rId23"/>
    <p:sldId id="292" r:id="rId24"/>
    <p:sldId id="261" r:id="rId25"/>
    <p:sldId id="262" r:id="rId26"/>
    <p:sldId id="264" r:id="rId27"/>
    <p:sldId id="294" r:id="rId28"/>
    <p:sldId id="293" r:id="rId29"/>
    <p:sldId id="265" r:id="rId30"/>
    <p:sldId id="263" r:id="rId31"/>
    <p:sldId id="295" r:id="rId32"/>
    <p:sldId id="296" r:id="rId33"/>
    <p:sldId id="297" r:id="rId34"/>
    <p:sldId id="298" r:id="rId35"/>
    <p:sldId id="299" r:id="rId36"/>
    <p:sldId id="300" r:id="rId37"/>
    <p:sldId id="301" r:id="rId38"/>
    <p:sldId id="302" r:id="rId39"/>
    <p:sldId id="303" r:id="rId40"/>
    <p:sldId id="307" r:id="rId41"/>
    <p:sldId id="304" r:id="rId42"/>
    <p:sldId id="305" r:id="rId43"/>
    <p:sldId id="306" r:id="rId44"/>
    <p:sldId id="27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nzing" initials="t" lastIdx="1" clrIdx="0">
    <p:extLst>
      <p:ext uri="{19B8F6BF-5375-455C-9EA6-DF929625EA0E}">
        <p15:presenceInfo xmlns:p15="http://schemas.microsoft.com/office/powerpoint/2012/main" userId="tenz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7" d="100"/>
          <a:sy n="77" d="100"/>
        </p:scale>
        <p:origin x="2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4D86-DF26-4285-861F-6D19DF1D19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035E65-C895-4EC2-9AEC-0EDDF1A1E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C7DBFD-E621-412D-8D8C-FAE3B461EDB3}"/>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5" name="Footer Placeholder 4">
            <a:extLst>
              <a:ext uri="{FF2B5EF4-FFF2-40B4-BE49-F238E27FC236}">
                <a16:creationId xmlns:a16="http://schemas.microsoft.com/office/drawing/2014/main" id="{7FE381BE-E135-4B70-B5AA-F340A5C36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DF418-DFCF-4E28-ACBF-C963184D1159}"/>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2169647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8D18E-D7D7-4398-B156-02129847F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717BA5-1E5A-4F02-A09F-C510E5C77D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EE334-72C5-4251-BD2C-78257B711B95}"/>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5" name="Footer Placeholder 4">
            <a:extLst>
              <a:ext uri="{FF2B5EF4-FFF2-40B4-BE49-F238E27FC236}">
                <a16:creationId xmlns:a16="http://schemas.microsoft.com/office/drawing/2014/main" id="{67CEEBC6-0446-41FD-9244-8309C84CC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F9208-2CFD-48CA-B936-FF97B6D03537}"/>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27265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F37CFB-1812-4CC9-92F0-DD4BA25C09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93444-C915-4D31-B3A5-F852E0098D6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3520AD-022C-4A01-AE81-785B03A7E8CC}"/>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5" name="Footer Placeholder 4">
            <a:extLst>
              <a:ext uri="{FF2B5EF4-FFF2-40B4-BE49-F238E27FC236}">
                <a16:creationId xmlns:a16="http://schemas.microsoft.com/office/drawing/2014/main" id="{9E54D88C-FAB5-4322-BCD2-EEAA86186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CE5A5-B51D-4FF7-A431-333699011438}"/>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274762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C9396-F7AD-4861-AF35-CC2E833B0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44E1FB-EC46-493F-BFBB-1C7A42CBFF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374C8-5969-4319-8DD2-529BC2ADE744}"/>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5" name="Footer Placeholder 4">
            <a:extLst>
              <a:ext uri="{FF2B5EF4-FFF2-40B4-BE49-F238E27FC236}">
                <a16:creationId xmlns:a16="http://schemas.microsoft.com/office/drawing/2014/main" id="{5AF3EBB6-8E16-4D2E-9EAF-0C82039AF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B8ED3-ADE9-4F13-B723-2EC0AC52AB2E}"/>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358484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C761-C70F-4BC4-A125-61FF656407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E1BEF9-A8AF-4164-AB99-C77F2BB794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2AB0FC-0B9F-4EF4-BCF4-9DA9D3E8F418}"/>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5" name="Footer Placeholder 4">
            <a:extLst>
              <a:ext uri="{FF2B5EF4-FFF2-40B4-BE49-F238E27FC236}">
                <a16:creationId xmlns:a16="http://schemas.microsoft.com/office/drawing/2014/main" id="{60313386-698A-44EA-B57E-0FBB31B26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3981E-41F0-48E2-90B5-1A9E433313DD}"/>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82293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2765-C70A-4614-B9D4-F3CF6BB251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27E865-B3A3-47B8-A05D-00A0F964A9A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D12FDD-633C-4A90-8C20-D42A7648A9B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CDAAD9-431A-4D08-B300-09ADBD5C0268}"/>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6" name="Footer Placeholder 5">
            <a:extLst>
              <a:ext uri="{FF2B5EF4-FFF2-40B4-BE49-F238E27FC236}">
                <a16:creationId xmlns:a16="http://schemas.microsoft.com/office/drawing/2014/main" id="{3F9DC9A6-E006-4C7F-8DD5-143368DF2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FF2F6-CEE3-4E92-A315-373F33EE0A51}"/>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409000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FA48-B69D-42C7-BF64-623A48F59A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524F77-B9B6-4306-AC3D-F63D0C757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7FC516-6A79-4BDC-AE64-02D1E41265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C44FAE-0E63-4D73-8347-351A6CA003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2B8CD1-63FB-44C2-A3A1-3225862592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F01E1-4936-49EE-B843-B84AE5B16704}"/>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8" name="Footer Placeholder 7">
            <a:extLst>
              <a:ext uri="{FF2B5EF4-FFF2-40B4-BE49-F238E27FC236}">
                <a16:creationId xmlns:a16="http://schemas.microsoft.com/office/drawing/2014/main" id="{11373A1C-59A3-42AA-8288-EF4D79D17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DFF8C9-5E1B-4730-9004-21F2EEBC5ED5}"/>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107330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40D7-4EAF-4102-9506-BB934980A5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409EF7-CE62-4FB5-BA60-3B754D74B30E}"/>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4" name="Footer Placeholder 3">
            <a:extLst>
              <a:ext uri="{FF2B5EF4-FFF2-40B4-BE49-F238E27FC236}">
                <a16:creationId xmlns:a16="http://schemas.microsoft.com/office/drawing/2014/main" id="{3464ABDD-31A1-4EC2-A3F5-6D13B5AEDB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0C12F0-F779-4FE0-9B88-CCA11BB6B5C9}"/>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421422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B14FE1-FC6C-469C-9EDD-46916F881912}"/>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3" name="Footer Placeholder 2">
            <a:extLst>
              <a:ext uri="{FF2B5EF4-FFF2-40B4-BE49-F238E27FC236}">
                <a16:creationId xmlns:a16="http://schemas.microsoft.com/office/drawing/2014/main" id="{FE3BD1AC-AD6B-4273-94B6-D59426DA20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2BF309-698D-401C-B435-A7AC576FF02C}"/>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32878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5B86-548D-41FA-9075-CCCCB6253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940C7F-EB11-4563-A59E-43A8C217AC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2D7A41-C9CB-45AE-A892-105A2457F3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D4CA96-F4E4-47AC-976C-2F146374B029}"/>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6" name="Footer Placeholder 5">
            <a:extLst>
              <a:ext uri="{FF2B5EF4-FFF2-40B4-BE49-F238E27FC236}">
                <a16:creationId xmlns:a16="http://schemas.microsoft.com/office/drawing/2014/main" id="{2119A2A6-A11B-4AF6-8DAD-3840841EF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71114-2DA2-49F6-AA77-02E83DB1A7FE}"/>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8030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2CBE-F8BF-4F78-910F-348E44E8F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59167C-BB14-46C6-A901-C7D8F745A6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D3B13D-0F25-4983-A910-ACE92A543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3607A6-2B7A-4500-8DE1-9B89F5B23A0C}"/>
              </a:ext>
            </a:extLst>
          </p:cNvPr>
          <p:cNvSpPr>
            <a:spLocks noGrp="1"/>
          </p:cNvSpPr>
          <p:nvPr>
            <p:ph type="dt" sz="half" idx="10"/>
          </p:nvPr>
        </p:nvSpPr>
        <p:spPr/>
        <p:txBody>
          <a:bodyPr/>
          <a:lstStyle/>
          <a:p>
            <a:fld id="{3256D91F-FBBB-450F-BB86-05C705B193B1}" type="datetimeFigureOut">
              <a:rPr lang="en-US" smtClean="0"/>
              <a:t>4/2/2019</a:t>
            </a:fld>
            <a:endParaRPr lang="en-US"/>
          </a:p>
        </p:txBody>
      </p:sp>
      <p:sp>
        <p:nvSpPr>
          <p:cNvPr id="6" name="Footer Placeholder 5">
            <a:extLst>
              <a:ext uri="{FF2B5EF4-FFF2-40B4-BE49-F238E27FC236}">
                <a16:creationId xmlns:a16="http://schemas.microsoft.com/office/drawing/2014/main" id="{15219C15-89BE-490B-B2CE-666424AC9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4C42A-58AB-43BD-A79C-F42290047D1B}"/>
              </a:ext>
            </a:extLst>
          </p:cNvPr>
          <p:cNvSpPr>
            <a:spLocks noGrp="1"/>
          </p:cNvSpPr>
          <p:nvPr>
            <p:ph type="sldNum" sz="quarter" idx="12"/>
          </p:nvPr>
        </p:nvSpPr>
        <p:spPr/>
        <p:txBody>
          <a:bodyPr/>
          <a:lstStyle/>
          <a:p>
            <a:fld id="{0B0BE95C-79FD-4A56-A247-EED5A16E8603}" type="slidenum">
              <a:rPr lang="en-US" smtClean="0"/>
              <a:t>‹#›</a:t>
            </a:fld>
            <a:endParaRPr lang="en-US"/>
          </a:p>
        </p:txBody>
      </p:sp>
    </p:spTree>
    <p:extLst>
      <p:ext uri="{BB962C8B-B14F-4D97-AF65-F5344CB8AC3E}">
        <p14:creationId xmlns:p14="http://schemas.microsoft.com/office/powerpoint/2010/main" val="390191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59F78-A479-4537-83C8-78B18BBF9C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4DE127-BA97-45BC-88DD-52786B9D3F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49CE7-8DDD-4AAD-ACD2-7141065BC7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6D91F-FBBB-450F-BB86-05C705B193B1}" type="datetimeFigureOut">
              <a:rPr lang="en-US" smtClean="0"/>
              <a:t>4/2/2019</a:t>
            </a:fld>
            <a:endParaRPr lang="en-US"/>
          </a:p>
        </p:txBody>
      </p:sp>
      <p:sp>
        <p:nvSpPr>
          <p:cNvPr id="5" name="Footer Placeholder 4">
            <a:extLst>
              <a:ext uri="{FF2B5EF4-FFF2-40B4-BE49-F238E27FC236}">
                <a16:creationId xmlns:a16="http://schemas.microsoft.com/office/drawing/2014/main" id="{565347F9-AA9A-4C44-8BA2-CB3333B92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1916CE-E90D-4CE8-B1E9-2CA3F783D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BE95C-79FD-4A56-A247-EED5A16E8603}" type="slidenum">
              <a:rPr lang="en-US" smtClean="0"/>
              <a:t>‹#›</a:t>
            </a:fld>
            <a:endParaRPr lang="en-US"/>
          </a:p>
        </p:txBody>
      </p:sp>
    </p:spTree>
    <p:extLst>
      <p:ext uri="{BB962C8B-B14F-4D97-AF65-F5344CB8AC3E}">
        <p14:creationId xmlns:p14="http://schemas.microsoft.com/office/powerpoint/2010/main" val="2768449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851F-BE20-41BB-BBFB-813738DB96FC}"/>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Tour Management System</a:t>
            </a:r>
            <a:endParaRPr lang="en-US" dirty="0"/>
          </a:p>
        </p:txBody>
      </p:sp>
      <p:pic>
        <p:nvPicPr>
          <p:cNvPr id="5" name="Content Placeholder 4">
            <a:extLst>
              <a:ext uri="{FF2B5EF4-FFF2-40B4-BE49-F238E27FC236}">
                <a16:creationId xmlns:a16="http://schemas.microsoft.com/office/drawing/2014/main" id="{4944825A-D5CD-4C06-AB45-01A99393D0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9279" y="1825625"/>
            <a:ext cx="5769037" cy="4324654"/>
          </a:xfrm>
        </p:spPr>
      </p:pic>
    </p:spTree>
    <p:extLst>
      <p:ext uri="{BB962C8B-B14F-4D97-AF65-F5344CB8AC3E}">
        <p14:creationId xmlns:p14="http://schemas.microsoft.com/office/powerpoint/2010/main" val="25538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9BCB707-4F20-4B71-A577-2D4FBCDBD5A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01606" y="312738"/>
            <a:ext cx="6201438" cy="5864225"/>
          </a:xfrm>
          <a:prstGeom prst="rect">
            <a:avLst/>
          </a:prstGeom>
        </p:spPr>
      </p:pic>
    </p:spTree>
    <p:extLst>
      <p:ext uri="{BB962C8B-B14F-4D97-AF65-F5344CB8AC3E}">
        <p14:creationId xmlns:p14="http://schemas.microsoft.com/office/powerpoint/2010/main" val="339386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F044-1CEA-4C44-8355-EA9E63BE3EBC}"/>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Development Methodology(Waterfall)</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A62117C-FEBD-433A-8B72-C81EB020DDCD}"/>
              </a:ext>
            </a:extLst>
          </p:cNvPr>
          <p:cNvSpPr>
            <a:spLocks noGrp="1"/>
          </p:cNvSpPr>
          <p:nvPr>
            <p:ph idx="1"/>
          </p:nvPr>
        </p:nvSpPr>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It is a framework which is used for planning, structure and control the process of developing an information system.</a:t>
            </a:r>
          </a:p>
          <a:p>
            <a:pPr algn="just">
              <a:lnSpc>
                <a:spcPct val="150000"/>
              </a:lnSpc>
            </a:pPr>
            <a:r>
              <a:rPr lang="en-US" sz="2000" dirty="0">
                <a:latin typeface="Arial" panose="020B0604020202020204" pitchFamily="34" charset="0"/>
                <a:cs typeface="Arial" panose="020B0604020202020204" pitchFamily="34" charset="0"/>
              </a:rPr>
              <a:t>This model is simple and easy to understand and use.</a:t>
            </a:r>
          </a:p>
          <a:p>
            <a:pPr algn="just">
              <a:lnSpc>
                <a:spcPct val="150000"/>
              </a:lnSpc>
            </a:pPr>
            <a:r>
              <a:rPr lang="en-US" sz="2000" dirty="0">
                <a:latin typeface="Arial" panose="020B0604020202020204" pitchFamily="34" charset="0"/>
                <a:cs typeface="Arial" panose="020B0604020202020204" pitchFamily="34" charset="0"/>
              </a:rPr>
              <a:t>Waterfall model works well for smaller projects where requirements are clearly defined and very well understood.</a:t>
            </a:r>
          </a:p>
          <a:p>
            <a:pPr algn="just">
              <a:lnSpc>
                <a:spcPct val="150000"/>
              </a:lnSpc>
            </a:pPr>
            <a:r>
              <a:rPr lang="en-US" sz="2000" dirty="0">
                <a:latin typeface="Arial" panose="020B0604020202020204" pitchFamily="34" charset="0"/>
                <a:cs typeface="Arial" panose="020B0604020202020204" pitchFamily="34" charset="0"/>
              </a:rPr>
              <a:t>In this model phases are processed and completed one at a time. Phases do not overlap.</a:t>
            </a:r>
          </a:p>
          <a:p>
            <a:pPr algn="just">
              <a:lnSpc>
                <a:spcPct val="150000"/>
              </a:lnSpc>
            </a:pPr>
            <a:r>
              <a:rPr lang="en-US" sz="2000" dirty="0">
                <a:latin typeface="Arial" panose="020B0604020202020204" pitchFamily="34" charset="0"/>
                <a:cs typeface="Arial" panose="020B0604020202020204" pitchFamily="34" charset="0"/>
              </a:rPr>
              <a:t>Easy to manage because of the rigidity of model and sequential design approach.</a:t>
            </a:r>
          </a:p>
          <a:p>
            <a:endParaRPr lang="en-US" dirty="0"/>
          </a:p>
        </p:txBody>
      </p:sp>
    </p:spTree>
    <p:extLst>
      <p:ext uri="{BB962C8B-B14F-4D97-AF65-F5344CB8AC3E}">
        <p14:creationId xmlns:p14="http://schemas.microsoft.com/office/powerpoint/2010/main" val="3901056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ACE60A-6FAA-4044-B894-944C2393041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78279" y="851771"/>
            <a:ext cx="7640877" cy="5160722"/>
          </a:xfrm>
          <a:prstGeom prst="rect">
            <a:avLst/>
          </a:prstGeom>
        </p:spPr>
      </p:pic>
    </p:spTree>
    <p:extLst>
      <p:ext uri="{BB962C8B-B14F-4D97-AF65-F5344CB8AC3E}">
        <p14:creationId xmlns:p14="http://schemas.microsoft.com/office/powerpoint/2010/main" val="3668275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2067-4520-494E-94A5-DE669832EEA2}"/>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System Architecture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407F97A-6570-44B8-90F2-677755E157D0}"/>
              </a:ext>
            </a:extLst>
          </p:cNvPr>
          <p:cNvSpPr>
            <a:spLocks noGrp="1"/>
          </p:cNvSpPr>
          <p:nvPr>
            <p:ph idx="1"/>
          </p:nvPr>
        </p:nvSpPr>
        <p:spPr>
          <a:xfrm>
            <a:off x="838199" y="1825624"/>
            <a:ext cx="10773428" cy="5032375"/>
          </a:xfrm>
        </p:spPr>
        <p:txBody>
          <a:bodyPr>
            <a:normAutofit fontScale="25000" lnSpcReduction="20000"/>
          </a:bodyPr>
          <a:lstStyle/>
          <a:p>
            <a:pPr>
              <a:lnSpc>
                <a:spcPct val="170000"/>
              </a:lnSpc>
            </a:pPr>
            <a:r>
              <a:rPr lang="en-US" sz="5600" dirty="0">
                <a:latin typeface="Arial" panose="020B0604020202020204" pitchFamily="34" charset="0"/>
                <a:cs typeface="Arial" panose="020B0604020202020204" pitchFamily="34" charset="0"/>
              </a:rPr>
              <a:t>It is known as the art of constructing and design</a:t>
            </a:r>
          </a:p>
          <a:p>
            <a:pPr>
              <a:lnSpc>
                <a:spcPct val="170000"/>
              </a:lnSpc>
            </a:pPr>
            <a:r>
              <a:rPr lang="en-US" sz="5600" dirty="0">
                <a:latin typeface="Arial" panose="020B0604020202020204" pitchFamily="34" charset="0"/>
                <a:cs typeface="Arial" panose="020B0604020202020204" pitchFamily="34" charset="0"/>
              </a:rPr>
              <a:t>Types such as N-tier, Two-tier and three- tier architecture. </a:t>
            </a:r>
          </a:p>
          <a:p>
            <a:pPr>
              <a:lnSpc>
                <a:spcPct val="170000"/>
              </a:lnSpc>
            </a:pPr>
            <a:r>
              <a:rPr lang="en-US" sz="5600" dirty="0">
                <a:latin typeface="Arial" panose="020B0604020202020204" pitchFamily="34" charset="0"/>
                <a:cs typeface="Arial" panose="020B0604020202020204" pitchFamily="34" charset="0"/>
              </a:rPr>
              <a:t>Three-tier architecture is a client-server architecture in which the functional process logic, data access, computer data storage and user interface are developed and maintain independent modules on separate platform. The three tiers in this architecture are:</a:t>
            </a:r>
          </a:p>
          <a:p>
            <a:pPr lvl="0">
              <a:lnSpc>
                <a:spcPct val="170000"/>
              </a:lnSpc>
            </a:pPr>
            <a:r>
              <a:rPr lang="en-US" sz="5600" dirty="0">
                <a:latin typeface="Arial" panose="020B0604020202020204" pitchFamily="34" charset="0"/>
                <a:cs typeface="Arial" panose="020B0604020202020204" pitchFamily="34" charset="0"/>
              </a:rPr>
              <a:t>Presentation tier, Application tier, Data tier:</a:t>
            </a:r>
          </a:p>
          <a:p>
            <a:pPr marL="0" indent="0">
              <a:lnSpc>
                <a:spcPct val="170000"/>
              </a:lnSpc>
              <a:buNone/>
            </a:pPr>
            <a:r>
              <a:rPr lang="en-US" sz="5600" b="1" dirty="0">
                <a:latin typeface="Arial" panose="020B0604020202020204" pitchFamily="34" charset="0"/>
                <a:cs typeface="Arial" panose="020B0604020202020204" pitchFamily="34" charset="0"/>
              </a:rPr>
              <a:t>Three-tier architecture in my project because of the following reasons:</a:t>
            </a:r>
          </a:p>
          <a:p>
            <a:pPr lvl="0">
              <a:lnSpc>
                <a:spcPct val="120000"/>
              </a:lnSpc>
            </a:pPr>
            <a:r>
              <a:rPr lang="en-US" sz="5600" dirty="0">
                <a:latin typeface="Arial" panose="020B0604020202020204" pitchFamily="34" charset="0"/>
                <a:cs typeface="Arial" panose="020B0604020202020204" pitchFamily="34" charset="0"/>
              </a:rPr>
              <a:t>Easy to apply object-oriented concept</a:t>
            </a:r>
          </a:p>
          <a:p>
            <a:pPr lvl="0">
              <a:lnSpc>
                <a:spcPct val="170000"/>
              </a:lnSpc>
            </a:pPr>
            <a:r>
              <a:rPr lang="en-US" sz="5600" dirty="0">
                <a:latin typeface="Arial" panose="020B0604020202020204" pitchFamily="34" charset="0"/>
                <a:cs typeface="Arial" panose="020B0604020202020204" pitchFamily="34" charset="0"/>
              </a:rPr>
              <a:t>Easy to update data provider queries.</a:t>
            </a:r>
          </a:p>
          <a:p>
            <a:pPr lvl="0">
              <a:lnSpc>
                <a:spcPct val="170000"/>
              </a:lnSpc>
            </a:pPr>
            <a:r>
              <a:rPr lang="en-US" sz="5600" dirty="0">
                <a:latin typeface="Arial" panose="020B0604020202020204" pitchFamily="34" charset="0"/>
                <a:cs typeface="Arial" panose="020B0604020202020204" pitchFamily="34" charset="0"/>
              </a:rPr>
              <a:t>Easy to maintain and understand large project and complex project.</a:t>
            </a:r>
          </a:p>
          <a:p>
            <a:pPr lvl="0">
              <a:lnSpc>
                <a:spcPct val="170000"/>
              </a:lnSpc>
            </a:pPr>
            <a:r>
              <a:rPr lang="en-US" sz="5600" dirty="0">
                <a:latin typeface="Arial" panose="020B0604020202020204" pitchFamily="34" charset="0"/>
                <a:cs typeface="Arial" panose="020B0604020202020204" pitchFamily="34" charset="0"/>
              </a:rPr>
              <a:t>Database Security can be provided at application layer.</a:t>
            </a:r>
          </a:p>
          <a:p>
            <a:endParaRPr lang="en-US" dirty="0"/>
          </a:p>
        </p:txBody>
      </p:sp>
    </p:spTree>
    <p:extLst>
      <p:ext uri="{BB962C8B-B14F-4D97-AF65-F5344CB8AC3E}">
        <p14:creationId xmlns:p14="http://schemas.microsoft.com/office/powerpoint/2010/main" val="4239383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E4BF79-9D1D-4D73-99CC-EDDC047754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777" y="764089"/>
            <a:ext cx="8966045" cy="5757520"/>
          </a:xfrm>
        </p:spPr>
      </p:pic>
    </p:spTree>
    <p:extLst>
      <p:ext uri="{BB962C8B-B14F-4D97-AF65-F5344CB8AC3E}">
        <p14:creationId xmlns:p14="http://schemas.microsoft.com/office/powerpoint/2010/main" val="4292266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5A92-A6DB-498E-8194-7A01BE776DA2}"/>
              </a:ext>
            </a:extLst>
          </p:cNvPr>
          <p:cNvSpPr>
            <a:spLocks noGrp="1"/>
          </p:cNvSpPr>
          <p:nvPr>
            <p:ph type="title"/>
          </p:nvPr>
        </p:nvSpPr>
        <p:spPr/>
        <p:txBody>
          <a:bodyPr/>
          <a:lstStyle/>
          <a:p>
            <a:r>
              <a:rPr lang="en-US" dirty="0"/>
              <a:t> </a:t>
            </a:r>
            <a:r>
              <a:rPr lang="en-US" sz="2400" dirty="0">
                <a:latin typeface="Arial" panose="020B0604020202020204" pitchFamily="34" charset="0"/>
                <a:cs typeface="Arial" panose="020B0604020202020204" pitchFamily="34" charset="0"/>
              </a:rPr>
              <a:t>Risk configuration management.</a:t>
            </a:r>
          </a:p>
        </p:txBody>
      </p:sp>
      <p:sp>
        <p:nvSpPr>
          <p:cNvPr id="3" name="Content Placeholder 2">
            <a:extLst>
              <a:ext uri="{FF2B5EF4-FFF2-40B4-BE49-F238E27FC236}">
                <a16:creationId xmlns:a16="http://schemas.microsoft.com/office/drawing/2014/main" id="{97FFCD1D-4865-494F-A20A-11CB56176C3B}"/>
              </a:ext>
            </a:extLst>
          </p:cNvPr>
          <p:cNvSpPr>
            <a:spLocks noGrp="1"/>
          </p:cNvSpPr>
          <p:nvPr>
            <p:ph idx="1"/>
          </p:nvPr>
        </p:nvSpPr>
        <p:spPr/>
        <p:txBody>
          <a:bodyPr/>
          <a:lstStyle/>
          <a:p>
            <a:pPr algn="just">
              <a:lnSpc>
                <a:spcPct val="150000"/>
              </a:lnSpc>
            </a:pPr>
            <a:r>
              <a:rPr lang="en-US" sz="2000" dirty="0">
                <a:latin typeface="Arial" panose="020B0604020202020204" pitchFamily="34" charset="0"/>
                <a:cs typeface="Arial" panose="020B0604020202020204" pitchFamily="34" charset="0"/>
              </a:rPr>
              <a:t>It is the process of developing and maintaining reliability of the performance, functions as well as the physical attributes of any product with its necessities, enterprise and functioning information during its entire life.</a:t>
            </a:r>
          </a:p>
          <a:p>
            <a:pPr algn="just">
              <a:lnSpc>
                <a:spcPct val="150000"/>
              </a:lnSpc>
            </a:pPr>
            <a:r>
              <a:rPr lang="en-US" sz="2000" dirty="0">
                <a:latin typeface="Arial" panose="020B0604020202020204" pitchFamily="34" charset="0"/>
                <a:cs typeface="Arial" panose="020B0604020202020204" pitchFamily="34" charset="0"/>
              </a:rPr>
              <a:t>It helps to track and keep the detail of the data systematically so that it can be accessed easily when required.</a:t>
            </a:r>
          </a:p>
          <a:p>
            <a:endParaRPr lang="en-US" dirty="0"/>
          </a:p>
        </p:txBody>
      </p:sp>
    </p:spTree>
    <p:extLst>
      <p:ext uri="{BB962C8B-B14F-4D97-AF65-F5344CB8AC3E}">
        <p14:creationId xmlns:p14="http://schemas.microsoft.com/office/powerpoint/2010/main" val="3265912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96E6BA4-953A-483B-957F-F619CF047A6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64088" y="588722"/>
            <a:ext cx="9983244" cy="4121063"/>
          </a:xfrm>
          <a:prstGeom prst="rect">
            <a:avLst/>
          </a:prstGeom>
        </p:spPr>
      </p:pic>
    </p:spTree>
    <p:extLst>
      <p:ext uri="{BB962C8B-B14F-4D97-AF65-F5344CB8AC3E}">
        <p14:creationId xmlns:p14="http://schemas.microsoft.com/office/powerpoint/2010/main" val="1341796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3415-9AD7-4F35-BBB2-C76001115A2E}"/>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Initial Class Diagram</a:t>
            </a:r>
          </a:p>
        </p:txBody>
      </p:sp>
      <p:sp>
        <p:nvSpPr>
          <p:cNvPr id="3" name="Content Placeholder 2">
            <a:extLst>
              <a:ext uri="{FF2B5EF4-FFF2-40B4-BE49-F238E27FC236}">
                <a16:creationId xmlns:a16="http://schemas.microsoft.com/office/drawing/2014/main" id="{E41CDA5C-CD5C-442C-8CC4-724A342CFD72}"/>
              </a:ext>
            </a:extLst>
          </p:cNvPr>
          <p:cNvSpPr>
            <a:spLocks noGrp="1"/>
          </p:cNvSpPr>
          <p:nvPr>
            <p:ph idx="1"/>
          </p:nvPr>
        </p:nvSpPr>
        <p:spPr/>
        <p:txBody>
          <a:bodyPr>
            <a:normAutofit fontScale="92500"/>
          </a:bodyPr>
          <a:lstStyle/>
          <a:p>
            <a:pPr algn="just">
              <a:lnSpc>
                <a:spcPct val="150000"/>
              </a:lnSpc>
            </a:pPr>
            <a:r>
              <a:rPr lang="en-US" sz="2200" dirty="0">
                <a:latin typeface="Arial" panose="020B0604020202020204" pitchFamily="34" charset="0"/>
                <a:cs typeface="Arial" panose="020B0604020202020204" pitchFamily="34" charset="0"/>
              </a:rPr>
              <a:t>A class diagram is explanation/report of relationship in between different multiple classes. It is a static diagram that displays a static view of system and shows a collection of interface, classes and association. It also defines the attributes and operations of class.</a:t>
            </a:r>
          </a:p>
          <a:p>
            <a:pPr lvl="0" algn="just">
              <a:lnSpc>
                <a:spcPct val="150000"/>
              </a:lnSpc>
            </a:pPr>
            <a:r>
              <a:rPr lang="en-US" sz="2200" dirty="0">
                <a:latin typeface="Arial" panose="020B0604020202020204" pitchFamily="34" charset="0"/>
                <a:cs typeface="Arial" panose="020B0604020202020204" pitchFamily="34" charset="0"/>
              </a:rPr>
              <a:t>Class diagram are simple and fast to read. Forward and reverse engineering.</a:t>
            </a:r>
          </a:p>
          <a:p>
            <a:pPr lvl="0" algn="just">
              <a:lnSpc>
                <a:spcPct val="150000"/>
              </a:lnSpc>
            </a:pPr>
            <a:r>
              <a:rPr lang="en-US" sz="2200" dirty="0">
                <a:latin typeface="Arial" panose="020B0604020202020204" pitchFamily="34" charset="0"/>
                <a:cs typeface="Arial" panose="020B0604020202020204" pitchFamily="34" charset="0"/>
              </a:rPr>
              <a:t>To model the static view of an application, giving a sense of orientation.</a:t>
            </a:r>
          </a:p>
          <a:p>
            <a:pPr lvl="0" algn="just">
              <a:lnSpc>
                <a:spcPct val="150000"/>
              </a:lnSpc>
            </a:pPr>
            <a:r>
              <a:rPr lang="en-US" sz="2200" dirty="0">
                <a:latin typeface="Arial" panose="020B0604020202020204" pitchFamily="34" charset="0"/>
                <a:cs typeface="Arial" panose="020B0604020202020204" pitchFamily="34" charset="0"/>
              </a:rPr>
              <a:t>They provide detailed insight into the structure of our systems, describing responsibilities of a system.</a:t>
            </a:r>
          </a:p>
          <a:p>
            <a:pPr marL="0" indent="0">
              <a:buNone/>
            </a:pPr>
            <a:r>
              <a:rPr lang="en-US" dirty="0"/>
              <a:t> </a:t>
            </a:r>
          </a:p>
          <a:p>
            <a:endParaRPr lang="en-US" dirty="0"/>
          </a:p>
        </p:txBody>
      </p:sp>
    </p:spTree>
    <p:extLst>
      <p:ext uri="{BB962C8B-B14F-4D97-AF65-F5344CB8AC3E}">
        <p14:creationId xmlns:p14="http://schemas.microsoft.com/office/powerpoint/2010/main" val="2056857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1365ADD-72BF-4696-A56F-4CC5E7AFCFD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04997" y="375782"/>
            <a:ext cx="6248954" cy="5801182"/>
          </a:xfrm>
          <a:prstGeom prst="rect">
            <a:avLst/>
          </a:prstGeom>
        </p:spPr>
      </p:pic>
    </p:spTree>
    <p:extLst>
      <p:ext uri="{BB962C8B-B14F-4D97-AF65-F5344CB8AC3E}">
        <p14:creationId xmlns:p14="http://schemas.microsoft.com/office/powerpoint/2010/main" val="598996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27B2-BE27-4890-8D9F-2295D837ECEF}"/>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Class Diagram</a:t>
            </a:r>
          </a:p>
        </p:txBody>
      </p:sp>
      <p:sp>
        <p:nvSpPr>
          <p:cNvPr id="3" name="Content Placeholder 2">
            <a:extLst>
              <a:ext uri="{FF2B5EF4-FFF2-40B4-BE49-F238E27FC236}">
                <a16:creationId xmlns:a16="http://schemas.microsoft.com/office/drawing/2014/main" id="{958F05E8-B425-4678-B96A-E7BFBAC0AD56}"/>
              </a:ext>
            </a:extLst>
          </p:cNvPr>
          <p:cNvSpPr>
            <a:spLocks noGrp="1"/>
          </p:cNvSpPr>
          <p:nvPr>
            <p:ph idx="1"/>
          </p:nvPr>
        </p:nvSpPr>
        <p:spPr/>
        <p:txBody>
          <a:bodyPr/>
          <a:lstStyle/>
          <a:p>
            <a:pPr algn="just">
              <a:lnSpc>
                <a:spcPct val="150000"/>
              </a:lnSpc>
            </a:pPr>
            <a:r>
              <a:rPr lang="en-US" sz="2000" dirty="0">
                <a:latin typeface="Arial" panose="020B0604020202020204" pitchFamily="34" charset="0"/>
                <a:cs typeface="Arial" panose="020B0604020202020204" pitchFamily="34" charset="0"/>
              </a:rPr>
              <a:t>It is used to illustrate and create a functional diagram of the system classes and serves as a system development resource within the software development life cycle.</a:t>
            </a:r>
          </a:p>
          <a:p>
            <a:pPr lvl="0" algn="just">
              <a:lnSpc>
                <a:spcPct val="150000"/>
              </a:lnSpc>
            </a:pPr>
            <a:r>
              <a:rPr lang="en-US" sz="2000" dirty="0">
                <a:latin typeface="Arial" panose="020B0604020202020204" pitchFamily="34" charset="0"/>
                <a:cs typeface="Arial" panose="020B0604020202020204" pitchFamily="34" charset="0"/>
              </a:rPr>
              <a:t>Displaying each class has each controller and the controller are directly linked with the database.</a:t>
            </a:r>
          </a:p>
          <a:p>
            <a:pPr lvl="0" algn="just">
              <a:lnSpc>
                <a:spcPct val="150000"/>
              </a:lnSpc>
            </a:pPr>
            <a:r>
              <a:rPr lang="en-US" sz="2000" dirty="0">
                <a:latin typeface="Arial" panose="020B0604020202020204" pitchFamily="34" charset="0"/>
                <a:cs typeface="Arial" panose="020B0604020202020204" pitchFamily="34" charset="0"/>
              </a:rPr>
              <a:t>Simple and easy to understand. </a:t>
            </a:r>
          </a:p>
          <a:p>
            <a:pPr lvl="0" algn="just">
              <a:lnSpc>
                <a:spcPct val="150000"/>
              </a:lnSpc>
            </a:pPr>
            <a:r>
              <a:rPr lang="en-US" sz="2000" dirty="0">
                <a:latin typeface="Arial" panose="020B0604020202020204" pitchFamily="34" charset="0"/>
                <a:cs typeface="Arial" panose="020B0604020202020204" pitchFamily="34" charset="0"/>
              </a:rPr>
              <a:t>It helps to model the static view of an application and describes the responsibilities of the system.</a:t>
            </a:r>
          </a:p>
          <a:p>
            <a:pPr marL="0" indent="0">
              <a:buNone/>
            </a:pPr>
            <a:endParaRPr lang="en-US" dirty="0"/>
          </a:p>
        </p:txBody>
      </p:sp>
    </p:spTree>
    <p:extLst>
      <p:ext uri="{BB962C8B-B14F-4D97-AF65-F5344CB8AC3E}">
        <p14:creationId xmlns:p14="http://schemas.microsoft.com/office/powerpoint/2010/main" val="383484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8DF6-E860-4615-99E0-CC80DB5AEF4E}"/>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3E1DD66A-0A54-4C23-A380-FAC8F45D780F}"/>
              </a:ext>
            </a:extLst>
          </p:cNvPr>
          <p:cNvSpPr>
            <a:spLocks noGrp="1"/>
          </p:cNvSpPr>
          <p:nvPr>
            <p:ph idx="1"/>
          </p:nvPr>
        </p:nvSpPr>
        <p:spPr/>
        <p:txBody>
          <a:bodyPr numCol="1" spcCol="4572000"/>
          <a:lstStyle/>
          <a:p>
            <a:pPr algn="just">
              <a:lnSpc>
                <a:spcPct val="150000"/>
              </a:lnSpc>
            </a:pPr>
            <a:r>
              <a:rPr lang="en-US" sz="2000" dirty="0">
                <a:latin typeface="Arial" panose="020B0604020202020204" pitchFamily="34" charset="0"/>
                <a:cs typeface="Arial" panose="020B0604020202020204" pitchFamily="34" charset="0"/>
              </a:rPr>
              <a:t>Tour management is web-based application which is designed to automate the travel process to the customers through online facilities for travelling, easy access to the relevant information and necessary travel booking and arrangement. </a:t>
            </a:r>
          </a:p>
          <a:p>
            <a:pPr algn="just">
              <a:lnSpc>
                <a:spcPct val="150000"/>
              </a:lnSpc>
            </a:pPr>
            <a:r>
              <a:rPr lang="en-US" sz="2000" dirty="0">
                <a:latin typeface="Arial" panose="020B0604020202020204" pitchFamily="34" charset="0"/>
                <a:cs typeface="Arial" panose="020B0604020202020204" pitchFamily="34" charset="0"/>
              </a:rPr>
              <a:t>The complete information about the project has been highlighted in this project proposal. This application is going to add easiness for those users using such type of application and meet their satisfaction. This application will have various features for fulfilling the user requirement.</a:t>
            </a:r>
          </a:p>
          <a:p>
            <a:pPr algn="just"/>
            <a:endParaRPr lang="en-US" dirty="0"/>
          </a:p>
        </p:txBody>
      </p:sp>
    </p:spTree>
    <p:extLst>
      <p:ext uri="{BB962C8B-B14F-4D97-AF65-F5344CB8AC3E}">
        <p14:creationId xmlns:p14="http://schemas.microsoft.com/office/powerpoint/2010/main" val="2594436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BE9D0DC-555A-409C-96C1-98A05B8FE5F6}"/>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9764" y="688933"/>
            <a:ext cx="10171135" cy="5862180"/>
          </a:xfrm>
          <a:prstGeom prst="rect">
            <a:avLst/>
          </a:prstGeom>
        </p:spPr>
      </p:pic>
    </p:spTree>
    <p:extLst>
      <p:ext uri="{BB962C8B-B14F-4D97-AF65-F5344CB8AC3E}">
        <p14:creationId xmlns:p14="http://schemas.microsoft.com/office/powerpoint/2010/main" val="268651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71F7-C2BB-427A-9A6C-4F9BB95E6A93}"/>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Use case Diagram</a:t>
            </a:r>
          </a:p>
        </p:txBody>
      </p:sp>
      <p:pic>
        <p:nvPicPr>
          <p:cNvPr id="4" name="Content Placeholder 3">
            <a:extLst>
              <a:ext uri="{FF2B5EF4-FFF2-40B4-BE49-F238E27FC236}">
                <a16:creationId xmlns:a16="http://schemas.microsoft.com/office/drawing/2014/main" id="{8A9352F1-9338-4394-A81F-F9810155950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81196" y="1415441"/>
            <a:ext cx="5824602" cy="5235880"/>
          </a:xfrm>
          <a:prstGeom prst="rect">
            <a:avLst/>
          </a:prstGeom>
        </p:spPr>
      </p:pic>
    </p:spTree>
    <p:extLst>
      <p:ext uri="{BB962C8B-B14F-4D97-AF65-F5344CB8AC3E}">
        <p14:creationId xmlns:p14="http://schemas.microsoft.com/office/powerpoint/2010/main" val="1960338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B46B-838E-4033-BD69-E82B4AC141AC}"/>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Activity diagrams</a:t>
            </a:r>
          </a:p>
        </p:txBody>
      </p:sp>
      <p:sp>
        <p:nvSpPr>
          <p:cNvPr id="3" name="Content Placeholder 2">
            <a:extLst>
              <a:ext uri="{FF2B5EF4-FFF2-40B4-BE49-F238E27FC236}">
                <a16:creationId xmlns:a16="http://schemas.microsoft.com/office/drawing/2014/main" id="{4F51BF3A-88BE-442A-A21F-9AC771B5D730}"/>
              </a:ext>
            </a:extLst>
          </p:cNvPr>
          <p:cNvSpPr>
            <a:spLocks noGrp="1"/>
          </p:cNvSpPr>
          <p:nvPr>
            <p:ph idx="1"/>
          </p:nvPr>
        </p:nvSpPr>
        <p:spPr/>
        <p:txBody>
          <a:bodyPr/>
          <a:lstStyle/>
          <a:p>
            <a:pPr algn="just">
              <a:lnSpc>
                <a:spcPct val="150000"/>
              </a:lnSpc>
            </a:pPr>
            <a:r>
              <a:rPr lang="en-US" b="1" dirty="0"/>
              <a:t> </a:t>
            </a:r>
            <a:r>
              <a:rPr lang="en-US" sz="2000" dirty="0">
                <a:latin typeface="Arial" panose="020B0604020202020204" pitchFamily="34" charset="0"/>
                <a:cs typeface="Arial" panose="020B0604020202020204" pitchFamily="34" charset="0"/>
              </a:rPr>
              <a:t>It is a UML diagram that describes the dynamic aspect as well as advanced version of flow chart which show logic of flow of one activity to another activity of the system. </a:t>
            </a:r>
          </a:p>
          <a:p>
            <a:pPr algn="just">
              <a:lnSpc>
                <a:spcPct val="150000"/>
              </a:lnSpc>
            </a:pPr>
            <a:r>
              <a:rPr lang="en-US" sz="2000" dirty="0">
                <a:latin typeface="Arial" panose="020B0604020202020204" pitchFamily="34" charset="0"/>
                <a:cs typeface="Arial" panose="020B0604020202020204" pitchFamily="34" charset="0"/>
              </a:rPr>
              <a:t>The activity can be described as an operation of the system. </a:t>
            </a:r>
          </a:p>
          <a:p>
            <a:pPr algn="just">
              <a:lnSpc>
                <a:spcPct val="150000"/>
              </a:lnSpc>
            </a:pPr>
            <a:r>
              <a:rPr lang="en-US" sz="2000" dirty="0">
                <a:latin typeface="Arial" panose="020B0604020202020204" pitchFamily="34" charset="0"/>
                <a:cs typeface="Arial" panose="020B0604020202020204" pitchFamily="34" charset="0"/>
              </a:rPr>
              <a:t>The flow can be sequential, branched or concurrent. It deals with all type of flow control by using different elements like fork, join etc.</a:t>
            </a:r>
          </a:p>
          <a:p>
            <a:pPr marL="0" indent="0">
              <a:buNone/>
            </a:pPr>
            <a:endParaRPr lang="en-US" dirty="0"/>
          </a:p>
        </p:txBody>
      </p:sp>
    </p:spTree>
    <p:extLst>
      <p:ext uri="{BB962C8B-B14F-4D97-AF65-F5344CB8AC3E}">
        <p14:creationId xmlns:p14="http://schemas.microsoft.com/office/powerpoint/2010/main" val="4065411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4D71EE4-CDAA-4E5E-A9E3-F0AF5A0594A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18356" y="162838"/>
            <a:ext cx="6851737" cy="6695162"/>
          </a:xfrm>
          <a:prstGeom prst="rect">
            <a:avLst/>
          </a:prstGeom>
        </p:spPr>
      </p:pic>
    </p:spTree>
    <p:extLst>
      <p:ext uri="{BB962C8B-B14F-4D97-AF65-F5344CB8AC3E}">
        <p14:creationId xmlns:p14="http://schemas.microsoft.com/office/powerpoint/2010/main" val="971450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7F3C190-3AC9-44AB-8E07-6C0D2EC7F19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04996" y="0"/>
            <a:ext cx="6939419" cy="6858000"/>
          </a:xfrm>
          <a:prstGeom prst="rect">
            <a:avLst/>
          </a:prstGeom>
        </p:spPr>
      </p:pic>
    </p:spTree>
    <p:extLst>
      <p:ext uri="{BB962C8B-B14F-4D97-AF65-F5344CB8AC3E}">
        <p14:creationId xmlns:p14="http://schemas.microsoft.com/office/powerpoint/2010/main" val="2390726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121F3D8-3553-45C5-A858-6A0F5F6ED96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29425" y="363255"/>
            <a:ext cx="7528142" cy="6313118"/>
          </a:xfrm>
          <a:prstGeom prst="rect">
            <a:avLst/>
          </a:prstGeom>
        </p:spPr>
      </p:pic>
    </p:spTree>
    <p:extLst>
      <p:ext uri="{BB962C8B-B14F-4D97-AF65-F5344CB8AC3E}">
        <p14:creationId xmlns:p14="http://schemas.microsoft.com/office/powerpoint/2010/main" val="1876856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8BB1-7BAC-4A1C-B440-C23735BC7ED7}"/>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Sequence Diagram</a:t>
            </a:r>
          </a:p>
        </p:txBody>
      </p:sp>
      <p:sp>
        <p:nvSpPr>
          <p:cNvPr id="5" name="Content Placeholder 4">
            <a:extLst>
              <a:ext uri="{FF2B5EF4-FFF2-40B4-BE49-F238E27FC236}">
                <a16:creationId xmlns:a16="http://schemas.microsoft.com/office/drawing/2014/main" id="{3C438131-1A7A-4F1D-92E2-F09C4D844D26}"/>
              </a:ext>
            </a:extLst>
          </p:cNvPr>
          <p:cNvSpPr>
            <a:spLocks noGrp="1"/>
          </p:cNvSpPr>
          <p:nvPr>
            <p:ph idx="1"/>
          </p:nvPr>
        </p:nvSpPr>
        <p:spPr/>
        <p:txBody>
          <a:bodyPr/>
          <a:lstStyle/>
          <a:p>
            <a:pPr algn="just">
              <a:lnSpc>
                <a:spcPct val="150000"/>
              </a:lnSpc>
            </a:pPr>
            <a:r>
              <a:rPr lang="en-US" sz="2000" dirty="0">
                <a:latin typeface="Arial" panose="020B0604020202020204" pitchFamily="34" charset="0"/>
                <a:cs typeface="Arial" panose="020B0604020202020204" pitchFamily="34" charset="0"/>
              </a:rPr>
              <a:t>A sequence diagram shows object interactions arranged in time sequence.</a:t>
            </a:r>
          </a:p>
          <a:p>
            <a:pPr algn="just">
              <a:lnSpc>
                <a:spcPct val="150000"/>
              </a:lnSpc>
            </a:pPr>
            <a:r>
              <a:rPr lang="en-US" sz="2000" dirty="0">
                <a:latin typeface="Arial" panose="020B0604020202020204" pitchFamily="34" charset="0"/>
                <a:cs typeface="Arial" panose="020B0604020202020204" pitchFamily="34" charset="0"/>
              </a:rPr>
              <a:t> It depicts the objects and classes involved in the scenario and the sequence of messages exchanged between the objects needed to carry out the functionality of the scenario. </a:t>
            </a:r>
          </a:p>
          <a:p>
            <a:pPr algn="just">
              <a:lnSpc>
                <a:spcPct val="150000"/>
              </a:lnSpc>
            </a:pPr>
            <a:r>
              <a:rPr lang="en-US" sz="2000" dirty="0">
                <a:latin typeface="Arial" panose="020B0604020202020204" pitchFamily="34" charset="0"/>
                <a:cs typeface="Arial" panose="020B0604020202020204" pitchFamily="34" charset="0"/>
              </a:rPr>
              <a:t>Sequence diagrams are typically associated with use case realizations in the Logical View of the system under development. </a:t>
            </a:r>
          </a:p>
          <a:p>
            <a:pPr algn="just">
              <a:lnSpc>
                <a:spcPct val="150000"/>
              </a:lnSpc>
            </a:pPr>
            <a:r>
              <a:rPr lang="en-US" sz="2000" dirty="0">
                <a:latin typeface="Arial" panose="020B0604020202020204" pitchFamily="34" charset="0"/>
                <a:cs typeface="Arial" panose="020B0604020202020204" pitchFamily="34" charset="0"/>
              </a:rPr>
              <a:t>Sequence diagrams are sometimes called event diagrams or event scenarios.</a:t>
            </a:r>
          </a:p>
          <a:p>
            <a:endParaRPr lang="en-US" dirty="0"/>
          </a:p>
        </p:txBody>
      </p:sp>
    </p:spTree>
    <p:extLst>
      <p:ext uri="{BB962C8B-B14F-4D97-AF65-F5344CB8AC3E}">
        <p14:creationId xmlns:p14="http://schemas.microsoft.com/office/powerpoint/2010/main" val="4118094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5FF2C9-B689-4E5C-A97A-4466B642CB0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67211" y="112734"/>
            <a:ext cx="7177414" cy="6745266"/>
          </a:xfrm>
          <a:prstGeom prst="rect">
            <a:avLst/>
          </a:prstGeom>
        </p:spPr>
      </p:pic>
    </p:spTree>
    <p:extLst>
      <p:ext uri="{BB962C8B-B14F-4D97-AF65-F5344CB8AC3E}">
        <p14:creationId xmlns:p14="http://schemas.microsoft.com/office/powerpoint/2010/main" val="3603512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EC267196-472A-4164-86D4-21F50513517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8203" y="1"/>
            <a:ext cx="10531291" cy="6764338"/>
          </a:xfrm>
          <a:prstGeom prst="rect">
            <a:avLst/>
          </a:prstGeom>
        </p:spPr>
      </p:pic>
    </p:spTree>
    <p:extLst>
      <p:ext uri="{BB962C8B-B14F-4D97-AF65-F5344CB8AC3E}">
        <p14:creationId xmlns:p14="http://schemas.microsoft.com/office/powerpoint/2010/main" val="2525981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9CF630A-62A4-4443-967C-2F804735B535}"/>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8827" y="175364"/>
            <a:ext cx="10095978" cy="6682636"/>
          </a:xfrm>
          <a:prstGeom prst="rect">
            <a:avLst/>
          </a:prstGeom>
        </p:spPr>
      </p:pic>
    </p:spTree>
    <p:extLst>
      <p:ext uri="{BB962C8B-B14F-4D97-AF65-F5344CB8AC3E}">
        <p14:creationId xmlns:p14="http://schemas.microsoft.com/office/powerpoint/2010/main" val="170419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36CF-0983-4863-A5BC-8468D7E445A7}"/>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Problem Statement</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F2D4B5D-1CC8-45CD-A33D-E042699F13F6}"/>
              </a:ext>
            </a:extLst>
          </p:cNvPr>
          <p:cNvSpPr>
            <a:spLocks noGrp="1"/>
          </p:cNvSpPr>
          <p:nvPr>
            <p:ph idx="1"/>
          </p:nvPr>
        </p:nvSpPr>
        <p:spPr/>
        <p:txBody>
          <a:bodyPr>
            <a:normAutofit fontScale="85000" lnSpcReduction="10000"/>
          </a:bodyPr>
          <a:lstStyle/>
          <a:p>
            <a:pPr algn="just">
              <a:lnSpc>
                <a:spcPct val="160000"/>
              </a:lnSpc>
            </a:pPr>
            <a:r>
              <a:rPr lang="en-US" sz="2200" dirty="0">
                <a:latin typeface="Arial" panose="020B0604020202020204" pitchFamily="34" charset="0"/>
                <a:cs typeface="Arial" panose="020B0604020202020204" pitchFamily="34" charset="0"/>
              </a:rPr>
              <a:t>In the current scenario, travelling is kind of hectic because of out dated map, dangerous travel routes, unguided routes, less information of the destination, no proper data records and so on.</a:t>
            </a:r>
          </a:p>
          <a:p>
            <a:pPr algn="just">
              <a:lnSpc>
                <a:spcPct val="160000"/>
              </a:lnSpc>
            </a:pPr>
            <a:r>
              <a:rPr lang="en-US" sz="2200" dirty="0">
                <a:latin typeface="Arial" panose="020B0604020202020204" pitchFamily="34" charset="0"/>
                <a:cs typeface="Arial" panose="020B0604020202020204" pitchFamily="34" charset="0"/>
              </a:rPr>
              <a:t> Similarly, price of the travelling is monopoly accordingly.</a:t>
            </a:r>
          </a:p>
          <a:p>
            <a:pPr algn="just">
              <a:lnSpc>
                <a:spcPct val="160000"/>
              </a:lnSpc>
            </a:pPr>
            <a:r>
              <a:rPr lang="en-US" sz="2200" dirty="0">
                <a:latin typeface="Arial" panose="020B0604020202020204" pitchFamily="34" charset="0"/>
                <a:cs typeface="Arial" panose="020B0604020202020204" pitchFamily="34" charset="0"/>
              </a:rPr>
              <a:t> With the help of the web application, it will be able to remove all the above problem smoothly. </a:t>
            </a:r>
          </a:p>
          <a:p>
            <a:pPr algn="just">
              <a:lnSpc>
                <a:spcPct val="160000"/>
              </a:lnSpc>
            </a:pPr>
            <a:r>
              <a:rPr lang="en-US" sz="2200" dirty="0">
                <a:latin typeface="Arial" panose="020B0604020202020204" pitchFamily="34" charset="0"/>
                <a:cs typeface="Arial" panose="020B0604020202020204" pitchFamily="34" charset="0"/>
              </a:rPr>
              <a:t>Users will be able to get all the required information accordingly, proper safe routes etc.</a:t>
            </a:r>
          </a:p>
          <a:p>
            <a:pPr algn="just">
              <a:lnSpc>
                <a:spcPct val="160000"/>
              </a:lnSpc>
            </a:pPr>
            <a:r>
              <a:rPr lang="en-US" sz="2200" dirty="0">
                <a:latin typeface="Arial" panose="020B0604020202020204" pitchFamily="34" charset="0"/>
                <a:cs typeface="Arial" panose="020B0604020202020204" pitchFamily="34" charset="0"/>
              </a:rPr>
              <a:t> Users will be able to select the desired destination accordingly to the proper budget.  </a:t>
            </a:r>
          </a:p>
          <a:p>
            <a:pPr algn="just">
              <a:lnSpc>
                <a:spcPct val="160000"/>
              </a:lnSpc>
            </a:pPr>
            <a:r>
              <a:rPr lang="en-US" sz="2200" dirty="0">
                <a:latin typeface="Arial" panose="020B0604020202020204" pitchFamily="34" charset="0"/>
                <a:cs typeface="Arial" panose="020B0604020202020204" pitchFamily="34" charset="0"/>
              </a:rPr>
              <a:t>Proper data records</a:t>
            </a:r>
          </a:p>
          <a:p>
            <a:pPr algn="just">
              <a:lnSpc>
                <a:spcPct val="160000"/>
              </a:lnSpc>
            </a:pPr>
            <a:r>
              <a:rPr lang="en-US" sz="2200" dirty="0">
                <a:latin typeface="Arial" panose="020B0604020202020204" pitchFamily="34" charset="0"/>
                <a:cs typeface="Arial" panose="020B0604020202020204" pitchFamily="34" charset="0"/>
              </a:rPr>
              <a:t>More Secure.</a:t>
            </a:r>
          </a:p>
          <a:p>
            <a:endParaRPr lang="en-US" dirty="0"/>
          </a:p>
        </p:txBody>
      </p:sp>
    </p:spTree>
    <p:extLst>
      <p:ext uri="{BB962C8B-B14F-4D97-AF65-F5344CB8AC3E}">
        <p14:creationId xmlns:p14="http://schemas.microsoft.com/office/powerpoint/2010/main" val="117678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2620-FB52-4780-9EDD-BE461D5444A5}"/>
              </a:ext>
            </a:extLst>
          </p:cNvPr>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ER Diagram</a:t>
            </a:r>
            <a:br>
              <a:rPr lang="en-US" dirty="0"/>
            </a:br>
            <a:endParaRPr lang="en-US" dirty="0"/>
          </a:p>
        </p:txBody>
      </p:sp>
      <p:sp>
        <p:nvSpPr>
          <p:cNvPr id="3" name="Content Placeholder 2">
            <a:extLst>
              <a:ext uri="{FF2B5EF4-FFF2-40B4-BE49-F238E27FC236}">
                <a16:creationId xmlns:a16="http://schemas.microsoft.com/office/drawing/2014/main" id="{52802696-CAD7-46E6-B1B4-A54B0CEB0530}"/>
              </a:ext>
            </a:extLst>
          </p:cNvPr>
          <p:cNvSpPr>
            <a:spLocks noGrp="1"/>
          </p:cNvSpPr>
          <p:nvPr>
            <p:ph idx="1"/>
          </p:nvPr>
        </p:nvSpPr>
        <p:spPr/>
        <p:txBody>
          <a:bodyPr>
            <a:normAutofit fontScale="92500" lnSpcReduction="20000"/>
          </a:bodyPr>
          <a:lstStyle/>
          <a:p>
            <a:pPr algn="just">
              <a:lnSpc>
                <a:spcPct val="150000"/>
              </a:lnSpc>
            </a:pPr>
            <a:r>
              <a:rPr lang="en-US" sz="2200" dirty="0">
                <a:latin typeface="Arial" panose="020B0604020202020204" pitchFamily="34" charset="0"/>
                <a:cs typeface="Arial" panose="020B0604020202020204" pitchFamily="34" charset="0"/>
              </a:rPr>
              <a:t>An Entity Relationship Diagram also called as ERD is a type of flowchart that illustrates how entities relate with each other within system.</a:t>
            </a:r>
          </a:p>
          <a:p>
            <a:pPr lvl="0" algn="just">
              <a:lnSpc>
                <a:spcPct val="150000"/>
              </a:lnSpc>
            </a:pPr>
            <a:r>
              <a:rPr lang="en-US" sz="2200" dirty="0">
                <a:latin typeface="Arial" panose="020B0604020202020204" pitchFamily="34" charset="0"/>
                <a:cs typeface="Arial" panose="020B0604020202020204" pitchFamily="34" charset="0"/>
              </a:rPr>
              <a:t>It helps to find out the mistakes and flaws of the design, and able to correct before executing the changes in database.</a:t>
            </a:r>
          </a:p>
          <a:p>
            <a:pPr lvl="0" algn="just">
              <a:lnSpc>
                <a:spcPct val="150000"/>
              </a:lnSpc>
            </a:pPr>
            <a:r>
              <a:rPr lang="en-US" sz="2200" dirty="0">
                <a:latin typeface="Arial" panose="020B0604020202020204" pitchFamily="34" charset="0"/>
                <a:cs typeface="Arial" panose="020B0604020202020204" pitchFamily="34" charset="0"/>
              </a:rPr>
              <a:t>Easily the entities can be located by visualizing the database schema, attributes can be viewed and helps to identify the relationship.</a:t>
            </a:r>
          </a:p>
          <a:p>
            <a:pPr lvl="0" algn="just">
              <a:lnSpc>
                <a:spcPct val="150000"/>
              </a:lnSpc>
            </a:pPr>
            <a:r>
              <a:rPr lang="en-US" sz="2200" dirty="0">
                <a:latin typeface="Arial" panose="020B0604020202020204" pitchFamily="34" charset="0"/>
                <a:cs typeface="Arial" panose="020B0604020202020204" pitchFamily="34" charset="0"/>
              </a:rPr>
              <a:t>Better visual representation and simple if we know relationship between entities and attributes.</a:t>
            </a:r>
          </a:p>
          <a:p>
            <a:pPr lvl="0" algn="just">
              <a:lnSpc>
                <a:spcPct val="150000"/>
              </a:lnSpc>
            </a:pPr>
            <a:r>
              <a:rPr lang="en-US" sz="2200" dirty="0">
                <a:latin typeface="Arial" panose="020B0604020202020204" pitchFamily="34" charset="0"/>
                <a:cs typeface="Arial" panose="020B0604020202020204" pitchFamily="34" charset="0"/>
              </a:rPr>
              <a:t>An effective communication tool for database designer.</a:t>
            </a:r>
          </a:p>
          <a:p>
            <a:endParaRPr lang="en-US" dirty="0"/>
          </a:p>
        </p:txBody>
      </p:sp>
    </p:spTree>
    <p:extLst>
      <p:ext uri="{BB962C8B-B14F-4D97-AF65-F5344CB8AC3E}">
        <p14:creationId xmlns:p14="http://schemas.microsoft.com/office/powerpoint/2010/main" val="1945526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273371B-8C95-4BF3-8D7A-0BF285B1FF5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76822" y="200416"/>
            <a:ext cx="9695145" cy="6513535"/>
          </a:xfrm>
          <a:prstGeom prst="rect">
            <a:avLst/>
          </a:prstGeom>
        </p:spPr>
      </p:pic>
    </p:spTree>
    <p:extLst>
      <p:ext uri="{BB962C8B-B14F-4D97-AF65-F5344CB8AC3E}">
        <p14:creationId xmlns:p14="http://schemas.microsoft.com/office/powerpoint/2010/main" val="3822698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96210-903E-4AE9-B1C1-D367E0733068}"/>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Coding and UI</a:t>
            </a:r>
          </a:p>
        </p:txBody>
      </p:sp>
      <p:sp>
        <p:nvSpPr>
          <p:cNvPr id="3" name="Content Placeholder 2">
            <a:extLst>
              <a:ext uri="{FF2B5EF4-FFF2-40B4-BE49-F238E27FC236}">
                <a16:creationId xmlns:a16="http://schemas.microsoft.com/office/drawing/2014/main" id="{D18F888A-837B-4708-9303-0E34BFE5B37A}"/>
              </a:ext>
            </a:extLst>
          </p:cNvPr>
          <p:cNvSpPr>
            <a:spLocks noGrp="1"/>
          </p:cNvSpPr>
          <p:nvPr>
            <p:ph idx="1"/>
          </p:nvPr>
        </p:nvSpPr>
        <p:spPr>
          <a:xfrm>
            <a:off x="537576" y="1690688"/>
            <a:ext cx="10515600" cy="4351338"/>
          </a:xfrm>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Search Package.</a:t>
            </a:r>
          </a:p>
          <a:p>
            <a:pPr algn="just">
              <a:lnSpc>
                <a:spcPct val="150000"/>
              </a:lnSpc>
            </a:pPr>
            <a:r>
              <a:rPr lang="en-US" sz="2000" dirty="0">
                <a:latin typeface="Arial" panose="020B0604020202020204" pitchFamily="34" charset="0"/>
                <a:cs typeface="Arial" panose="020B0604020202020204" pitchFamily="34" charset="0"/>
              </a:rPr>
              <a:t>Billing/Receipt.</a:t>
            </a:r>
          </a:p>
          <a:p>
            <a:pPr algn="just">
              <a:lnSpc>
                <a:spcPct val="150000"/>
              </a:lnSpc>
            </a:pPr>
            <a:r>
              <a:rPr lang="en-US" sz="2000" dirty="0">
                <a:latin typeface="Arial" panose="020B0604020202020204" pitchFamily="34" charset="0"/>
                <a:cs typeface="Arial" panose="020B0604020202020204" pitchFamily="34" charset="0"/>
              </a:rPr>
              <a:t>Booking.</a:t>
            </a:r>
          </a:p>
        </p:txBody>
      </p:sp>
    </p:spTree>
    <p:extLst>
      <p:ext uri="{BB962C8B-B14F-4D97-AF65-F5344CB8AC3E}">
        <p14:creationId xmlns:p14="http://schemas.microsoft.com/office/powerpoint/2010/main" val="3419302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A11184-D581-40BA-9B7D-609629D34C00}"/>
              </a:ext>
            </a:extLst>
          </p:cNvPr>
          <p:cNvPicPr/>
          <p:nvPr/>
        </p:nvPicPr>
        <p:blipFill>
          <a:blip r:embed="rId2">
            <a:extLst>
              <a:ext uri="{28A0092B-C50C-407E-A947-70E740481C1C}">
                <a14:useLocalDpi xmlns:a14="http://schemas.microsoft.com/office/drawing/2010/main" val="0"/>
              </a:ext>
            </a:extLst>
          </a:blip>
          <a:stretch>
            <a:fillRect/>
          </a:stretch>
        </p:blipFill>
        <p:spPr>
          <a:xfrm>
            <a:off x="1062725" y="225469"/>
            <a:ext cx="7048708" cy="2392471"/>
          </a:xfrm>
          <a:prstGeom prst="rect">
            <a:avLst/>
          </a:prstGeom>
        </p:spPr>
      </p:pic>
      <p:pic>
        <p:nvPicPr>
          <p:cNvPr id="5" name="Content Placeholder 4">
            <a:extLst>
              <a:ext uri="{FF2B5EF4-FFF2-40B4-BE49-F238E27FC236}">
                <a16:creationId xmlns:a16="http://schemas.microsoft.com/office/drawing/2014/main" id="{CE346373-30E2-4491-96BC-E28BF1DAA309}"/>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062725" y="2617940"/>
            <a:ext cx="7048708" cy="3509332"/>
          </a:xfrm>
          <a:prstGeom prst="rect">
            <a:avLst/>
          </a:prstGeom>
        </p:spPr>
      </p:pic>
    </p:spTree>
    <p:extLst>
      <p:ext uri="{BB962C8B-B14F-4D97-AF65-F5344CB8AC3E}">
        <p14:creationId xmlns:p14="http://schemas.microsoft.com/office/powerpoint/2010/main" val="414943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6004D8-26E7-4D49-88C3-FC83920947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618" y="128772"/>
            <a:ext cx="11513743" cy="2138439"/>
          </a:xfrm>
        </p:spPr>
      </p:pic>
      <p:pic>
        <p:nvPicPr>
          <p:cNvPr id="8" name="Content Placeholder 4">
            <a:extLst>
              <a:ext uri="{FF2B5EF4-FFF2-40B4-BE49-F238E27FC236}">
                <a16:creationId xmlns:a16="http://schemas.microsoft.com/office/drawing/2014/main" id="{CBCBE0C6-BA46-4662-ACA8-55993B1A3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618" y="3379277"/>
            <a:ext cx="11535835" cy="2400734"/>
          </a:xfrm>
          <a:prstGeom prst="rect">
            <a:avLst/>
          </a:prstGeom>
        </p:spPr>
      </p:pic>
    </p:spTree>
    <p:extLst>
      <p:ext uri="{BB962C8B-B14F-4D97-AF65-F5344CB8AC3E}">
        <p14:creationId xmlns:p14="http://schemas.microsoft.com/office/powerpoint/2010/main" val="2466514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4048FD50-D604-4C2D-A2AE-BE3762809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774" y="425886"/>
            <a:ext cx="10446707" cy="5765608"/>
          </a:xfrm>
        </p:spPr>
      </p:pic>
    </p:spTree>
    <p:extLst>
      <p:ext uri="{BB962C8B-B14F-4D97-AF65-F5344CB8AC3E}">
        <p14:creationId xmlns:p14="http://schemas.microsoft.com/office/powerpoint/2010/main" val="3764778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CDF1BA-7164-4CF7-9F21-7CD2DF419AD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5259" y="200417"/>
            <a:ext cx="12066741" cy="6488482"/>
          </a:xfrm>
          <a:prstGeom prst="rect">
            <a:avLst/>
          </a:prstGeom>
        </p:spPr>
      </p:pic>
    </p:spTree>
    <p:extLst>
      <p:ext uri="{BB962C8B-B14F-4D97-AF65-F5344CB8AC3E}">
        <p14:creationId xmlns:p14="http://schemas.microsoft.com/office/powerpoint/2010/main" val="3498656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D9D160-CA93-4032-A8F0-3EFF6FF9A7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4504" y="29336"/>
            <a:ext cx="9647934" cy="6384958"/>
          </a:xfrm>
        </p:spPr>
      </p:pic>
    </p:spTree>
    <p:extLst>
      <p:ext uri="{BB962C8B-B14F-4D97-AF65-F5344CB8AC3E}">
        <p14:creationId xmlns:p14="http://schemas.microsoft.com/office/powerpoint/2010/main" val="8716381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BE77C0-D052-4ECF-9F84-1EC6E3091C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76822"/>
            <a:ext cx="12180773" cy="4872309"/>
          </a:xfrm>
        </p:spPr>
      </p:pic>
    </p:spTree>
    <p:extLst>
      <p:ext uri="{BB962C8B-B14F-4D97-AF65-F5344CB8AC3E}">
        <p14:creationId xmlns:p14="http://schemas.microsoft.com/office/powerpoint/2010/main" val="1490948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117A48F-4915-4A0D-B3AF-2285AA0592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559" y="450936"/>
            <a:ext cx="9590572" cy="6407063"/>
          </a:xfrm>
        </p:spPr>
      </p:pic>
    </p:spTree>
    <p:extLst>
      <p:ext uri="{BB962C8B-B14F-4D97-AF65-F5344CB8AC3E}">
        <p14:creationId xmlns:p14="http://schemas.microsoft.com/office/powerpoint/2010/main" val="193450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D152-9214-4E6A-8539-36716EDFD9A3}"/>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Background Statement</a:t>
            </a:r>
          </a:p>
        </p:txBody>
      </p:sp>
      <p:sp>
        <p:nvSpPr>
          <p:cNvPr id="3" name="Content Placeholder 2">
            <a:extLst>
              <a:ext uri="{FF2B5EF4-FFF2-40B4-BE49-F238E27FC236}">
                <a16:creationId xmlns:a16="http://schemas.microsoft.com/office/drawing/2014/main" id="{4CEFA460-7C06-4E53-9074-C6D5E4B11786}"/>
              </a:ext>
            </a:extLst>
          </p:cNvPr>
          <p:cNvSpPr>
            <a:spLocks noGrp="1"/>
          </p:cNvSpPr>
          <p:nvPr>
            <p:ph idx="1"/>
          </p:nvPr>
        </p:nvSpPr>
        <p:spPr/>
        <p:txBody>
          <a:bodyPr>
            <a:normAutofit/>
          </a:bodyPr>
          <a:lstStyle/>
          <a:p>
            <a:pPr>
              <a:lnSpc>
                <a:spcPct val="150000"/>
              </a:lnSpc>
            </a:pPr>
            <a:r>
              <a:rPr lang="en-US" sz="2000" dirty="0">
                <a:latin typeface="Arial" panose="020B0604020202020204" pitchFamily="34" charset="0"/>
                <a:cs typeface="Arial" panose="020B0604020202020204" pitchFamily="34" charset="0"/>
              </a:rPr>
              <a:t>This project will help users to get all the required information about the schedule and safe routes for their trip.</a:t>
            </a:r>
          </a:p>
          <a:p>
            <a:pPr>
              <a:lnSpc>
                <a:spcPct val="150000"/>
              </a:lnSpc>
            </a:pPr>
            <a:r>
              <a:rPr lang="en-US" sz="2000" dirty="0">
                <a:latin typeface="Arial" panose="020B0604020202020204" pitchFamily="34" charset="0"/>
                <a:cs typeface="Arial" panose="020B0604020202020204" pitchFamily="34" charset="0"/>
              </a:rPr>
              <a:t>Solving this problem can uplift the range of tourism to go higher and increase the revenue too. </a:t>
            </a:r>
          </a:p>
          <a:p>
            <a:pPr>
              <a:lnSpc>
                <a:spcPct val="150000"/>
              </a:lnSpc>
            </a:pPr>
            <a:r>
              <a:rPr lang="en-US" sz="2000" dirty="0">
                <a:latin typeface="Arial" panose="020B0604020202020204" pitchFamily="34" charset="0"/>
                <a:cs typeface="Arial" panose="020B0604020202020204" pitchFamily="34" charset="0"/>
              </a:rPr>
              <a:t>Through this, customers can be able to utilized various benefits and resources such as safe routes, booking, destination information, reviews about the places, environments etc. </a:t>
            </a:r>
          </a:p>
          <a:p>
            <a:pPr>
              <a:lnSpc>
                <a:spcPct val="150000"/>
              </a:lnSpc>
            </a:pPr>
            <a:r>
              <a:rPr lang="en-US" sz="2000" dirty="0">
                <a:latin typeface="Arial" panose="020B0604020202020204" pitchFamily="34" charset="0"/>
                <a:cs typeface="Arial" panose="020B0604020202020204" pitchFamily="34" charset="0"/>
              </a:rPr>
              <a:t>The project will be developed using Object Oriented PHP</a:t>
            </a:r>
            <a:r>
              <a:rPr lang="en-US" dirty="0"/>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17218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934DD-2D81-420B-8576-80F547253789}"/>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Testing</a:t>
            </a:r>
          </a:p>
        </p:txBody>
      </p:sp>
      <p:sp>
        <p:nvSpPr>
          <p:cNvPr id="3" name="Content Placeholder 2">
            <a:extLst>
              <a:ext uri="{FF2B5EF4-FFF2-40B4-BE49-F238E27FC236}">
                <a16:creationId xmlns:a16="http://schemas.microsoft.com/office/drawing/2014/main" id="{B82F0CD7-F296-4B38-AB07-C43A00A81A2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78130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D3ED-4894-4D86-BF04-B209ECBFFA7F}"/>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Future Work</a:t>
            </a:r>
          </a:p>
        </p:txBody>
      </p:sp>
      <p:sp>
        <p:nvSpPr>
          <p:cNvPr id="3" name="Content Placeholder 2">
            <a:extLst>
              <a:ext uri="{FF2B5EF4-FFF2-40B4-BE49-F238E27FC236}">
                <a16:creationId xmlns:a16="http://schemas.microsoft.com/office/drawing/2014/main" id="{736C9589-8AFD-4926-BA3E-3B0F7DA84631}"/>
              </a:ext>
            </a:extLst>
          </p:cNvPr>
          <p:cNvSpPr>
            <a:spLocks noGrp="1"/>
          </p:cNvSpPr>
          <p:nvPr>
            <p:ph idx="1"/>
          </p:nvPr>
        </p:nvSpPr>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Online Payment.</a:t>
            </a:r>
          </a:p>
          <a:p>
            <a:pPr algn="just">
              <a:lnSpc>
                <a:spcPct val="150000"/>
              </a:lnSpc>
            </a:pPr>
            <a:r>
              <a:rPr lang="en-US" sz="2000" dirty="0">
                <a:latin typeface="Arial" panose="020B0604020202020204" pitchFamily="34" charset="0"/>
                <a:cs typeface="Arial" panose="020B0604020202020204" pitchFamily="34" charset="0"/>
              </a:rPr>
              <a:t>Real time tracking.</a:t>
            </a:r>
          </a:p>
          <a:p>
            <a:pPr algn="just">
              <a:lnSpc>
                <a:spcPct val="150000"/>
              </a:lnSpc>
            </a:pPr>
            <a:r>
              <a:rPr lang="en-US" sz="2000" dirty="0">
                <a:latin typeface="Arial" panose="020B0604020202020204" pitchFamily="34" charset="0"/>
                <a:cs typeface="Arial" panose="020B0604020202020204" pitchFamily="34" charset="0"/>
              </a:rPr>
              <a:t>Chat Box.</a:t>
            </a:r>
          </a:p>
          <a:p>
            <a:pPr algn="just">
              <a:lnSpc>
                <a:spcPct val="150000"/>
              </a:lnSpc>
            </a:pPr>
            <a:r>
              <a:rPr lang="en-US" sz="2000" dirty="0">
                <a:latin typeface="Arial" panose="020B0604020202020204" pitchFamily="34" charset="0"/>
                <a:cs typeface="Arial" panose="020B0604020202020204" pitchFamily="34" charset="0"/>
              </a:rPr>
              <a:t>Language options.</a:t>
            </a:r>
          </a:p>
          <a:p>
            <a:pPr algn="just">
              <a:lnSpc>
                <a:spcPct val="150000"/>
              </a:lnSpc>
            </a:pPr>
            <a:r>
              <a:rPr lang="en-US" sz="2000" dirty="0">
                <a:latin typeface="Arial" panose="020B0604020202020204" pitchFamily="34" charset="0"/>
                <a:cs typeface="Arial" panose="020B0604020202020204" pitchFamily="34" charset="0"/>
              </a:rPr>
              <a:t> Ability to track booking status</a:t>
            </a:r>
          </a:p>
          <a:p>
            <a:pPr algn="just">
              <a:lnSpc>
                <a:spcPct val="150000"/>
              </a:lnSpc>
            </a:pPr>
            <a:r>
              <a:rPr lang="en-US" sz="2000" dirty="0">
                <a:latin typeface="Arial" panose="020B0604020202020204" pitchFamily="34" charset="0"/>
                <a:cs typeface="Arial" panose="020B0604020202020204" pitchFamily="34" charset="0"/>
              </a:rPr>
              <a:t>Live seat availability</a:t>
            </a:r>
          </a:p>
        </p:txBody>
      </p:sp>
    </p:spTree>
    <p:extLst>
      <p:ext uri="{BB962C8B-B14F-4D97-AF65-F5344CB8AC3E}">
        <p14:creationId xmlns:p14="http://schemas.microsoft.com/office/powerpoint/2010/main" val="2040038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889F-5419-4F67-A17B-7C55846EE939}"/>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Limitation</a:t>
            </a:r>
          </a:p>
        </p:txBody>
      </p:sp>
      <p:sp>
        <p:nvSpPr>
          <p:cNvPr id="3" name="Content Placeholder 2">
            <a:extLst>
              <a:ext uri="{FF2B5EF4-FFF2-40B4-BE49-F238E27FC236}">
                <a16:creationId xmlns:a16="http://schemas.microsoft.com/office/drawing/2014/main" id="{28AAF6B6-62B0-4B1A-91B4-E291A9C9FC46}"/>
              </a:ext>
            </a:extLst>
          </p:cNvPr>
          <p:cNvSpPr>
            <a:spLocks noGrp="1"/>
          </p:cNvSpPr>
          <p:nvPr>
            <p:ph idx="1"/>
          </p:nvPr>
        </p:nvSpPr>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Sometimes very high data interaction, so server gets down.</a:t>
            </a:r>
          </a:p>
          <a:p>
            <a:pPr algn="just">
              <a:lnSpc>
                <a:spcPct val="150000"/>
              </a:lnSpc>
            </a:pPr>
            <a:r>
              <a:rPr lang="en-US" sz="2000" dirty="0">
                <a:latin typeface="Arial" panose="020B0604020202020204" pitchFamily="34" charset="0"/>
                <a:cs typeface="Arial" panose="020B0604020202020204" pitchFamily="34" charset="0"/>
              </a:rPr>
              <a:t>Very high security needed to the system.</a:t>
            </a:r>
          </a:p>
          <a:p>
            <a:pPr algn="just">
              <a:lnSpc>
                <a:spcPct val="150000"/>
              </a:lnSpc>
            </a:pPr>
            <a:r>
              <a:rPr lang="en-US" sz="2000" dirty="0">
                <a:latin typeface="Arial" panose="020B0604020202020204" pitchFamily="34" charset="0"/>
                <a:cs typeface="Arial" panose="020B0604020202020204" pitchFamily="34" charset="0"/>
              </a:rPr>
              <a:t>Online payment cannot be made.</a:t>
            </a:r>
          </a:p>
          <a:p>
            <a:pPr algn="just">
              <a:lnSpc>
                <a:spcPct val="150000"/>
              </a:lnSpc>
            </a:pPr>
            <a:r>
              <a:rPr lang="en-US" sz="2000" dirty="0">
                <a:latin typeface="Arial" panose="020B0604020202020204" pitchFamily="34" charset="0"/>
                <a:cs typeface="Arial" panose="020B0604020202020204" pitchFamily="34" charset="0"/>
              </a:rPr>
              <a:t>Step by step procedure, so takes time</a:t>
            </a:r>
          </a:p>
        </p:txBody>
      </p:sp>
    </p:spTree>
    <p:extLst>
      <p:ext uri="{BB962C8B-B14F-4D97-AF65-F5344CB8AC3E}">
        <p14:creationId xmlns:p14="http://schemas.microsoft.com/office/powerpoint/2010/main" val="2470737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ED30-FE69-4426-8EFE-02B11CF00987}"/>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User Manual</a:t>
            </a:r>
          </a:p>
        </p:txBody>
      </p:sp>
      <p:sp>
        <p:nvSpPr>
          <p:cNvPr id="3" name="Content Placeholder 2">
            <a:extLst>
              <a:ext uri="{FF2B5EF4-FFF2-40B4-BE49-F238E27FC236}">
                <a16:creationId xmlns:a16="http://schemas.microsoft.com/office/drawing/2014/main" id="{829E0943-362D-47DE-8523-B22CD6786D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071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1C84-8608-4BF4-860D-C834552327AC}"/>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B118A226-0B0C-4CAD-A775-760F5CE04A5C}"/>
              </a:ext>
            </a:extLst>
          </p:cNvPr>
          <p:cNvSpPr>
            <a:spLocks noGrp="1"/>
          </p:cNvSpPr>
          <p:nvPr>
            <p:ph idx="1"/>
          </p:nvPr>
        </p:nvSpPr>
        <p:spPr/>
        <p:txBody>
          <a:bodyPr/>
          <a:lstStyle/>
          <a:p>
            <a:pPr marL="0" indent="0" algn="just">
              <a:lnSpc>
                <a:spcPct val="150000"/>
              </a:lnSpc>
              <a:buNone/>
            </a:pPr>
            <a:r>
              <a:rPr lang="en-US" sz="2000" dirty="0">
                <a:latin typeface="Arial" panose="020B0604020202020204" pitchFamily="34" charset="0"/>
                <a:cs typeface="Arial" panose="020B0604020202020204" pitchFamily="34" charset="0"/>
              </a:rPr>
              <a:t>I have successfully completed the analysis phase of the developing software. In the completion of this phase, we have outcome the requirements, database model and user interface. </a:t>
            </a:r>
          </a:p>
          <a:p>
            <a:endParaRPr lang="en-US" dirty="0"/>
          </a:p>
        </p:txBody>
      </p:sp>
    </p:spTree>
    <p:extLst>
      <p:ext uri="{BB962C8B-B14F-4D97-AF65-F5344CB8AC3E}">
        <p14:creationId xmlns:p14="http://schemas.microsoft.com/office/powerpoint/2010/main" val="3652372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08176-AF89-47E8-927F-6A8E84A166C0}"/>
              </a:ext>
            </a:extLst>
          </p:cNvPr>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Aims &amp; Objectives</a:t>
            </a:r>
            <a:br>
              <a:rPr lang="en-US" dirty="0"/>
            </a:br>
            <a:endParaRPr lang="en-US" dirty="0"/>
          </a:p>
        </p:txBody>
      </p:sp>
      <p:sp>
        <p:nvSpPr>
          <p:cNvPr id="3" name="Content Placeholder 2">
            <a:extLst>
              <a:ext uri="{FF2B5EF4-FFF2-40B4-BE49-F238E27FC236}">
                <a16:creationId xmlns:a16="http://schemas.microsoft.com/office/drawing/2014/main" id="{118913EE-1EC9-4170-B52D-BE10B1BFB56F}"/>
              </a:ext>
            </a:extLst>
          </p:cNvPr>
          <p:cNvSpPr>
            <a:spLocks noGrp="1"/>
          </p:cNvSpPr>
          <p:nvPr>
            <p:ph idx="1"/>
          </p:nvPr>
        </p:nvSpPr>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Online booking.</a:t>
            </a:r>
          </a:p>
          <a:p>
            <a:pPr algn="just">
              <a:lnSpc>
                <a:spcPct val="150000"/>
              </a:lnSpc>
            </a:pPr>
            <a:r>
              <a:rPr lang="en-US" sz="2000" dirty="0">
                <a:latin typeface="Arial" panose="020B0604020202020204" pitchFamily="34" charset="0"/>
                <a:cs typeface="Arial" panose="020B0604020202020204" pitchFamily="34" charset="0"/>
              </a:rPr>
              <a:t>Saves time.</a:t>
            </a:r>
          </a:p>
          <a:p>
            <a:pPr algn="just">
              <a:lnSpc>
                <a:spcPct val="150000"/>
              </a:lnSpc>
            </a:pPr>
            <a:r>
              <a:rPr lang="en-US" sz="2000" dirty="0">
                <a:latin typeface="Arial" panose="020B0604020202020204" pitchFamily="34" charset="0"/>
                <a:cs typeface="Arial" panose="020B0604020202020204" pitchFamily="34" charset="0"/>
              </a:rPr>
              <a:t>Accurate required information.</a:t>
            </a:r>
          </a:p>
          <a:p>
            <a:pPr algn="just">
              <a:lnSpc>
                <a:spcPct val="150000"/>
              </a:lnSpc>
            </a:pPr>
            <a:r>
              <a:rPr lang="en-US" sz="2000" dirty="0">
                <a:latin typeface="Arial" panose="020B0604020202020204" pitchFamily="34" charset="0"/>
                <a:cs typeface="Arial" panose="020B0604020202020204" pitchFamily="34" charset="0"/>
              </a:rPr>
              <a:t>Efficient and User friendly application.</a:t>
            </a:r>
          </a:p>
          <a:p>
            <a:pPr algn="just">
              <a:lnSpc>
                <a:spcPct val="150000"/>
              </a:lnSpc>
            </a:pPr>
            <a:r>
              <a:rPr lang="en-US" sz="2000" dirty="0">
                <a:latin typeface="Arial" panose="020B0604020202020204" pitchFamily="34" charset="0"/>
                <a:cs typeface="Arial" panose="020B0604020202020204" pitchFamily="34" charset="0"/>
              </a:rPr>
              <a:t>Proper destination guidance.</a:t>
            </a:r>
          </a:p>
          <a:p>
            <a:pPr algn="just">
              <a:lnSpc>
                <a:spcPct val="150000"/>
              </a:lnSpc>
            </a:pPr>
            <a:r>
              <a:rPr lang="en-US" sz="2000" dirty="0">
                <a:latin typeface="Arial" panose="020B0604020202020204" pitchFamily="34" charset="0"/>
                <a:cs typeface="Arial" panose="020B0604020202020204" pitchFamily="34" charset="0"/>
              </a:rPr>
              <a:t>24X7 online service.</a:t>
            </a:r>
          </a:p>
          <a:p>
            <a:pPr algn="just">
              <a:lnSpc>
                <a:spcPct val="150000"/>
              </a:lnSpc>
            </a:pPr>
            <a:r>
              <a:rPr lang="en-US" sz="2000" dirty="0">
                <a:latin typeface="Arial" panose="020B0604020202020204" pitchFamily="34" charset="0"/>
                <a:cs typeface="Arial" panose="020B0604020202020204" pitchFamily="34" charset="0"/>
              </a:rPr>
              <a:t>To help the organization to build a proper system to record the travelling information</a:t>
            </a:r>
            <a:r>
              <a:rPr lang="en-US" dirty="0"/>
              <a:t>.</a:t>
            </a:r>
          </a:p>
          <a:p>
            <a:endParaRPr lang="en-US" dirty="0"/>
          </a:p>
          <a:p>
            <a:endParaRPr lang="en-US" dirty="0"/>
          </a:p>
        </p:txBody>
      </p:sp>
    </p:spTree>
    <p:extLst>
      <p:ext uri="{BB962C8B-B14F-4D97-AF65-F5344CB8AC3E}">
        <p14:creationId xmlns:p14="http://schemas.microsoft.com/office/powerpoint/2010/main" val="112333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91C4-6DE4-44F3-A422-F7EB9C5A6F1F}"/>
              </a:ext>
            </a:extLst>
          </p:cNvPr>
          <p:cNvSpPr>
            <a:spLocks noGrp="1"/>
          </p:cNvSpPr>
          <p:nvPr>
            <p:ph type="title"/>
          </p:nvPr>
        </p:nvSpPr>
        <p:spPr/>
        <p:txBody>
          <a:bodyPr>
            <a:normAutofit/>
          </a:bodyPr>
          <a:lstStyle/>
          <a:p>
            <a:r>
              <a:rPr lang="en-US" sz="2000" dirty="0">
                <a:latin typeface="Arial" panose="020B0604020202020204" pitchFamily="34" charset="0"/>
                <a:cs typeface="Arial" panose="020B0604020202020204" pitchFamily="34" charset="0"/>
              </a:rPr>
              <a:t>Features</a:t>
            </a:r>
          </a:p>
        </p:txBody>
      </p:sp>
      <p:sp>
        <p:nvSpPr>
          <p:cNvPr id="3" name="Content Placeholder 2">
            <a:extLst>
              <a:ext uri="{FF2B5EF4-FFF2-40B4-BE49-F238E27FC236}">
                <a16:creationId xmlns:a16="http://schemas.microsoft.com/office/drawing/2014/main" id="{EA7C69D8-24BE-4452-8605-C1CB759A82D1}"/>
              </a:ext>
            </a:extLst>
          </p:cNvPr>
          <p:cNvSpPr>
            <a:spLocks noGrp="1"/>
          </p:cNvSpPr>
          <p:nvPr>
            <p:ph idx="1"/>
          </p:nvPr>
        </p:nvSpPr>
        <p:spPr/>
        <p:txBody>
          <a:bodyPr>
            <a:normAutofit fontScale="77500" lnSpcReduction="20000"/>
          </a:bodyPr>
          <a:lstStyle/>
          <a:p>
            <a:pPr algn="just">
              <a:lnSpc>
                <a:spcPct val="170000"/>
              </a:lnSpc>
            </a:pPr>
            <a:r>
              <a:rPr lang="en-US" sz="2200" dirty="0">
                <a:latin typeface="Arial" panose="020B0604020202020204" pitchFamily="34" charset="0"/>
                <a:cs typeface="Arial" panose="020B0604020202020204" pitchFamily="34" charset="0"/>
              </a:rPr>
              <a:t>User can view package information.</a:t>
            </a:r>
          </a:p>
          <a:p>
            <a:pPr algn="just">
              <a:lnSpc>
                <a:spcPct val="170000"/>
              </a:lnSpc>
            </a:pPr>
            <a:r>
              <a:rPr lang="en-US" sz="2200" dirty="0">
                <a:latin typeface="Arial" panose="020B0604020202020204" pitchFamily="34" charset="0"/>
                <a:cs typeface="Arial" panose="020B0604020202020204" pitchFamily="34" charset="0"/>
              </a:rPr>
              <a:t>User can book the package.</a:t>
            </a:r>
          </a:p>
          <a:p>
            <a:pPr algn="just">
              <a:lnSpc>
                <a:spcPct val="170000"/>
              </a:lnSpc>
            </a:pPr>
            <a:r>
              <a:rPr lang="en-US" sz="2200" dirty="0">
                <a:latin typeface="Arial" panose="020B0604020202020204" pitchFamily="34" charset="0"/>
                <a:cs typeface="Arial" panose="020B0604020202020204" pitchFamily="34" charset="0"/>
              </a:rPr>
              <a:t>User friendly and easy to use.</a:t>
            </a:r>
          </a:p>
          <a:p>
            <a:pPr algn="just">
              <a:lnSpc>
                <a:spcPct val="170000"/>
              </a:lnSpc>
            </a:pPr>
            <a:r>
              <a:rPr lang="en-US" sz="2200" dirty="0">
                <a:latin typeface="Arial" panose="020B0604020202020204" pitchFamily="34" charset="0"/>
                <a:cs typeface="Arial" panose="020B0604020202020204" pitchFamily="34" charset="0"/>
              </a:rPr>
              <a:t>Admin can perform CRUD function.</a:t>
            </a:r>
          </a:p>
          <a:p>
            <a:pPr algn="just">
              <a:lnSpc>
                <a:spcPct val="170000"/>
              </a:lnSpc>
            </a:pPr>
            <a:r>
              <a:rPr lang="en-US" sz="2200" dirty="0">
                <a:latin typeface="Arial" panose="020B0604020202020204" pitchFamily="34" charset="0"/>
                <a:cs typeface="Arial" panose="020B0604020202020204" pitchFamily="34" charset="0"/>
              </a:rPr>
              <a:t>Users can search the package.</a:t>
            </a:r>
          </a:p>
          <a:p>
            <a:pPr algn="just">
              <a:lnSpc>
                <a:spcPct val="170000"/>
              </a:lnSpc>
            </a:pPr>
            <a:r>
              <a:rPr lang="en-US" sz="2200" dirty="0">
                <a:latin typeface="Arial" panose="020B0604020202020204" pitchFamily="34" charset="0"/>
                <a:cs typeface="Arial" panose="020B0604020202020204" pitchFamily="34" charset="0"/>
              </a:rPr>
              <a:t>Online service.</a:t>
            </a:r>
          </a:p>
          <a:p>
            <a:pPr algn="just">
              <a:lnSpc>
                <a:spcPct val="170000"/>
              </a:lnSpc>
            </a:pPr>
            <a:r>
              <a:rPr lang="en-US" sz="2200" dirty="0">
                <a:latin typeface="Arial" panose="020B0604020202020204" pitchFamily="34" charset="0"/>
                <a:cs typeface="Arial" panose="020B0604020202020204" pitchFamily="34" charset="0"/>
              </a:rPr>
              <a:t>Easy checkout.</a:t>
            </a:r>
          </a:p>
          <a:p>
            <a:pPr algn="just">
              <a:lnSpc>
                <a:spcPct val="170000"/>
              </a:lnSpc>
            </a:pPr>
            <a:r>
              <a:rPr lang="en-US" sz="2200" dirty="0">
                <a:latin typeface="Arial" panose="020B0604020202020204" pitchFamily="34" charset="0"/>
                <a:cs typeface="Arial" panose="020B0604020202020204" pitchFamily="34" charset="0"/>
              </a:rPr>
              <a:t>Integrated social elements.</a:t>
            </a:r>
          </a:p>
          <a:p>
            <a:pPr>
              <a:lnSpc>
                <a:spcPct val="150000"/>
              </a:lnSpc>
            </a:pPr>
            <a:endParaRPr lang="en-US" sz="2000"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178634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589-00D1-42C0-8B57-D3545A0DF2FF}"/>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Work Breakdown Structure (WBS)</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D728FE7-9CAD-4C79-B45A-98E875AD9EFD}"/>
              </a:ext>
            </a:extLst>
          </p:cNvPr>
          <p:cNvSpPr>
            <a:spLocks noGrp="1"/>
          </p:cNvSpPr>
          <p:nvPr>
            <p:ph idx="1"/>
          </p:nvPr>
        </p:nvSpPr>
        <p:spPr/>
        <p:txBody>
          <a:bodyPr/>
          <a:lstStyle/>
          <a:p>
            <a:pPr algn="just">
              <a:lnSpc>
                <a:spcPct val="150000"/>
              </a:lnSpc>
            </a:pPr>
            <a:r>
              <a:rPr lang="en-US" sz="2000" dirty="0">
                <a:latin typeface="Arial" panose="020B0604020202020204" pitchFamily="34" charset="0"/>
                <a:cs typeface="Arial" panose="020B0604020202020204" pitchFamily="34" charset="0"/>
              </a:rPr>
              <a:t>The WBS is the systematic breakdown of project into small parts where each part is related and followed by another. It organizes the teams into manageable so that teams can understand each level of the project. It makes any complex project more manageable. It's used because:</a:t>
            </a:r>
          </a:p>
          <a:p>
            <a:pPr lvl="0" algn="just">
              <a:lnSpc>
                <a:spcPct val="150000"/>
              </a:lnSpc>
            </a:pPr>
            <a:r>
              <a:rPr lang="en-US" sz="2000" dirty="0">
                <a:latin typeface="Arial" panose="020B0604020202020204" pitchFamily="34" charset="0"/>
                <a:cs typeface="Arial" panose="020B0604020202020204" pitchFamily="34" charset="0"/>
              </a:rPr>
              <a:t>It assists with accurate project organization.</a:t>
            </a:r>
          </a:p>
          <a:p>
            <a:pPr lvl="0" algn="just">
              <a:lnSpc>
                <a:spcPct val="150000"/>
              </a:lnSpc>
            </a:pPr>
            <a:r>
              <a:rPr lang="en-US" sz="2000" dirty="0">
                <a:latin typeface="Arial" panose="020B0604020202020204" pitchFamily="34" charset="0"/>
                <a:cs typeface="Arial" panose="020B0604020202020204" pitchFamily="34" charset="0"/>
              </a:rPr>
              <a:t>It helps in assigning responsibilities.</a:t>
            </a:r>
          </a:p>
          <a:p>
            <a:pPr lvl="0" algn="just">
              <a:lnSpc>
                <a:spcPct val="150000"/>
              </a:lnSpc>
            </a:pPr>
            <a:r>
              <a:rPr lang="en-US" sz="2000" dirty="0">
                <a:latin typeface="Arial" panose="020B0604020202020204" pitchFamily="34" charset="0"/>
                <a:cs typeface="Arial" panose="020B0604020202020204" pitchFamily="34" charset="0"/>
              </a:rPr>
              <a:t>It shows the control points and project milestones.</a:t>
            </a:r>
          </a:p>
          <a:p>
            <a:pPr lvl="0" algn="just">
              <a:lnSpc>
                <a:spcPct val="150000"/>
              </a:lnSpc>
            </a:pPr>
            <a:r>
              <a:rPr lang="en-US" sz="2000" dirty="0">
                <a:latin typeface="Arial" panose="020B0604020202020204" pitchFamily="34" charset="0"/>
                <a:cs typeface="Arial" panose="020B0604020202020204" pitchFamily="34" charset="0"/>
              </a:rPr>
              <a:t>It allows for more accurate estimation of cost, risk and time.</a:t>
            </a:r>
          </a:p>
          <a:p>
            <a:endParaRPr lang="en-US" dirty="0"/>
          </a:p>
        </p:txBody>
      </p:sp>
    </p:spTree>
    <p:extLst>
      <p:ext uri="{BB962C8B-B14F-4D97-AF65-F5344CB8AC3E}">
        <p14:creationId xmlns:p14="http://schemas.microsoft.com/office/powerpoint/2010/main" val="3254116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FFD851D-5237-46BC-A51A-2007CE41246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14608" y="713934"/>
            <a:ext cx="9491641" cy="5430131"/>
          </a:xfrm>
          <a:prstGeom prst="rect">
            <a:avLst/>
          </a:prstGeom>
        </p:spPr>
      </p:pic>
    </p:spTree>
    <p:extLst>
      <p:ext uri="{BB962C8B-B14F-4D97-AF65-F5344CB8AC3E}">
        <p14:creationId xmlns:p14="http://schemas.microsoft.com/office/powerpoint/2010/main" val="155349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F35C-2FC8-44E6-AFE2-D80010664413}"/>
              </a:ext>
            </a:extLst>
          </p:cNvPr>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Gantt chart</a:t>
            </a:r>
            <a:br>
              <a:rPr lang="en-US" b="1" dirty="0"/>
            </a:br>
            <a:endParaRPr lang="en-US" dirty="0"/>
          </a:p>
        </p:txBody>
      </p:sp>
      <p:sp>
        <p:nvSpPr>
          <p:cNvPr id="3" name="Content Placeholder 2">
            <a:extLst>
              <a:ext uri="{FF2B5EF4-FFF2-40B4-BE49-F238E27FC236}">
                <a16:creationId xmlns:a16="http://schemas.microsoft.com/office/drawing/2014/main" id="{C9A22ED1-77DC-40E3-A9EE-869D7617813A}"/>
              </a:ext>
            </a:extLst>
          </p:cNvPr>
          <p:cNvSpPr>
            <a:spLocks noGrp="1"/>
          </p:cNvSpPr>
          <p:nvPr>
            <p:ph idx="1"/>
          </p:nvPr>
        </p:nvSpPr>
        <p:spPr/>
        <p:txBody>
          <a:bodyPr/>
          <a:lstStyle/>
          <a:p>
            <a:pPr algn="just">
              <a:lnSpc>
                <a:spcPct val="100000"/>
              </a:lnSpc>
            </a:pPr>
            <a:r>
              <a:rPr lang="en-US" dirty="0"/>
              <a:t>A Gantt chart is a graphical tool also known as visual presentation of project which shows activities or tasks performed against time the activities are broken down and displayed on a chart which makes it easy to understand and interpret.</a:t>
            </a:r>
          </a:p>
          <a:p>
            <a:endParaRPr lang="en-US" dirty="0"/>
          </a:p>
        </p:txBody>
      </p:sp>
    </p:spTree>
    <p:extLst>
      <p:ext uri="{BB962C8B-B14F-4D97-AF65-F5344CB8AC3E}">
        <p14:creationId xmlns:p14="http://schemas.microsoft.com/office/powerpoint/2010/main" val="212054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1264</Words>
  <Application>Microsoft Office PowerPoint</Application>
  <PresentationFormat>Widescreen</PresentationFormat>
  <Paragraphs>109</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Tour Management System</vt:lpstr>
      <vt:lpstr>Introduction</vt:lpstr>
      <vt:lpstr>Problem Statement</vt:lpstr>
      <vt:lpstr>Background Statement</vt:lpstr>
      <vt:lpstr>Aims &amp; Objectives </vt:lpstr>
      <vt:lpstr>Features</vt:lpstr>
      <vt:lpstr>Work Breakdown Structure (WBS)</vt:lpstr>
      <vt:lpstr>PowerPoint Presentation</vt:lpstr>
      <vt:lpstr>Gantt chart </vt:lpstr>
      <vt:lpstr>PowerPoint Presentation</vt:lpstr>
      <vt:lpstr>Development Methodology(Waterfall)</vt:lpstr>
      <vt:lpstr>PowerPoint Presentation</vt:lpstr>
      <vt:lpstr>System Architecture </vt:lpstr>
      <vt:lpstr>PowerPoint Presentation</vt:lpstr>
      <vt:lpstr> Risk configuration management.</vt:lpstr>
      <vt:lpstr>PowerPoint Presentation</vt:lpstr>
      <vt:lpstr>Initial Class Diagram</vt:lpstr>
      <vt:lpstr>PowerPoint Presentation</vt:lpstr>
      <vt:lpstr>Class Diagram</vt:lpstr>
      <vt:lpstr>PowerPoint Presentation</vt:lpstr>
      <vt:lpstr>Use case Diagram</vt:lpstr>
      <vt:lpstr>Activity diagrams</vt:lpstr>
      <vt:lpstr>PowerPoint Presentation</vt:lpstr>
      <vt:lpstr>PowerPoint Presentation</vt:lpstr>
      <vt:lpstr>PowerPoint Presentation</vt:lpstr>
      <vt:lpstr>Sequence Diagram</vt:lpstr>
      <vt:lpstr>PowerPoint Presentation</vt:lpstr>
      <vt:lpstr>PowerPoint Presentation</vt:lpstr>
      <vt:lpstr>PowerPoint Presentation</vt:lpstr>
      <vt:lpstr>ER Diagram </vt:lpstr>
      <vt:lpstr>PowerPoint Presentation</vt:lpstr>
      <vt:lpstr>Coding and UI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Future Work</vt:lpstr>
      <vt:lpstr>Limitation</vt:lpstr>
      <vt:lpstr>User Manual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 Management System</dc:title>
  <dc:creator>tenzing</dc:creator>
  <cp:lastModifiedBy>tenzing</cp:lastModifiedBy>
  <cp:revision>39</cp:revision>
  <dcterms:created xsi:type="dcterms:W3CDTF">2019-03-06T19:26:22Z</dcterms:created>
  <dcterms:modified xsi:type="dcterms:W3CDTF">2019-04-01T21:03:38Z</dcterms:modified>
</cp:coreProperties>
</file>