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9e11324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9e11324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9e11324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9e11324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9e11324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9e11324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9e113246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9e113246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9e113246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9e113246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9e113246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9e113246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9e113246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9e113246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superstore sales data to contribute to the success of business by utilizing data analysis techniques focusing on time series analysis to provide valuable insights and accurate sales forecasting.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analyze sales profit and customer behavior across regions, categories and time periods in order to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Identify</a:t>
            </a:r>
            <a:r>
              <a:rPr lang="en"/>
              <a:t> Top performing areas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To track YoY and MoM trends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To optimize product and regional </a:t>
            </a:r>
            <a:r>
              <a:rPr lang="en"/>
              <a:t>strategy.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Improve profitability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SUMMARY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includes fields such as Category,City,Country, Customer ID, Customer name,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OrderID, </a:t>
            </a:r>
            <a:r>
              <a:rPr lang="en"/>
              <a:t>Payment Mode</a:t>
            </a:r>
            <a:r>
              <a:rPr lang="en"/>
              <a:t>, ProductID, Product Name, Profit, Quantity, Region,Returns, RowID, Sales, Segment, Ship Mode, State, Ship-mode, Sub-Category.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structure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Superstore sales performance overview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KPIs: Total Sales, Total Profit, Total Orders, Profit Margin, AOV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Charts: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Sales and profit trend per </a:t>
            </a:r>
            <a:r>
              <a:rPr lang="en"/>
              <a:t>category(line + bar chart).Line is profit and column.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Sales by Shipmode(Bar chart)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Monthly Sales by YoY(Line Chart).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Monthly Sales by MoM(Line Chart)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Sales &amp; Profit by State(Filled Chart)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Sales by Payment Mode(Donut Chart)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Sales by Segment(Donut Chart)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DAX Measures and </a:t>
            </a:r>
            <a:r>
              <a:rPr lang="en"/>
              <a:t>Columns</a:t>
            </a:r>
            <a:r>
              <a:rPr lang="en"/>
              <a:t> used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311700" y="1152475"/>
            <a:ext cx="8520600" cy="3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arenR"/>
            </a:pPr>
            <a:r>
              <a:rPr b="1" lang="en" sz="1000">
                <a:solidFill>
                  <a:schemeClr val="dk1"/>
                </a:solidFill>
                <a:highlight>
                  <a:schemeClr val="lt1"/>
                </a:highlight>
              </a:rPr>
              <a:t>AOV = SUM(SuperStore_Sales_Dataset[Sales])/ [Total Orders]</a:t>
            </a:r>
            <a:endParaRPr b="1"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arenR"/>
            </a:pPr>
            <a:r>
              <a:rPr b="1" lang="en" sz="1000">
                <a:solidFill>
                  <a:schemeClr val="dk1"/>
                </a:solidFill>
                <a:highlight>
                  <a:schemeClr val="lt1"/>
                </a:highlight>
              </a:rPr>
              <a:t>Filtered Sales(Furniture Only) = CALCULATE(SUM(SuperStore_Sales_Dataset[Sales]), SuperStore_Sales_Dataset[Category] = "Furniture")</a:t>
            </a:r>
            <a:endParaRPr b="1"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arenR"/>
            </a:pPr>
            <a:r>
              <a:rPr b="1" lang="en" sz="1000">
                <a:solidFill>
                  <a:schemeClr val="dk1"/>
                </a:solidFill>
                <a:highlight>
                  <a:schemeClr val="lt1"/>
                </a:highlight>
              </a:rPr>
              <a:t>Last Year Sales = CALCULATE('SuperStore_Sales_Dataset'[Total Sales],SAMEPERIODLASTYEAR('SuperStore_Sales_Dataset'[Order Date]))</a:t>
            </a:r>
            <a:endParaRPr b="1"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000">
                <a:solidFill>
                  <a:schemeClr val="dk1"/>
                </a:solidFill>
                <a:highlight>
                  <a:schemeClr val="lt1"/>
                </a:highlight>
              </a:rPr>
              <a:t>** Calculate the sales from the same period in the previous year(Requires a proper date column)</a:t>
            </a:r>
            <a:endParaRPr b="1"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arenR"/>
            </a:pPr>
            <a:r>
              <a:rPr b="1" lang="en" sz="1000">
                <a:solidFill>
                  <a:schemeClr val="dk1"/>
                </a:solidFill>
                <a:highlight>
                  <a:schemeClr val="lt1"/>
                </a:highlight>
              </a:rPr>
              <a:t>Profit Margin = DIVIDE(SUM('SuperStore_Sales_Dataset'[Profit]), SUM('SuperStore_Sales_Dataset'[Sales])</a:t>
            </a:r>
            <a:endParaRPr b="1"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000">
                <a:solidFill>
                  <a:schemeClr val="dk1"/>
                </a:solidFill>
                <a:highlight>
                  <a:schemeClr val="lt1"/>
                </a:highlight>
              </a:rPr>
              <a:t>** Percentage of Profit</a:t>
            </a:r>
            <a:endParaRPr b="1"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arenR"/>
            </a:pPr>
            <a:r>
              <a:rPr b="1" lang="en" sz="1000">
                <a:solidFill>
                  <a:schemeClr val="dk1"/>
                </a:solidFill>
                <a:highlight>
                  <a:schemeClr val="lt1"/>
                </a:highlight>
              </a:rPr>
              <a:t>Profitability Efficiency = [Total Profit]/[Total Sales]</a:t>
            </a:r>
            <a:endParaRPr b="1"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arenR"/>
            </a:pPr>
            <a:r>
              <a:rPr b="1" lang="en" sz="1000">
                <a:solidFill>
                  <a:schemeClr val="dk1"/>
                </a:solidFill>
                <a:highlight>
                  <a:schemeClr val="lt1"/>
                </a:highlight>
              </a:rPr>
              <a:t>Total No of Orders = DISTINCTCOUNT(SuperStore_Sales_Dataset[Order ID])</a:t>
            </a:r>
            <a:endParaRPr b="1"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arenR"/>
            </a:pPr>
            <a:r>
              <a:rPr b="1" lang="en" sz="1000">
                <a:solidFill>
                  <a:schemeClr val="dk1"/>
                </a:solidFill>
                <a:highlight>
                  <a:schemeClr val="lt1"/>
                </a:highlight>
              </a:rPr>
              <a:t>Total Profit =</a:t>
            </a:r>
            <a:endParaRPr b="1"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000">
                <a:solidFill>
                  <a:schemeClr val="dk1"/>
                </a:solidFill>
                <a:highlight>
                  <a:schemeClr val="lt1"/>
                </a:highlight>
              </a:rPr>
              <a:t>SUM('SuperStore_Sales_Dataset'[Profit]) * SUM('SuperStore_Sales_Dataset'[Quantity])</a:t>
            </a:r>
            <a:endParaRPr b="1"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arenR"/>
            </a:pPr>
            <a:r>
              <a:rPr b="1" lang="en" sz="1000">
                <a:solidFill>
                  <a:schemeClr val="dk1"/>
                </a:solidFill>
                <a:highlight>
                  <a:schemeClr val="lt1"/>
                </a:highlight>
              </a:rPr>
              <a:t>Total Profit = SUM('SuperStore_Sales_Dataset'[Profit]) * SUM('SuperStore_Sales_Dataset'[Quantity])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7" title="Screenshot 2025-05-13 12543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550"/>
            <a:ext cx="9144000" cy="50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structure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Superstore sales performance overview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KPIs: Average Delivery Days, Profitability Efficiency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Charts: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Sales and profit trend per Sub category(stacked bar chart).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Profit by Segment(Bar chart)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Profitability by Sub-Category(Scatter Chart)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Monthly Sales by Category (Line Chart).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Sales Forecast by Order Date (Line Chart)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19" title="Screenshot 2025-05-13 13021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54"/>
            <a:ext cx="9144000" cy="4990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