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308" r:id="rId4"/>
    <p:sldId id="309" r:id="rId5"/>
    <p:sldId id="310" r:id="rId6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8"/>
    </p:embeddedFont>
    <p:embeddedFont>
      <p:font typeface="Iceland" panose="020B0604020202020204" charset="0"/>
      <p:regular r:id="rId9"/>
    </p:embeddedFont>
    <p:embeddedFont>
      <p:font typeface="Roboto Condensed Light" panose="02000000000000000000" pitchFamily="2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7B976-A43E-4A83-8AF0-58C1C720FBCF}">
  <a:tblStyle styleId="{1357B976-A43E-4A83-8AF0-58C1C720F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114"/>
      </p:cViewPr>
      <p:guideLst>
        <p:guide orient="horz" pos="10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d86f96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d86f96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9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5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19" name="Google Shape;19;p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2" name="Google Shape;22;p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3" name="Google Shape;23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4" name="Google Shape;24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" name="Google Shape;26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7" name="Google Shape;27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8" name="Google Shape;2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" name="Google Shape;30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1" name="Google Shape;31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" name="Google Shape;3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" name="Google Shape;33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4" name="Google Shape;34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6" name="Google Shape;36;p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37" name="Google Shape;37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8" name="Google Shape;3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" name="Google Shape;40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1" name="Google Shape;41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2" name="Google Shape;4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" name="Google Shape;4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" name="Google Shape;44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5" name="Google Shape;4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Google Shape;46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7" name="Google Shape;47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8" name="Google Shape;4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0" name="Google Shape;50;p4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51" name="Google Shape;51;p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2" name="Google Shape;52;p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54" name="Google Shape;54;p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55" name="Google Shape;55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6" name="Google Shape;5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" name="Google Shape;58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9" name="Google Shape;59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0" name="Google Shape;60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" name="Google Shape;61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" name="Google Shape;62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3" name="Google Shape;6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" name="Google Shape;6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5" name="Google Shape;65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6" name="Google Shape;6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" name="Google Shape;68;p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69" name="Google Shape;69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0" name="Google Shape;7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7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" name="Google Shape;72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3" name="Google Shape;73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4" name="Google Shape;7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" name="Google Shape;7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6" name="Google Shape;76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7" name="Google Shape;77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" name="Google Shape;7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9" name="Google Shape;79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0" name="Google Shape;8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/>
          <p:nvPr/>
        </p:nvSpPr>
        <p:spPr>
          <a:xfrm>
            <a:off x="-777846" y="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8385525" y="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-777846" y="4389963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8385525" y="4389963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29"/>
          <p:cNvGrpSpPr/>
          <p:nvPr/>
        </p:nvGrpSpPr>
        <p:grpSpPr>
          <a:xfrm rot="5400000">
            <a:off x="6264265" y="2190069"/>
            <a:ext cx="4468745" cy="978659"/>
            <a:chOff x="4522831" y="818644"/>
            <a:chExt cx="4468745" cy="978659"/>
          </a:xfrm>
        </p:grpSpPr>
        <p:grpSp>
          <p:nvGrpSpPr>
            <p:cNvPr id="726" name="Google Shape;726;p2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27" name="Google Shape;727;p2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2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729" name="Google Shape;729;p2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730" name="Google Shape;730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31" name="Google Shape;73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33" name="Google Shape;733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34" name="Google Shape;734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35" name="Google Shape;73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6" name="Google Shape;736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7" name="Google Shape;737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38" name="Google Shape;73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40" name="Google Shape;740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41" name="Google Shape;74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3" name="Google Shape;743;p2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744" name="Google Shape;744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45" name="Google Shape;74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7" name="Google Shape;747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48" name="Google Shape;748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49" name="Google Shape;74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0" name="Google Shape;75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51" name="Google Shape;751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52" name="Google Shape;75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3" name="Google Shape;753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54" name="Google Shape;754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55" name="Google Shape;75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7" name="Google Shape;757;p29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758" name="Google Shape;758;p2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59" name="Google Shape;759;p2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2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761" name="Google Shape;761;p2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762" name="Google Shape;762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63" name="Google Shape;763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5" name="Google Shape;765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66" name="Google Shape;766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67" name="Google Shape;767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68" name="Google Shape;76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69" name="Google Shape;769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70" name="Google Shape;77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1" name="Google Shape;77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72" name="Google Shape;772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73" name="Google Shape;773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4" name="Google Shape;774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5" name="Google Shape;775;p2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776" name="Google Shape;776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77" name="Google Shape;77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8" name="Google Shape;77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9" name="Google Shape;779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80" name="Google Shape;780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81" name="Google Shape;78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2" name="Google Shape;78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83" name="Google Shape;783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84" name="Google Shape;784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5" name="Google Shape;78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86" name="Google Shape;786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87" name="Google Shape;78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0"/>
          <p:cNvGrpSpPr/>
          <p:nvPr/>
        </p:nvGrpSpPr>
        <p:grpSpPr>
          <a:xfrm>
            <a:off x="228565" y="228299"/>
            <a:ext cx="8686424" cy="4682375"/>
            <a:chOff x="719500" y="3344478"/>
            <a:chExt cx="7710300" cy="4156200"/>
          </a:xfrm>
        </p:grpSpPr>
        <p:pic>
          <p:nvPicPr>
            <p:cNvPr id="791" name="Google Shape;791;p30"/>
            <p:cNvPicPr preferRelativeResize="0"/>
            <p:nvPr/>
          </p:nvPicPr>
          <p:blipFill rotWithShape="1">
            <a:blip r:embed="rId2">
              <a:alphaModFix amt="80000"/>
            </a:blip>
            <a:srcRect t="3169" b="15780"/>
            <a:stretch/>
          </p:blipFill>
          <p:spPr>
            <a:xfrm rot="10800000" flipH="1">
              <a:off x="729228" y="3344478"/>
              <a:ext cx="7691100" cy="41562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792" name="Google Shape;792;p30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3" name="Google Shape;793;p30"/>
            <p:cNvGrpSpPr/>
            <p:nvPr/>
          </p:nvGrpSpPr>
          <p:grpSpPr>
            <a:xfrm rot="5400000" flipH="1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794" name="Google Shape;794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30"/>
            <p:cNvGrpSpPr/>
            <p:nvPr/>
          </p:nvGrpSpPr>
          <p:grpSpPr>
            <a:xfrm rot="5400000" flipH="1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799" name="Google Shape;799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30"/>
            <p:cNvGrpSpPr/>
            <p:nvPr/>
          </p:nvGrpSpPr>
          <p:grpSpPr>
            <a:xfrm rot="5400000" flipH="1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804" name="Google Shape;804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30"/>
            <p:cNvGrpSpPr/>
            <p:nvPr/>
          </p:nvGrpSpPr>
          <p:grpSpPr>
            <a:xfrm rot="5400000" flipH="1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809" name="Google Shape;809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3" name="Google Shape;813;p30"/>
          <p:cNvGrpSpPr/>
          <p:nvPr/>
        </p:nvGrpSpPr>
        <p:grpSpPr>
          <a:xfrm>
            <a:off x="8310567" y="1779442"/>
            <a:ext cx="204959" cy="848328"/>
            <a:chOff x="8812923" y="1779442"/>
            <a:chExt cx="204959" cy="848328"/>
          </a:xfrm>
        </p:grpSpPr>
        <p:grpSp>
          <p:nvGrpSpPr>
            <p:cNvPr id="814" name="Google Shape;814;p30"/>
            <p:cNvGrpSpPr/>
            <p:nvPr/>
          </p:nvGrpSpPr>
          <p:grpSpPr>
            <a:xfrm>
              <a:off x="8861605" y="1779442"/>
              <a:ext cx="112719" cy="472999"/>
              <a:chOff x="8280966" y="3432128"/>
              <a:chExt cx="112719" cy="472999"/>
            </a:xfrm>
          </p:grpSpPr>
          <p:grpSp>
            <p:nvGrpSpPr>
              <p:cNvPr id="815" name="Google Shape;815;p3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16" name="Google Shape;816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3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819" name="Google Shape;819;p3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820" name="Google Shape;820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1" name="Google Shape;821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22" name="Google Shape;822;p3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823" name="Google Shape;823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4" name="Google Shape;824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25" name="Google Shape;825;p3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26" name="Google Shape;826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7" name="Google Shape;827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28" name="Google Shape;828;p30"/>
            <p:cNvSpPr/>
            <p:nvPr/>
          </p:nvSpPr>
          <p:spPr>
            <a:xfrm>
              <a:off x="8812923" y="24437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0"/>
          <p:cNvGrpSpPr/>
          <p:nvPr/>
        </p:nvGrpSpPr>
        <p:grpSpPr>
          <a:xfrm>
            <a:off x="617189" y="1779442"/>
            <a:ext cx="204959" cy="848328"/>
            <a:chOff x="126123" y="1779442"/>
            <a:chExt cx="204959" cy="848328"/>
          </a:xfrm>
        </p:grpSpPr>
        <p:grpSp>
          <p:nvGrpSpPr>
            <p:cNvPr id="830" name="Google Shape;830;p30"/>
            <p:cNvGrpSpPr/>
            <p:nvPr/>
          </p:nvGrpSpPr>
          <p:grpSpPr>
            <a:xfrm>
              <a:off x="175055" y="1779442"/>
              <a:ext cx="112719" cy="472999"/>
              <a:chOff x="8280966" y="3432128"/>
              <a:chExt cx="112719" cy="472999"/>
            </a:xfrm>
          </p:grpSpPr>
          <p:grpSp>
            <p:nvGrpSpPr>
              <p:cNvPr id="831" name="Google Shape;831;p3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32" name="Google Shape;832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34" name="Google Shape;834;p3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835" name="Google Shape;835;p3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836" name="Google Shape;836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8" name="Google Shape;838;p3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839" name="Google Shape;839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0" name="Google Shape;840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1" name="Google Shape;841;p3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42" name="Google Shape;842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44" name="Google Shape;844;p30"/>
            <p:cNvSpPr/>
            <p:nvPr/>
          </p:nvSpPr>
          <p:spPr>
            <a:xfrm>
              <a:off x="126123" y="24437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ogebra.org/classic/xqc3qa8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3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4" name="Google Shape;854;p33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5" name="Google Shape;855;p33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name="adj" fmla="val 4377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33"/>
            <p:cNvSpPr/>
            <p:nvPr/>
          </p:nvSpPr>
          <p:spPr>
            <a:xfrm rot="10800000" flipH="1">
              <a:off x="8430925" y="1025350"/>
              <a:ext cx="262200" cy="3211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33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60" name="Google Shape;860;p33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3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33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33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5" name="Google Shape;865;p33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6" name="Google Shape;866;p33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867" name="Google Shape;867;p33"/>
              <p:cNvSpPr/>
              <p:nvPr/>
            </p:nvSpPr>
            <p:spPr>
              <a:xfrm rot="10800000" flipH="1">
                <a:off x="85620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3"/>
            <p:cNvGrpSpPr/>
            <p:nvPr/>
          </p:nvGrpSpPr>
          <p:grpSpPr>
            <a:xfrm rot="5400000" flipH="1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70" name="Google Shape;870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4" name="Google Shape;874;p33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5" name="Google Shape;875;p33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6" name="Google Shape;876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9" name="Google Shape;879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881" name="Google Shape;881;p33"/>
          <p:cNvGrpSpPr/>
          <p:nvPr/>
        </p:nvGrpSpPr>
        <p:grpSpPr>
          <a:xfrm>
            <a:off x="483700" y="1068625"/>
            <a:ext cx="4663085" cy="146700"/>
            <a:chOff x="483700" y="1068625"/>
            <a:chExt cx="4663085" cy="146700"/>
          </a:xfrm>
        </p:grpSpPr>
        <p:grpSp>
          <p:nvGrpSpPr>
            <p:cNvPr id="882" name="Google Shape;882;p33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83" name="Google Shape;883;p33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33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33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33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33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33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33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0" name="Google Shape;890;p33"/>
            <p:cNvGrpSpPr/>
            <p:nvPr/>
          </p:nvGrpSpPr>
          <p:grpSpPr>
            <a:xfrm rot="5400000" flipH="1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91" name="Google Shape;89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33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6" name="Google Shape;896;p33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7" name="Google Shape;897;p33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9" name="Google Shape;899;p33"/>
            <p:cNvCxnSpPr>
              <a:stCxn id="898" idx="2"/>
              <a:endCxn id="898" idx="6"/>
            </p:cNvCxnSpPr>
            <p:nvPr/>
          </p:nvCxnSpPr>
          <p:spPr>
            <a:xfrm>
              <a:off x="5046965" y="3728720"/>
              <a:ext cx="290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3"/>
            <p:cNvCxnSpPr>
              <a:stCxn id="898" idx="0"/>
              <a:endCxn id="898" idx="4"/>
            </p:cNvCxnSpPr>
            <p:nvPr/>
          </p:nvCxnSpPr>
          <p:spPr>
            <a:xfrm>
              <a:off x="5191972" y="3583616"/>
              <a:ext cx="0" cy="290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33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name="adj1" fmla="val 5312574"/>
                <a:gd name="adj2" fmla="val 1084180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437550" y="1310348"/>
            <a:ext cx="5046300" cy="2281489"/>
            <a:chOff x="437550" y="1310348"/>
            <a:chExt cx="5046300" cy="2281489"/>
          </a:xfrm>
        </p:grpSpPr>
        <p:cxnSp>
          <p:nvCxnSpPr>
            <p:cNvPr id="917" name="Google Shape;917;p33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3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33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20" name="Google Shape;920;p33"/>
            <p:cNvGrpSpPr/>
            <p:nvPr/>
          </p:nvGrpSpPr>
          <p:grpSpPr>
            <a:xfrm rot="5400000" flipH="1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21" name="Google Shape;92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33"/>
            <p:cNvGrpSpPr/>
            <p:nvPr/>
          </p:nvGrpSpPr>
          <p:grpSpPr>
            <a:xfrm rot="5400000" flipH="1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6" name="Google Shape;926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3"/>
            <p:cNvGrpSpPr/>
            <p:nvPr/>
          </p:nvGrpSpPr>
          <p:grpSpPr>
            <a:xfrm rot="5400000" flipH="1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31" name="Google Shape;93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33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3"/>
          <p:cNvGrpSpPr/>
          <p:nvPr/>
        </p:nvGrpSpPr>
        <p:grpSpPr>
          <a:xfrm>
            <a:off x="201116" y="647138"/>
            <a:ext cx="1882072" cy="3469190"/>
            <a:chOff x="201116" y="647138"/>
            <a:chExt cx="1882072" cy="3469190"/>
          </a:xfrm>
        </p:grpSpPr>
        <p:grpSp>
          <p:nvGrpSpPr>
            <p:cNvPr id="942" name="Google Shape;942;p33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43" name="Google Shape;943;p33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3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7" name="Google Shape;947;p3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3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9" name="Google Shape;949;p33"/>
            <p:cNvGrpSpPr/>
            <p:nvPr/>
          </p:nvGrpSpPr>
          <p:grpSpPr>
            <a:xfrm>
              <a:off x="201116" y="3643328"/>
              <a:ext cx="112719" cy="472999"/>
              <a:chOff x="8280966" y="3432128"/>
              <a:chExt cx="112719" cy="472999"/>
            </a:xfrm>
          </p:grpSpPr>
          <p:grpSp>
            <p:nvGrpSpPr>
              <p:cNvPr id="950" name="Google Shape;950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51" name="Google Shape;95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54" name="Google Shape;954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55" name="Google Shape;955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6" name="Google Shape;956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57" name="Google Shape;957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58" name="Google Shape;958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0" name="Google Shape;960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1" name="Google Shape;96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3" name="Google Shape;963;p33"/>
            <p:cNvGrpSpPr/>
            <p:nvPr/>
          </p:nvGrpSpPr>
          <p:grpSpPr>
            <a:xfrm rot="5400000">
              <a:off x="945291" y="607434"/>
              <a:ext cx="112719" cy="472999"/>
              <a:chOff x="8280966" y="3432128"/>
              <a:chExt cx="112719" cy="472999"/>
            </a:xfrm>
          </p:grpSpPr>
          <p:grpSp>
            <p:nvGrpSpPr>
              <p:cNvPr id="964" name="Google Shape;964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5" name="Google Shape;96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7" name="Google Shape;967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68" name="Google Shape;968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69" name="Google Shape;96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1" name="Google Shape;971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72" name="Google Shape;972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4" name="Google Shape;974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75" name="Google Shape;97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77" name="Google Shape;977;p33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8" name="Google Shape;978;p33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79" name="Google Shape;979;p33"/>
              <p:cNvSpPr/>
              <p:nvPr/>
            </p:nvSpPr>
            <p:spPr>
              <a:xfrm rot="10800000" flipH="1">
                <a:off x="85620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33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CHICKHEAD</a:t>
            </a:r>
            <a:endParaRPr dirty="0"/>
          </a:p>
        </p:txBody>
      </p:sp>
      <p:sp>
        <p:nvSpPr>
          <p:cNvPr id="996" name="Google Shape;996;p33"/>
          <p:cNvSpPr txBox="1">
            <a:spLocks noGrp="1"/>
          </p:cNvSpPr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PART TÈCNICA</a:t>
            </a:r>
            <a:endParaRPr sz="4200" dirty="0"/>
          </a:p>
        </p:txBody>
      </p:sp>
      <p:pic>
        <p:nvPicPr>
          <p:cNvPr id="7" name="Imatge 6" descr="Imatge que conté píxel&#10;&#10;Descripció generada automàticament">
            <a:extLst>
              <a:ext uri="{FF2B5EF4-FFF2-40B4-BE49-F238E27FC236}">
                <a16:creationId xmlns:a16="http://schemas.microsoft.com/office/drawing/2014/main" id="{C1DD2836-4B07-CED9-3507-63D84C13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52" y="-263084"/>
            <a:ext cx="5197418" cy="5197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MOVIMENT</a:t>
            </a:r>
            <a:endParaRPr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6C8ABA8B-D6DD-28DD-25BE-BCA03E73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7" y="1428325"/>
            <a:ext cx="3781953" cy="6287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F1C583-F83D-27C0-4435-C50EEFDA7881}"/>
              </a:ext>
            </a:extLst>
          </p:cNvPr>
          <p:cNvSpPr/>
          <p:nvPr/>
        </p:nvSpPr>
        <p:spPr>
          <a:xfrm>
            <a:off x="5682342" y="1669819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" name="Imatge 7">
            <a:extLst>
              <a:ext uri="{FF2B5EF4-FFF2-40B4-BE49-F238E27FC236}">
                <a16:creationId xmlns:a16="http://schemas.microsoft.com/office/drawing/2014/main" id="{5F595092-7612-0D83-B2CF-9E65DF090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47" y="2344733"/>
            <a:ext cx="4839375" cy="65731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65F1DB3-60D7-F642-1D24-2100A1AA8D89}"/>
              </a:ext>
            </a:extLst>
          </p:cNvPr>
          <p:cNvSpPr/>
          <p:nvPr/>
        </p:nvSpPr>
        <p:spPr>
          <a:xfrm>
            <a:off x="6180908" y="2856301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8E5A3E-D47A-D9D3-D59E-117056889AF7}"/>
              </a:ext>
            </a:extLst>
          </p:cNvPr>
          <p:cNvSpPr/>
          <p:nvPr/>
        </p:nvSpPr>
        <p:spPr>
          <a:xfrm>
            <a:off x="7043057" y="2271858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12" name="Imatge 11">
            <a:extLst>
              <a:ext uri="{FF2B5EF4-FFF2-40B4-BE49-F238E27FC236}">
                <a16:creationId xmlns:a16="http://schemas.microsoft.com/office/drawing/2014/main" id="{AA70ED21-BCCA-070E-CFFD-951385266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033" y="3289720"/>
            <a:ext cx="1533739" cy="21910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414B42E-F391-C905-D94E-71CB3931BC56}"/>
              </a:ext>
            </a:extLst>
          </p:cNvPr>
          <p:cNvSpPr/>
          <p:nvPr/>
        </p:nvSpPr>
        <p:spPr>
          <a:xfrm>
            <a:off x="3870959" y="3799004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D43605-8F70-CA8D-EB22-6E33EFEAFD42}"/>
              </a:ext>
            </a:extLst>
          </p:cNvPr>
          <p:cNvSpPr/>
          <p:nvPr/>
        </p:nvSpPr>
        <p:spPr>
          <a:xfrm>
            <a:off x="4733108" y="3214561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21" name="Connector recte 20">
            <a:extLst>
              <a:ext uri="{FF2B5EF4-FFF2-40B4-BE49-F238E27FC236}">
                <a16:creationId xmlns:a16="http://schemas.microsoft.com/office/drawing/2014/main" id="{DF36E2E4-4E3A-66B0-E098-2C469ECD3BF2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V="1">
            <a:off x="3892303" y="3235905"/>
            <a:ext cx="965210" cy="68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MOVIMENT</a:t>
            </a:r>
            <a:endParaRPr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E9AAB3F4-34C8-DA61-4924-CE196602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13" y="1353048"/>
            <a:ext cx="3248478" cy="181000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6AD58A-A2EF-5ADD-5844-ECBB30FCC037}"/>
              </a:ext>
            </a:extLst>
          </p:cNvPr>
          <p:cNvSpPr/>
          <p:nvPr/>
        </p:nvSpPr>
        <p:spPr>
          <a:xfrm>
            <a:off x="5185827" y="1937491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DC2A07-39A3-4F98-AB50-D72DCA093985}"/>
              </a:ext>
            </a:extLst>
          </p:cNvPr>
          <p:cNvSpPr/>
          <p:nvPr/>
        </p:nvSpPr>
        <p:spPr>
          <a:xfrm>
            <a:off x="6047976" y="1353048"/>
            <a:ext cx="145749" cy="14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1" name="Connector recte 10">
            <a:extLst>
              <a:ext uri="{FF2B5EF4-FFF2-40B4-BE49-F238E27FC236}">
                <a16:creationId xmlns:a16="http://schemas.microsoft.com/office/drawing/2014/main" id="{1FCBC75B-7E8D-ED90-3440-0FCB3FD1A330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V="1">
            <a:off x="5207171" y="1374392"/>
            <a:ext cx="965210" cy="68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recte 13">
            <a:extLst>
              <a:ext uri="{FF2B5EF4-FFF2-40B4-BE49-F238E27FC236}">
                <a16:creationId xmlns:a16="http://schemas.microsoft.com/office/drawing/2014/main" id="{38CB100D-F422-4E25-5DA2-D5A6C7565CC8}"/>
              </a:ext>
            </a:extLst>
          </p:cNvPr>
          <p:cNvCxnSpPr>
            <a:cxnSpLocks/>
          </p:cNvCxnSpPr>
          <p:nvPr/>
        </p:nvCxnSpPr>
        <p:spPr>
          <a:xfrm>
            <a:off x="5207171" y="2235942"/>
            <a:ext cx="934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recte 15">
            <a:extLst>
              <a:ext uri="{FF2B5EF4-FFF2-40B4-BE49-F238E27FC236}">
                <a16:creationId xmlns:a16="http://schemas.microsoft.com/office/drawing/2014/main" id="{3606D3B0-B71D-D6CA-1672-7FE76BDC9C06}"/>
              </a:ext>
            </a:extLst>
          </p:cNvPr>
          <p:cNvCxnSpPr>
            <a:cxnSpLocks/>
          </p:cNvCxnSpPr>
          <p:nvPr/>
        </p:nvCxnSpPr>
        <p:spPr>
          <a:xfrm>
            <a:off x="6367427" y="1374392"/>
            <a:ext cx="0" cy="68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QuadreDeText 22">
            <a:extLst>
              <a:ext uri="{FF2B5EF4-FFF2-40B4-BE49-F238E27FC236}">
                <a16:creationId xmlns:a16="http://schemas.microsoft.com/office/drawing/2014/main" id="{7117FAE9-0AF1-980C-5BE9-7E2D58EDA217}"/>
              </a:ext>
            </a:extLst>
          </p:cNvPr>
          <p:cNvSpPr txBox="1"/>
          <p:nvPr/>
        </p:nvSpPr>
        <p:spPr>
          <a:xfrm>
            <a:off x="5331576" y="2334299"/>
            <a:ext cx="60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2"/>
                </a:solidFill>
              </a:rPr>
              <a:t>200</a:t>
            </a:r>
          </a:p>
        </p:txBody>
      </p:sp>
      <p:sp>
        <p:nvSpPr>
          <p:cNvPr id="26" name="QuadreDeText 25">
            <a:extLst>
              <a:ext uri="{FF2B5EF4-FFF2-40B4-BE49-F238E27FC236}">
                <a16:creationId xmlns:a16="http://schemas.microsoft.com/office/drawing/2014/main" id="{DBE6CB5D-86C1-8E84-149D-8FBD02C6C7AC}"/>
              </a:ext>
            </a:extLst>
          </p:cNvPr>
          <p:cNvSpPr txBox="1"/>
          <p:nvPr/>
        </p:nvSpPr>
        <p:spPr>
          <a:xfrm>
            <a:off x="6424160" y="15642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bg2"/>
                </a:solidFill>
              </a:rPr>
              <a:t>160</a:t>
            </a:r>
            <a:endParaRPr lang="ca-ES" dirty="0"/>
          </a:p>
        </p:txBody>
      </p:sp>
      <p:sp>
        <p:nvSpPr>
          <p:cNvPr id="27" name="QuadreDeText 26">
            <a:extLst>
              <a:ext uri="{FF2B5EF4-FFF2-40B4-BE49-F238E27FC236}">
                <a16:creationId xmlns:a16="http://schemas.microsoft.com/office/drawing/2014/main" id="{1F90FE22-19C4-F711-8210-68353896418C}"/>
              </a:ext>
            </a:extLst>
          </p:cNvPr>
          <p:cNvSpPr txBox="1"/>
          <p:nvPr/>
        </p:nvSpPr>
        <p:spPr>
          <a:xfrm>
            <a:off x="887702" y="3337226"/>
            <a:ext cx="469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2"/>
                </a:solidFill>
              </a:rPr>
              <a:t>Variació de posició y = 160 * 500 / 200 = 400</a:t>
            </a:r>
          </a:p>
          <a:p>
            <a:r>
              <a:rPr lang="ca-ES" dirty="0">
                <a:solidFill>
                  <a:schemeClr val="bg2"/>
                </a:solidFill>
              </a:rPr>
              <a:t>Variació de posició x = 200 * 500 / 200 = 500</a:t>
            </a:r>
          </a:p>
          <a:p>
            <a:endParaRPr lang="ca-ES" dirty="0">
              <a:solidFill>
                <a:schemeClr val="bg2"/>
              </a:solidFill>
            </a:endParaRPr>
          </a:p>
          <a:p>
            <a:r>
              <a:rPr lang="ca-ES" dirty="0">
                <a:solidFill>
                  <a:schemeClr val="bg2"/>
                </a:solidFill>
              </a:rPr>
              <a:t>Velocitat = Variació de posició</a:t>
            </a:r>
          </a:p>
        </p:txBody>
      </p:sp>
    </p:spTree>
    <p:extLst>
      <p:ext uri="{BB962C8B-B14F-4D97-AF65-F5344CB8AC3E}">
        <p14:creationId xmlns:p14="http://schemas.microsoft.com/office/powerpoint/2010/main" val="248835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LÍNIA PREDICTORA</a:t>
            </a:r>
            <a:endParaRPr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815085FE-9C6D-8131-AD30-B4F8A98C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13352"/>
            <a:ext cx="4827940" cy="3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LÍNIA PREDICTORA</a:t>
            </a:r>
            <a:endParaRPr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12C32202-5BB4-60CA-009B-69ADA1B1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43252"/>
            <a:ext cx="3508009" cy="2680515"/>
          </a:xfrm>
          <a:prstGeom prst="rect">
            <a:avLst/>
          </a:prstGeom>
        </p:spPr>
      </p:pic>
      <p:sp>
        <p:nvSpPr>
          <p:cNvPr id="5" name="QuadreDeText 4">
            <a:extLst>
              <a:ext uri="{FF2B5EF4-FFF2-40B4-BE49-F238E27FC236}">
                <a16:creationId xmlns:a16="http://schemas.microsoft.com/office/drawing/2014/main" id="{A56A6B6F-1C6A-B3D6-FE6F-3663BF1FE7A2}"/>
              </a:ext>
            </a:extLst>
          </p:cNvPr>
          <p:cNvSpPr txBox="1"/>
          <p:nvPr/>
        </p:nvSpPr>
        <p:spPr>
          <a:xfrm>
            <a:off x="4628288" y="3098275"/>
            <a:ext cx="379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hlinkClick r:id="rId4"/>
              </a:rPr>
              <a:t>https://www.geogebra.org/classic/xqc3qa8z</a:t>
            </a:r>
            <a:r>
              <a:rPr lang="ca-ES" dirty="0"/>
              <a:t> </a:t>
            </a: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6BEA1322-84AE-0D8F-34AA-C78676BA2847}"/>
              </a:ext>
            </a:extLst>
          </p:cNvPr>
          <p:cNvSpPr txBox="1"/>
          <p:nvPr/>
        </p:nvSpPr>
        <p:spPr>
          <a:xfrm>
            <a:off x="5512525" y="1262875"/>
            <a:ext cx="201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2"/>
                </a:solidFill>
              </a:rPr>
              <a:t>x = </a:t>
            </a:r>
            <a:r>
              <a:rPr lang="ca-ES" dirty="0" err="1">
                <a:solidFill>
                  <a:schemeClr val="bg2"/>
                </a:solidFill>
              </a:rPr>
              <a:t>vx</a:t>
            </a:r>
            <a:r>
              <a:rPr lang="ca-ES" dirty="0">
                <a:solidFill>
                  <a:schemeClr val="bg2"/>
                </a:solidFill>
              </a:rPr>
              <a:t> * t		</a:t>
            </a:r>
          </a:p>
          <a:p>
            <a:r>
              <a:rPr lang="ca-ES" dirty="0">
                <a:solidFill>
                  <a:schemeClr val="bg2"/>
                </a:solidFill>
              </a:rPr>
              <a:t>y = </a:t>
            </a:r>
            <a:r>
              <a:rPr lang="ca-ES" dirty="0" err="1">
                <a:solidFill>
                  <a:schemeClr val="bg2"/>
                </a:solidFill>
              </a:rPr>
              <a:t>vy</a:t>
            </a:r>
            <a:r>
              <a:rPr lang="ca-ES" dirty="0">
                <a:solidFill>
                  <a:schemeClr val="bg2"/>
                </a:solidFill>
              </a:rPr>
              <a:t> * t + ½ * g * t ^ 2	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3DB69026-9983-387F-55B9-D9BBD2B3612A}"/>
              </a:ext>
            </a:extLst>
          </p:cNvPr>
          <p:cNvSpPr txBox="1"/>
          <p:nvPr/>
        </p:nvSpPr>
        <p:spPr>
          <a:xfrm>
            <a:off x="4441371" y="2263973"/>
            <a:ext cx="894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bg2"/>
                </a:solidFill>
              </a:rPr>
              <a:t>t = x / </a:t>
            </a:r>
            <a:r>
              <a:rPr lang="ca-ES" dirty="0" err="1">
                <a:solidFill>
                  <a:schemeClr val="bg2"/>
                </a:solidFill>
              </a:rPr>
              <a:t>vx</a:t>
            </a:r>
            <a:endParaRPr lang="ca-ES" dirty="0"/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55F73706-9524-E167-52DF-CFF8ADB80063}"/>
              </a:ext>
            </a:extLst>
          </p:cNvPr>
          <p:cNvSpPr txBox="1"/>
          <p:nvPr/>
        </p:nvSpPr>
        <p:spPr>
          <a:xfrm>
            <a:off x="5688874" y="226397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bg2"/>
                </a:solidFill>
              </a:rPr>
              <a:t>y = </a:t>
            </a:r>
            <a:r>
              <a:rPr lang="ca-ES" dirty="0" err="1">
                <a:solidFill>
                  <a:schemeClr val="bg2"/>
                </a:solidFill>
              </a:rPr>
              <a:t>vy</a:t>
            </a:r>
            <a:r>
              <a:rPr lang="ca-ES" dirty="0">
                <a:solidFill>
                  <a:schemeClr val="bg2"/>
                </a:solidFill>
              </a:rPr>
              <a:t> * x / </a:t>
            </a:r>
            <a:r>
              <a:rPr lang="ca-ES" dirty="0" err="1">
                <a:solidFill>
                  <a:schemeClr val="bg2"/>
                </a:solidFill>
              </a:rPr>
              <a:t>vx</a:t>
            </a:r>
            <a:r>
              <a:rPr lang="ca-ES" dirty="0">
                <a:solidFill>
                  <a:schemeClr val="bg2"/>
                </a:solidFill>
              </a:rPr>
              <a:t> + ½ * g * x / </a:t>
            </a:r>
            <a:r>
              <a:rPr lang="ca-ES" dirty="0" err="1">
                <a:solidFill>
                  <a:schemeClr val="bg2"/>
                </a:solidFill>
              </a:rPr>
              <a:t>vx</a:t>
            </a:r>
            <a:r>
              <a:rPr lang="ca-ES" dirty="0">
                <a:solidFill>
                  <a:schemeClr val="bg2"/>
                </a:solidFill>
              </a:rPr>
              <a:t> ^ 2</a:t>
            </a:r>
            <a:endParaRPr lang="ca-ES" dirty="0"/>
          </a:p>
        </p:txBody>
      </p:sp>
      <p:cxnSp>
        <p:nvCxnSpPr>
          <p:cNvPr id="12" name="Connector de fletxa recta 11">
            <a:extLst>
              <a:ext uri="{FF2B5EF4-FFF2-40B4-BE49-F238E27FC236}">
                <a16:creationId xmlns:a16="http://schemas.microsoft.com/office/drawing/2014/main" id="{E14A9AF2-48A5-13AC-F229-AED933BE94C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336177" y="2417861"/>
            <a:ext cx="352697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lau de tancament 13">
            <a:extLst>
              <a:ext uri="{FF2B5EF4-FFF2-40B4-BE49-F238E27FC236}">
                <a16:creationId xmlns:a16="http://schemas.microsoft.com/office/drawing/2014/main" id="{1D512BBB-E688-B3F0-2E72-CAABCE2DE170}"/>
              </a:ext>
            </a:extLst>
          </p:cNvPr>
          <p:cNvSpPr/>
          <p:nvPr/>
        </p:nvSpPr>
        <p:spPr>
          <a:xfrm rot="16200000">
            <a:off x="6354308" y="20221"/>
            <a:ext cx="176349" cy="396303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23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Monday Deals MK Plan by Slidesgo">
  <a:themeElements>
    <a:clrScheme name="Simple Light">
      <a:dk1>
        <a:srgbClr val="080808"/>
      </a:dk1>
      <a:lt1>
        <a:srgbClr val="F3F3F3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Presentació en pantalla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5</vt:i4>
      </vt:variant>
    </vt:vector>
  </HeadingPairs>
  <TitlesOfParts>
    <vt:vector size="10" baseType="lpstr">
      <vt:lpstr>Arial</vt:lpstr>
      <vt:lpstr>Didact Gothic</vt:lpstr>
      <vt:lpstr>Iceland</vt:lpstr>
      <vt:lpstr>Roboto Condensed Light</vt:lpstr>
      <vt:lpstr>Cyber Monday Deals MK Plan by Slidesgo</vt:lpstr>
      <vt:lpstr>PART TÈCNICA</vt:lpstr>
      <vt:lpstr>MOVIMENT</vt:lpstr>
      <vt:lpstr>MOVIMENT</vt:lpstr>
      <vt:lpstr>LÍNIA PREDICTORA</vt:lpstr>
      <vt:lpstr>LÍNIA PREDICTORA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TÈCNICA</dc:title>
  <cp:lastModifiedBy>Marc Pérez Fusco</cp:lastModifiedBy>
  <cp:revision>1</cp:revision>
  <dcterms:modified xsi:type="dcterms:W3CDTF">2024-05-15T18:03:15Z</dcterms:modified>
</cp:coreProperties>
</file>