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918F9A4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94F85C-7602-1BA2-5021-334A5FC1AA30}" name="Teodor Dobre" initials="TD" userId="S::psytd8@nottingham.ac.uk::8e1b5183-e5af-4c07-abd0-40aca61dec8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9" d="100"/>
          <a:sy n="149" d="100"/>
        </p:scale>
        <p:origin x="10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0_918F9A4B.xml><?xml version="1.0" encoding="utf-8"?>
<p188:cmLst xmlns:a="http://schemas.openxmlformats.org/drawingml/2006/main" xmlns:r="http://schemas.openxmlformats.org/officeDocument/2006/relationships" xmlns:p188="http://schemas.microsoft.com/office/powerpoint/2018/8/main">
  <p188:cm id="{B27A1C39-9390-4CF1-BE09-892DB6499BEA}" authorId="{FA94F85C-7602-1BA2-5021-334A5FC1AA30}" created="2023-04-23T21:39:51.601">
    <pc:sldMkLst xmlns:pc="http://schemas.microsoft.com/office/powerpoint/2013/main/command">
      <pc:docMk/>
      <pc:sldMk cId="2442107467" sldId="256"/>
    </pc:sldMkLst>
    <p188:txBody>
      <a:bodyPr/>
      <a:lstStyle/>
      <a:p>
        <a:r>
          <a:rPr lang="en-GB"/>
          <a:t>Passwords are the most used form of authentication on the internet. They are stored on servers as hashes using a process called passwords hashing by way of different hashing functions, which makes them unintelligible from their plain text forms.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62772-79A9-4721-913B-1F0FF3FF3CA8}" type="datetimeFigureOut">
              <a:rPr lang="en-GB" smtClean="0"/>
              <a:t>24/04/2023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99EC9-6A2E-4FBE-B252-45E47C9144C7}" type="slidenum">
              <a:rPr lang="en-GB" smtClean="0"/>
              <a:t>‹#›</a:t>
            </a:fld>
            <a:endParaRPr lang="en-GB"/>
          </a:p>
        </p:txBody>
      </p:sp>
    </p:spTree>
    <p:extLst>
      <p:ext uri="{BB962C8B-B14F-4D97-AF65-F5344CB8AC3E}">
        <p14:creationId xmlns:p14="http://schemas.microsoft.com/office/powerpoint/2010/main" val="291936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Passwords are the most used form of authentication on the internet. </a:t>
            </a:r>
            <a:r>
              <a:rPr lang="en-GB" sz="1800" kern="100">
                <a:effectLst/>
                <a:latin typeface="Calibri" panose="020F0502020204030204" pitchFamily="34" charset="0"/>
                <a:ea typeface="Calibri" panose="020F0502020204030204" pitchFamily="34" charset="0"/>
                <a:cs typeface="Times New Roman" panose="02020603050405020304" pitchFamily="18" charset="0"/>
              </a:rPr>
              <a:t>They are stored on servers as hashes using a process called passwords hashing by way of different hashing functions, which makes them unintelligible from their plain text forms.</a:t>
            </a:r>
          </a:p>
          <a:p>
            <a:endParaRPr lang="en-GB"/>
          </a:p>
        </p:txBody>
      </p:sp>
      <p:sp>
        <p:nvSpPr>
          <p:cNvPr id="4" name="Slide Number Placeholder 3"/>
          <p:cNvSpPr>
            <a:spLocks noGrp="1"/>
          </p:cNvSpPr>
          <p:nvPr>
            <p:ph type="sldNum" sz="quarter" idx="5"/>
          </p:nvPr>
        </p:nvSpPr>
        <p:spPr/>
        <p:txBody>
          <a:bodyPr/>
          <a:lstStyle/>
          <a:p>
            <a:fld id="{8EE99EC9-6A2E-4FBE-B252-45E47C9144C7}" type="slidenum">
              <a:rPr lang="en-GB" smtClean="0"/>
              <a:t>1</a:t>
            </a:fld>
            <a:endParaRPr lang="en-GB"/>
          </a:p>
        </p:txBody>
      </p:sp>
    </p:spTree>
    <p:extLst>
      <p:ext uri="{BB962C8B-B14F-4D97-AF65-F5344CB8AC3E}">
        <p14:creationId xmlns:p14="http://schemas.microsoft.com/office/powerpoint/2010/main" val="3638938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Looking at the number of passwords leaked over time, we can see that MD5 has a much less pronounced presence, signifying again that it is used by smaller websites. </a:t>
            </a:r>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10</a:t>
            </a:fld>
            <a:endParaRPr lang="en-GB"/>
          </a:p>
        </p:txBody>
      </p:sp>
    </p:spTree>
    <p:extLst>
      <p:ext uri="{BB962C8B-B14F-4D97-AF65-F5344CB8AC3E}">
        <p14:creationId xmlns:p14="http://schemas.microsoft.com/office/powerpoint/2010/main" val="3076361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Looking at the salt usage, we see that a majority of websites do actually use salt. However, bcrypt does use salt by default, and so the distribution for functions where users can choose whether to use salt or not is worse than this chart.</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11</a:t>
            </a:fld>
            <a:endParaRPr lang="en-GB"/>
          </a:p>
        </p:txBody>
      </p:sp>
    </p:spTree>
    <p:extLst>
      <p:ext uri="{BB962C8B-B14F-4D97-AF65-F5344CB8AC3E}">
        <p14:creationId xmlns:p14="http://schemas.microsoft.com/office/powerpoint/2010/main" val="3379434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it helped us start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12</a:t>
            </a:fld>
            <a:endParaRPr lang="en-GB"/>
          </a:p>
        </p:txBody>
      </p:sp>
    </p:spTree>
    <p:extLst>
      <p:ext uri="{BB962C8B-B14F-4D97-AF65-F5344CB8AC3E}">
        <p14:creationId xmlns:p14="http://schemas.microsoft.com/office/powerpoint/2010/main" val="418585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it helped us start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13</a:t>
            </a:fld>
            <a:endParaRPr lang="en-GB"/>
          </a:p>
        </p:txBody>
      </p:sp>
    </p:spTree>
    <p:extLst>
      <p:ext uri="{BB962C8B-B14F-4D97-AF65-F5344CB8AC3E}">
        <p14:creationId xmlns:p14="http://schemas.microsoft.com/office/powerpoint/2010/main" val="305580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it helped us start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14</a:t>
            </a:fld>
            <a:endParaRPr lang="en-GB"/>
          </a:p>
        </p:txBody>
      </p:sp>
    </p:spTree>
    <p:extLst>
      <p:ext uri="{BB962C8B-B14F-4D97-AF65-F5344CB8AC3E}">
        <p14:creationId xmlns:p14="http://schemas.microsoft.com/office/powerpoint/2010/main" val="3633422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it helped us start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15</a:t>
            </a:fld>
            <a:endParaRPr lang="en-GB"/>
          </a:p>
        </p:txBody>
      </p:sp>
    </p:spTree>
    <p:extLst>
      <p:ext uri="{BB962C8B-B14F-4D97-AF65-F5344CB8AC3E}">
        <p14:creationId xmlns:p14="http://schemas.microsoft.com/office/powerpoint/2010/main" val="196074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it helped us start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16</a:t>
            </a:fld>
            <a:endParaRPr lang="en-GB"/>
          </a:p>
        </p:txBody>
      </p:sp>
    </p:spTree>
    <p:extLst>
      <p:ext uri="{BB962C8B-B14F-4D97-AF65-F5344CB8AC3E}">
        <p14:creationId xmlns:p14="http://schemas.microsoft.com/office/powerpoint/2010/main" val="2137975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we compared our results, and started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17</a:t>
            </a:fld>
            <a:endParaRPr lang="en-GB"/>
          </a:p>
        </p:txBody>
      </p:sp>
    </p:spTree>
    <p:extLst>
      <p:ext uri="{BB962C8B-B14F-4D97-AF65-F5344CB8AC3E}">
        <p14:creationId xmlns:p14="http://schemas.microsoft.com/office/powerpoint/2010/main" val="664769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we compared our results, and started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18</a:t>
            </a:fld>
            <a:endParaRPr lang="en-GB"/>
          </a:p>
        </p:txBody>
      </p:sp>
    </p:spTree>
    <p:extLst>
      <p:ext uri="{BB962C8B-B14F-4D97-AF65-F5344CB8AC3E}">
        <p14:creationId xmlns:p14="http://schemas.microsoft.com/office/powerpoint/2010/main" val="4168470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Here we will discuss the analysis we performed on the databases of leaked passwords we were able to find, which were also not used in many studies beforehand. We conducted this analysis using the ZXCVBN library, which is a password strength estimator.</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This analysis proved to be very insightful, as it helped us show how custom dictionary attacks are good against themed websites,</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problems with using ZXCVBN in other languages,</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how bot usage might look like,</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while also helping us show the impact salt has on password cracking</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Finally, we compared our results, and started an argument that as password storage gets better, the passwords do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19</a:t>
            </a:fld>
            <a:endParaRPr lang="en-GB"/>
          </a:p>
        </p:txBody>
      </p:sp>
    </p:spTree>
    <p:extLst>
      <p:ext uri="{BB962C8B-B14F-4D97-AF65-F5344CB8AC3E}">
        <p14:creationId xmlns:p14="http://schemas.microsoft.com/office/powerpoint/2010/main" val="372663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are the main objectives of this project: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First, we show the overall picture and evolution of hashing functions used, using data on leaks from HaveIBeenPwned.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Next, we gathered actual password databases from leaks and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the strength of the passwords in them using the ZXCVBN library.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we drew conclusions from our results and formed possible hypotheses that might explain them</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2</a:t>
            </a:fld>
            <a:endParaRPr lang="en-GB"/>
          </a:p>
        </p:txBody>
      </p:sp>
    </p:spTree>
    <p:extLst>
      <p:ext uri="{BB962C8B-B14F-4D97-AF65-F5344CB8AC3E}">
        <p14:creationId xmlns:p14="http://schemas.microsoft.com/office/powerpoint/2010/main" val="1146149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Our first step was data gathering. For this, we used the “Who’s been pwned” page on the HaveIBeenPwned website</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3</a:t>
            </a:fld>
            <a:endParaRPr lang="en-GB"/>
          </a:p>
        </p:txBody>
      </p:sp>
    </p:spTree>
    <p:extLst>
      <p:ext uri="{BB962C8B-B14F-4D97-AF65-F5344CB8AC3E}">
        <p14:creationId xmlns:p14="http://schemas.microsoft.com/office/powerpoint/2010/main" val="107375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When creating our database, we were only interested in specific leaks listed. First, passwords needed to be part of the compromised data. If a leak had this, we then extracted the leak name, the date it happened, the date it was added to HIBP, the number of passwords leaked, the hashing used and if salt was used.</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4</a:t>
            </a:fld>
            <a:endParaRPr lang="en-GB"/>
          </a:p>
        </p:txBody>
      </p:sp>
    </p:spTree>
    <p:extLst>
      <p:ext uri="{BB962C8B-B14F-4D97-AF65-F5344CB8AC3E}">
        <p14:creationId xmlns:p14="http://schemas.microsoft.com/office/powerpoint/2010/main" val="412807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 then ended up with a database of 537 leaks. Of note are the three columns at the end, which signify our manual input, which are explained in the dissertation. Specifically, we had to manually resolve leaks which had multiple hashing methods listed, leaks for which our script could not find the hashing used, and leaks for which we were uncertain if the passwords were stored in plain text, or were dehashed and later leaked this way.</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5</a:t>
            </a:fld>
            <a:endParaRPr lang="en-GB"/>
          </a:p>
        </p:txBody>
      </p:sp>
    </p:spTree>
    <p:extLst>
      <p:ext uri="{BB962C8B-B14F-4D97-AF65-F5344CB8AC3E}">
        <p14:creationId xmlns:p14="http://schemas.microsoft.com/office/powerpoint/2010/main" val="246068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are the top 10 leaks in our database by number of passwords. Of not is that 5 of the 10 used SHA-1 hashing. Our hypothesis to explain this is that SHA-1 was the hashing used by these companies when they were first created, and by the time they grew so large it would have been too expensive to migrate the passwords. We present arguments that support this in the dissertation as well</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6</a:t>
            </a:fld>
            <a:endParaRPr lang="en-GB"/>
          </a:p>
        </p:txBody>
      </p:sp>
    </p:spTree>
    <p:extLst>
      <p:ext uri="{BB962C8B-B14F-4D97-AF65-F5344CB8AC3E}">
        <p14:creationId xmlns:p14="http://schemas.microsoft.com/office/powerpoint/2010/main" val="111519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Looking at the overall hashing, we can clearly see that MD5 is the most used hashing function. Next is bcrypt with almost two times less leaks. Also, bcrypt is the only “good” hashing function with a significant presence.</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7</a:t>
            </a:fld>
            <a:endParaRPr lang="en-GB"/>
          </a:p>
        </p:txBody>
      </p:sp>
    </p:spTree>
    <p:extLst>
      <p:ext uri="{BB962C8B-B14F-4D97-AF65-F5344CB8AC3E}">
        <p14:creationId xmlns:p14="http://schemas.microsoft.com/office/powerpoint/2010/main" val="74317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Looking at the overall passwords leaked, we can see SHA-1 now has the upper hand, this with only 52 leaks. We can also see that bcrypt overtakes MD5, despite the much lower number of leaks, which suggests that bigger websites tend to be more security-aware than smaller websites would.</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8</a:t>
            </a:fld>
            <a:endParaRPr lang="en-GB"/>
          </a:p>
        </p:txBody>
      </p:sp>
    </p:spTree>
    <p:extLst>
      <p:ext uri="{BB962C8B-B14F-4D97-AF65-F5344CB8AC3E}">
        <p14:creationId xmlns:p14="http://schemas.microsoft.com/office/powerpoint/2010/main" val="228552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 we will look at the same data, this time by displaying it over time. Of note is that HIBP was created in 2013, and so the rise in leaks before that year is not indicative of reality. Likewise, the dip in recent years, we argue, is because of leaks not being discovered yet, as the average time between a leak happening and then added to HIBP is 1.4 years.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Looking at the hashing over time, we can again see how MD5 is the most used hashing function, with the largest peak in 2016. This would make sense considering that a large portion of CMS platforms still use MD5 as their default hashing.  Of note is the fact that bcrypt has started overtaking MD5 in recent years, which is a good sign.</a:t>
            </a:r>
          </a:p>
          <a:p>
            <a:endParaRPr lang="en-GB" dirty="0"/>
          </a:p>
        </p:txBody>
      </p:sp>
      <p:sp>
        <p:nvSpPr>
          <p:cNvPr id="4" name="Slide Number Placeholder 3"/>
          <p:cNvSpPr>
            <a:spLocks noGrp="1"/>
          </p:cNvSpPr>
          <p:nvPr>
            <p:ph type="sldNum" sz="quarter" idx="5"/>
          </p:nvPr>
        </p:nvSpPr>
        <p:spPr/>
        <p:txBody>
          <a:bodyPr/>
          <a:lstStyle/>
          <a:p>
            <a:fld id="{8EE99EC9-6A2E-4FBE-B252-45E47C9144C7}" type="slidenum">
              <a:rPr lang="en-GB" smtClean="0"/>
              <a:t>9</a:t>
            </a:fld>
            <a:endParaRPr lang="en-GB"/>
          </a:p>
        </p:txBody>
      </p:sp>
    </p:spTree>
    <p:extLst>
      <p:ext uri="{BB962C8B-B14F-4D97-AF65-F5344CB8AC3E}">
        <p14:creationId xmlns:p14="http://schemas.microsoft.com/office/powerpoint/2010/main" val="941444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3FB-0870-31C6-25FA-0E9B1A7FC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7BCCEBA-7E69-856D-841C-97294EA57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9B2E6C7-7340-8560-9AE4-2787E2B294DB}"/>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5" name="Footer Placeholder 4">
            <a:extLst>
              <a:ext uri="{FF2B5EF4-FFF2-40B4-BE49-F238E27FC236}">
                <a16:creationId xmlns:a16="http://schemas.microsoft.com/office/drawing/2014/main" id="{2B964C3B-0C4A-D26E-8DC4-D8F2F6373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77952-985C-CBCF-90FA-500BEBB84E38}"/>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178286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A3D6-E373-3DF2-7890-F85D60C3E52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A35542-A9DA-FCA7-77D8-A2B8C59B5C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F9A54C-ADFE-C715-361E-8AA666C6C142}"/>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5" name="Footer Placeholder 4">
            <a:extLst>
              <a:ext uri="{FF2B5EF4-FFF2-40B4-BE49-F238E27FC236}">
                <a16:creationId xmlns:a16="http://schemas.microsoft.com/office/drawing/2014/main" id="{7E1402E6-8F18-6082-EF73-F47555863D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20077D-CC11-BA9B-3E11-F5C3886173EE}"/>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769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126A9-D4C7-0BC7-E2F2-1178727DEB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D21231-A648-6EA2-80E2-03F2BCB166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237A00-A711-7DB1-AE66-F1C0B3D0ED92}"/>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5" name="Footer Placeholder 4">
            <a:extLst>
              <a:ext uri="{FF2B5EF4-FFF2-40B4-BE49-F238E27FC236}">
                <a16:creationId xmlns:a16="http://schemas.microsoft.com/office/drawing/2014/main" id="{911384B8-4852-11A7-DDA1-33EC75BFC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269140-524D-1634-E33B-83B0A95B36B8}"/>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276157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8434-6F21-9401-D51E-EFADF1413E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9C2CE8-74AB-E3F1-948C-A4FC8CA4BF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A98716-6BFC-A2D5-C2E0-D3FBDBCA6B60}"/>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5" name="Footer Placeholder 4">
            <a:extLst>
              <a:ext uri="{FF2B5EF4-FFF2-40B4-BE49-F238E27FC236}">
                <a16:creationId xmlns:a16="http://schemas.microsoft.com/office/drawing/2014/main" id="{D787AAFE-7ACA-A6EF-3BAD-AC757A70B8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B27001-C831-3B34-6FF8-41C9A245FAE7}"/>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31164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2696-739D-D6AF-86B3-AA762B282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3CF24B-9470-D402-ABAB-6E39F14BD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9F1375-B019-8009-0068-031B1ECDF9F3}"/>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5" name="Footer Placeholder 4">
            <a:extLst>
              <a:ext uri="{FF2B5EF4-FFF2-40B4-BE49-F238E27FC236}">
                <a16:creationId xmlns:a16="http://schemas.microsoft.com/office/drawing/2014/main" id="{085365C9-2EF5-E7D4-99A3-0057BDB34F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3D5C8F-9609-B749-9883-001D822826A6}"/>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186462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9EC4-3D20-47BF-F05C-97947160BF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732F76-8077-57B1-572E-62F4223FA1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27BDE0-8539-B0FA-1B8D-3B3D59B84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53679A4-C437-899A-474A-3F536BEB26BF}"/>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6" name="Footer Placeholder 5">
            <a:extLst>
              <a:ext uri="{FF2B5EF4-FFF2-40B4-BE49-F238E27FC236}">
                <a16:creationId xmlns:a16="http://schemas.microsoft.com/office/drawing/2014/main" id="{F576EF33-E72D-E043-0024-BB677F8A83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55ABF2-17ED-76E7-4756-45E53593BF0C}"/>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275441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73D1-B54A-11FD-2E31-C51B6E0A939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F5680E-ACA0-530E-25BB-A500EEC24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4A580-484C-B65B-5F15-EE0C6BD5A7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7FB79D-E381-A514-6ABE-CE19580B4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87E82A-3D37-F928-A27E-235C923816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D53D7B-FCF7-F17D-31A8-74881A4A19FC}"/>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8" name="Footer Placeholder 7">
            <a:extLst>
              <a:ext uri="{FF2B5EF4-FFF2-40B4-BE49-F238E27FC236}">
                <a16:creationId xmlns:a16="http://schemas.microsoft.com/office/drawing/2014/main" id="{68C440F4-8A4A-79F7-52A0-4EABA2D09B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250158-2074-08A6-AFB2-A455C140F0A0}"/>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71524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4CF8-418A-D649-E5FE-3516D9C9DC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C1EC87-E99E-B8EA-C123-310F5EFEA530}"/>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4" name="Footer Placeholder 3">
            <a:extLst>
              <a:ext uri="{FF2B5EF4-FFF2-40B4-BE49-F238E27FC236}">
                <a16:creationId xmlns:a16="http://schemas.microsoft.com/office/drawing/2014/main" id="{A37DA2F2-3E7B-6D69-58A1-684272066B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E14479-0086-179A-4501-7DA297B234A7}"/>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188291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2797E-4ACE-58E8-9607-DA2B9B071808}"/>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3" name="Footer Placeholder 2">
            <a:extLst>
              <a:ext uri="{FF2B5EF4-FFF2-40B4-BE49-F238E27FC236}">
                <a16:creationId xmlns:a16="http://schemas.microsoft.com/office/drawing/2014/main" id="{6D11BABE-795D-BCE1-39CA-F94B2E96F98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62A663-3D22-C475-5D9C-47A02B3284D0}"/>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350836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7BEF-929D-4C50-879A-F0BD832B6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0532F3-8604-2AC3-908A-578012041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7253242-A9DF-3D85-D967-5AE18806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A5F68-70D3-47C6-FEFB-CECDEA5EE696}"/>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6" name="Footer Placeholder 5">
            <a:extLst>
              <a:ext uri="{FF2B5EF4-FFF2-40B4-BE49-F238E27FC236}">
                <a16:creationId xmlns:a16="http://schemas.microsoft.com/office/drawing/2014/main" id="{2AC60A6D-9ACD-EF9A-8992-8DF03FFFB7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7F4FFD-B5AA-EA2E-CCF8-CDCFAFB85E53}"/>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171261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8E38-1954-9304-0265-375FD1095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BB82FB7-FE5F-F4D2-F275-68F3C44DC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7F0090-B671-FEEA-ADBC-BE50B5080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85FBD-60F9-14D3-EC8E-88BB79742F63}"/>
              </a:ext>
            </a:extLst>
          </p:cNvPr>
          <p:cNvSpPr>
            <a:spLocks noGrp="1"/>
          </p:cNvSpPr>
          <p:nvPr>
            <p:ph type="dt" sz="half" idx="10"/>
          </p:nvPr>
        </p:nvSpPr>
        <p:spPr/>
        <p:txBody>
          <a:bodyPr/>
          <a:lstStyle/>
          <a:p>
            <a:fld id="{C9D9CAFB-735A-49C6-ACB7-8B37FD7ED5E5}" type="datetimeFigureOut">
              <a:rPr lang="en-GB" smtClean="0"/>
              <a:t>24/04/2023</a:t>
            </a:fld>
            <a:endParaRPr lang="en-GB"/>
          </a:p>
        </p:txBody>
      </p:sp>
      <p:sp>
        <p:nvSpPr>
          <p:cNvPr id="6" name="Footer Placeholder 5">
            <a:extLst>
              <a:ext uri="{FF2B5EF4-FFF2-40B4-BE49-F238E27FC236}">
                <a16:creationId xmlns:a16="http://schemas.microsoft.com/office/drawing/2014/main" id="{523F0CE6-977E-9BF5-F425-AD95193341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A9A9FE-9821-7FBD-835E-8F5F3366F5DB}"/>
              </a:ext>
            </a:extLst>
          </p:cNvPr>
          <p:cNvSpPr>
            <a:spLocks noGrp="1"/>
          </p:cNvSpPr>
          <p:nvPr>
            <p:ph type="sldNum" sz="quarter" idx="12"/>
          </p:nvPr>
        </p:nvSpPr>
        <p:spPr/>
        <p:txBody>
          <a:bodyPr/>
          <a:lstStyle/>
          <a:p>
            <a:fld id="{AFAF7488-144A-4EDD-AB64-B5CFC1E008C9}" type="slidenum">
              <a:rPr lang="en-GB" smtClean="0"/>
              <a:t>‹#›</a:t>
            </a:fld>
            <a:endParaRPr lang="en-GB"/>
          </a:p>
        </p:txBody>
      </p:sp>
    </p:spTree>
    <p:extLst>
      <p:ext uri="{BB962C8B-B14F-4D97-AF65-F5344CB8AC3E}">
        <p14:creationId xmlns:p14="http://schemas.microsoft.com/office/powerpoint/2010/main" val="221422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A39C2-047D-3EDC-9802-1778F6F49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36D58B-CEDE-7AC5-ECE0-ED86609EF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7A6486-D552-434C-9203-B62E354C9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CAFB-735A-49C6-ACB7-8B37FD7ED5E5}" type="datetimeFigureOut">
              <a:rPr lang="en-GB" smtClean="0"/>
              <a:t>24/04/2023</a:t>
            </a:fld>
            <a:endParaRPr lang="en-GB"/>
          </a:p>
        </p:txBody>
      </p:sp>
      <p:sp>
        <p:nvSpPr>
          <p:cNvPr id="5" name="Footer Placeholder 4">
            <a:extLst>
              <a:ext uri="{FF2B5EF4-FFF2-40B4-BE49-F238E27FC236}">
                <a16:creationId xmlns:a16="http://schemas.microsoft.com/office/drawing/2014/main" id="{22764545-5F67-C339-A78A-1B5E869BD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A2C807-49A4-A19C-C2C5-2F8416335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F7488-144A-4EDD-AB64-B5CFC1E008C9}" type="slidenum">
              <a:rPr lang="en-GB" smtClean="0"/>
              <a:t>‹#›</a:t>
            </a:fld>
            <a:endParaRPr lang="en-GB"/>
          </a:p>
        </p:txBody>
      </p:sp>
    </p:spTree>
    <p:extLst>
      <p:ext uri="{BB962C8B-B14F-4D97-AF65-F5344CB8AC3E}">
        <p14:creationId xmlns:p14="http://schemas.microsoft.com/office/powerpoint/2010/main" val="368320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918F9A4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C176-EB51-912A-FE36-1783E75EA0FA}"/>
              </a:ext>
            </a:extLst>
          </p:cNvPr>
          <p:cNvSpPr>
            <a:spLocks noGrp="1"/>
          </p:cNvSpPr>
          <p:nvPr>
            <p:ph type="ctrTitle"/>
          </p:nvPr>
        </p:nvSpPr>
        <p:spPr/>
        <p:txBody>
          <a:bodyPr/>
          <a:lstStyle/>
          <a:p>
            <a:r>
              <a:rPr lang="en-GB" dirty="0"/>
              <a:t>The State of Password Storage in the Wild</a:t>
            </a:r>
          </a:p>
        </p:txBody>
      </p:sp>
      <p:sp>
        <p:nvSpPr>
          <p:cNvPr id="3" name="Subtitle 2">
            <a:extLst>
              <a:ext uri="{FF2B5EF4-FFF2-40B4-BE49-F238E27FC236}">
                <a16:creationId xmlns:a16="http://schemas.microsoft.com/office/drawing/2014/main" id="{C2954E8A-8823-88B7-0E95-8C3A5B6FBF2E}"/>
              </a:ext>
            </a:extLst>
          </p:cNvPr>
          <p:cNvSpPr>
            <a:spLocks noGrp="1"/>
          </p:cNvSpPr>
          <p:nvPr>
            <p:ph type="subTitle" idx="1"/>
          </p:nvPr>
        </p:nvSpPr>
        <p:spPr/>
        <p:txBody>
          <a:bodyPr/>
          <a:lstStyle/>
          <a:p>
            <a:r>
              <a:rPr lang="en-GB" dirty="0"/>
              <a:t>Teodor Dobre</a:t>
            </a:r>
          </a:p>
        </p:txBody>
      </p:sp>
    </p:spTree>
    <p:extLst>
      <p:ext uri="{BB962C8B-B14F-4D97-AF65-F5344CB8AC3E}">
        <p14:creationId xmlns:p14="http://schemas.microsoft.com/office/powerpoint/2010/main" val="2442107467"/>
      </p:ext>
    </p:extLst>
  </p:cSld>
  <p:clrMapOvr>
    <a:masterClrMapping/>
  </p:clrMapOvr>
  <mc:AlternateContent xmlns:mc="http://schemas.openxmlformats.org/markup-compatibility/2006" xmlns:p14="http://schemas.microsoft.com/office/powerpoint/2010/main">
    <mc:Choice Requires="p14">
      <p:transition spd="slow" p14:dur="2000" advTm="13507"/>
    </mc:Choice>
    <mc:Fallback xmlns="">
      <p:transition spd="slow" advTm="13507"/>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9E3F-F194-7920-AA8A-1F1B57B82E64}"/>
              </a:ext>
            </a:extLst>
          </p:cNvPr>
          <p:cNvSpPr>
            <a:spLocks noGrp="1"/>
          </p:cNvSpPr>
          <p:nvPr>
            <p:ph type="title"/>
          </p:nvPr>
        </p:nvSpPr>
        <p:spPr/>
        <p:txBody>
          <a:bodyPr/>
          <a:lstStyle/>
          <a:p>
            <a:r>
              <a:rPr lang="en-GB" dirty="0"/>
              <a:t>Passwords Over Time</a:t>
            </a:r>
          </a:p>
        </p:txBody>
      </p:sp>
      <p:pic>
        <p:nvPicPr>
          <p:cNvPr id="5" name="Content Placeholder 4">
            <a:extLst>
              <a:ext uri="{FF2B5EF4-FFF2-40B4-BE49-F238E27FC236}">
                <a16:creationId xmlns:a16="http://schemas.microsoft.com/office/drawing/2014/main" id="{C64410FF-B7B8-C7BE-1EA0-BB4813845A92}"/>
              </a:ext>
            </a:extLst>
          </p:cNvPr>
          <p:cNvPicPr>
            <a:picLocks noGrp="1" noChangeAspect="1"/>
          </p:cNvPicPr>
          <p:nvPr>
            <p:ph idx="1"/>
          </p:nvPr>
        </p:nvPicPr>
        <p:blipFill>
          <a:blip r:embed="rId3"/>
          <a:stretch>
            <a:fillRect/>
          </a:stretch>
        </p:blipFill>
        <p:spPr>
          <a:xfrm>
            <a:off x="1744662" y="1825625"/>
            <a:ext cx="8702676" cy="4351338"/>
          </a:xfrm>
        </p:spPr>
      </p:pic>
      <p:cxnSp>
        <p:nvCxnSpPr>
          <p:cNvPr id="3" name="Straight Connector 2">
            <a:extLst>
              <a:ext uri="{FF2B5EF4-FFF2-40B4-BE49-F238E27FC236}">
                <a16:creationId xmlns:a16="http://schemas.microsoft.com/office/drawing/2014/main" id="{EA14FAEC-2322-082B-4E49-85CFD62C0F22}"/>
              </a:ext>
            </a:extLst>
          </p:cNvPr>
          <p:cNvCxnSpPr/>
          <p:nvPr/>
        </p:nvCxnSpPr>
        <p:spPr>
          <a:xfrm flipV="1">
            <a:off x="5062583" y="1999192"/>
            <a:ext cx="0" cy="3900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E07BCA0-17F4-3B92-71EA-F54C9EBC6EAC}"/>
              </a:ext>
            </a:extLst>
          </p:cNvPr>
          <p:cNvCxnSpPr/>
          <p:nvPr/>
        </p:nvCxnSpPr>
        <p:spPr>
          <a:xfrm flipV="1">
            <a:off x="8558818" y="1999192"/>
            <a:ext cx="0" cy="3900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4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6DD2-DAA6-275C-6E07-0774204F3313}"/>
              </a:ext>
            </a:extLst>
          </p:cNvPr>
          <p:cNvSpPr>
            <a:spLocks noGrp="1"/>
          </p:cNvSpPr>
          <p:nvPr>
            <p:ph type="title"/>
          </p:nvPr>
        </p:nvSpPr>
        <p:spPr/>
        <p:txBody>
          <a:bodyPr/>
          <a:lstStyle/>
          <a:p>
            <a:r>
              <a:rPr lang="en-GB" dirty="0"/>
              <a:t>Salt Usage</a:t>
            </a:r>
          </a:p>
        </p:txBody>
      </p:sp>
      <p:pic>
        <p:nvPicPr>
          <p:cNvPr id="5" name="Content Placeholder 4">
            <a:extLst>
              <a:ext uri="{FF2B5EF4-FFF2-40B4-BE49-F238E27FC236}">
                <a16:creationId xmlns:a16="http://schemas.microsoft.com/office/drawing/2014/main" id="{DC080B89-634E-E544-BB62-9D0F32CDF8BC}"/>
              </a:ext>
            </a:extLst>
          </p:cNvPr>
          <p:cNvPicPr>
            <a:picLocks noGrp="1" noChangeAspect="1"/>
          </p:cNvPicPr>
          <p:nvPr>
            <p:ph idx="1"/>
          </p:nvPr>
        </p:nvPicPr>
        <p:blipFill>
          <a:blip r:embed="rId3"/>
          <a:stretch>
            <a:fillRect/>
          </a:stretch>
        </p:blipFill>
        <p:spPr>
          <a:xfrm>
            <a:off x="1744662" y="1825625"/>
            <a:ext cx="8702676" cy="4351338"/>
          </a:xfrm>
        </p:spPr>
      </p:pic>
    </p:spTree>
    <p:extLst>
      <p:ext uri="{BB962C8B-B14F-4D97-AF65-F5344CB8AC3E}">
        <p14:creationId xmlns:p14="http://schemas.microsoft.com/office/powerpoint/2010/main" val="129300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75221-5918-69AD-7282-3B75A8C79122}"/>
              </a:ext>
            </a:extLst>
          </p:cNvPr>
          <p:cNvSpPr>
            <a:spLocks noGrp="1"/>
          </p:cNvSpPr>
          <p:nvPr>
            <p:ph type="ctrTitle"/>
          </p:nvPr>
        </p:nvSpPr>
        <p:spPr/>
        <p:txBody>
          <a:bodyPr/>
          <a:lstStyle/>
          <a:p>
            <a:r>
              <a:rPr lang="en-GB" dirty="0"/>
              <a:t>Leaked Databases</a:t>
            </a:r>
          </a:p>
        </p:txBody>
      </p:sp>
      <p:sp>
        <p:nvSpPr>
          <p:cNvPr id="5" name="Subtitle 4">
            <a:extLst>
              <a:ext uri="{FF2B5EF4-FFF2-40B4-BE49-F238E27FC236}">
                <a16:creationId xmlns:a16="http://schemas.microsoft.com/office/drawing/2014/main" id="{88B87117-ED33-164D-E809-7C8A1AF1731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6070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B8CE-B326-337A-AEF7-24A7323DBD7F}"/>
              </a:ext>
            </a:extLst>
          </p:cNvPr>
          <p:cNvSpPr>
            <a:spLocks noGrp="1"/>
          </p:cNvSpPr>
          <p:nvPr>
            <p:ph type="title"/>
          </p:nvPr>
        </p:nvSpPr>
        <p:spPr/>
        <p:txBody>
          <a:bodyPr/>
          <a:lstStyle/>
          <a:p>
            <a:r>
              <a:rPr lang="en-GB" dirty="0" err="1"/>
              <a:t>Pokemon</a:t>
            </a:r>
            <a:r>
              <a:rPr lang="en-GB" dirty="0"/>
              <a:t> Creed</a:t>
            </a:r>
          </a:p>
        </p:txBody>
      </p:sp>
      <p:pic>
        <p:nvPicPr>
          <p:cNvPr id="5" name="Content Placeholder 4" descr="Chart, histogram&#10;&#10;Description automatically generated">
            <a:extLst>
              <a:ext uri="{FF2B5EF4-FFF2-40B4-BE49-F238E27FC236}">
                <a16:creationId xmlns:a16="http://schemas.microsoft.com/office/drawing/2014/main" id="{84B54C87-5231-ED9F-1C35-448ABFD3ED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36214"/>
            <a:ext cx="5104762" cy="3530159"/>
          </a:xfrm>
        </p:spPr>
      </p:pic>
      <p:sp>
        <p:nvSpPr>
          <p:cNvPr id="3" name="TextBox 2">
            <a:extLst>
              <a:ext uri="{FF2B5EF4-FFF2-40B4-BE49-F238E27FC236}">
                <a16:creationId xmlns:a16="http://schemas.microsoft.com/office/drawing/2014/main" id="{74DFD067-CD6E-D2E3-8E2E-AE7212E435BD}"/>
              </a:ext>
            </a:extLst>
          </p:cNvPr>
          <p:cNvSpPr txBox="1"/>
          <p:nvPr/>
        </p:nvSpPr>
        <p:spPr>
          <a:xfrm>
            <a:off x="7225678" y="3262629"/>
            <a:ext cx="3894193" cy="1477328"/>
          </a:xfrm>
          <a:prstGeom prst="rect">
            <a:avLst/>
          </a:prstGeom>
          <a:noFill/>
        </p:spPr>
        <p:txBody>
          <a:bodyPr wrap="square" rtlCol="0">
            <a:spAutoFit/>
          </a:bodyPr>
          <a:lstStyle/>
          <a:p>
            <a:pPr marL="285750" indent="-285750">
              <a:buFont typeface="Arial" panose="020B0604020202020204" pitchFamily="34" charset="0"/>
              <a:buChar char="•"/>
            </a:pPr>
            <a:r>
              <a:rPr lang="en-GB" dirty="0"/>
              <a:t>21pokemon21</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pokemonman</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pikachu1</a:t>
            </a:r>
          </a:p>
        </p:txBody>
      </p:sp>
    </p:spTree>
    <p:extLst>
      <p:ext uri="{BB962C8B-B14F-4D97-AF65-F5344CB8AC3E}">
        <p14:creationId xmlns:p14="http://schemas.microsoft.com/office/powerpoint/2010/main" val="293876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0C7C-E2B9-AC25-3A2E-51CC2A885A8D}"/>
              </a:ext>
            </a:extLst>
          </p:cNvPr>
          <p:cNvSpPr>
            <a:spLocks noGrp="1"/>
          </p:cNvSpPr>
          <p:nvPr>
            <p:ph type="title"/>
          </p:nvPr>
        </p:nvSpPr>
        <p:spPr/>
        <p:txBody>
          <a:bodyPr/>
          <a:lstStyle/>
          <a:p>
            <a:r>
              <a:rPr lang="en-GB" dirty="0"/>
              <a:t>Unico Campania</a:t>
            </a:r>
          </a:p>
        </p:txBody>
      </p:sp>
      <p:pic>
        <p:nvPicPr>
          <p:cNvPr id="5" name="Content Placeholder 4" descr="Chart, histogram&#10;&#10;Description automatically generated">
            <a:extLst>
              <a:ext uri="{FF2B5EF4-FFF2-40B4-BE49-F238E27FC236}">
                <a16:creationId xmlns:a16="http://schemas.microsoft.com/office/drawing/2014/main" id="{B8CC94A6-5EEC-B949-12F8-110FD65F0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16044"/>
            <a:ext cx="5104762" cy="3530159"/>
          </a:xfrm>
        </p:spPr>
      </p:pic>
      <p:sp>
        <p:nvSpPr>
          <p:cNvPr id="6" name="TextBox 5">
            <a:extLst>
              <a:ext uri="{FF2B5EF4-FFF2-40B4-BE49-F238E27FC236}">
                <a16:creationId xmlns:a16="http://schemas.microsoft.com/office/drawing/2014/main" id="{8439908F-D051-30B1-9344-FD68B47C7055}"/>
              </a:ext>
            </a:extLst>
          </p:cNvPr>
          <p:cNvSpPr txBox="1"/>
          <p:nvPr/>
        </p:nvSpPr>
        <p:spPr>
          <a:xfrm>
            <a:off x="7395883" y="3274358"/>
            <a:ext cx="3745006" cy="923330"/>
          </a:xfrm>
          <a:prstGeom prst="rect">
            <a:avLst/>
          </a:prstGeom>
          <a:noFill/>
        </p:spPr>
        <p:txBody>
          <a:bodyPr wrap="square" rtlCol="0">
            <a:spAutoFit/>
          </a:bodyPr>
          <a:lstStyle/>
          <a:p>
            <a:pPr marL="285750" indent="-285750">
              <a:buFont typeface="Arial" panose="020B0604020202020204" pitchFamily="34" charset="0"/>
              <a:buChar char="•"/>
            </a:pPr>
            <a:r>
              <a:rPr lang="en-GB" dirty="0"/>
              <a:t>motorcycle = 1</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motocicletta = 4</a:t>
            </a:r>
          </a:p>
        </p:txBody>
      </p:sp>
    </p:spTree>
    <p:extLst>
      <p:ext uri="{BB962C8B-B14F-4D97-AF65-F5344CB8AC3E}">
        <p14:creationId xmlns:p14="http://schemas.microsoft.com/office/powerpoint/2010/main" val="39234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C927-A925-06AD-A973-355E37578689}"/>
              </a:ext>
            </a:extLst>
          </p:cNvPr>
          <p:cNvSpPr>
            <a:spLocks noGrp="1"/>
          </p:cNvSpPr>
          <p:nvPr>
            <p:ph type="title"/>
          </p:nvPr>
        </p:nvSpPr>
        <p:spPr/>
        <p:txBody>
          <a:bodyPr/>
          <a:lstStyle/>
          <a:p>
            <a:r>
              <a:rPr lang="en-GB" dirty="0"/>
              <a:t>ClearVoice Surveys</a:t>
            </a:r>
          </a:p>
        </p:txBody>
      </p:sp>
      <p:pic>
        <p:nvPicPr>
          <p:cNvPr id="5" name="Content Placeholder 4" descr="Chart, histogram&#10;&#10;Description automatically generated">
            <a:extLst>
              <a:ext uri="{FF2B5EF4-FFF2-40B4-BE49-F238E27FC236}">
                <a16:creationId xmlns:a16="http://schemas.microsoft.com/office/drawing/2014/main" id="{53037C64-F7AD-458D-2F42-2D496B6BA3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50514"/>
            <a:ext cx="4774603" cy="3530159"/>
          </a:xfrm>
        </p:spPr>
      </p:pic>
      <p:pic>
        <p:nvPicPr>
          <p:cNvPr id="7" name="Picture 6">
            <a:extLst>
              <a:ext uri="{FF2B5EF4-FFF2-40B4-BE49-F238E27FC236}">
                <a16:creationId xmlns:a16="http://schemas.microsoft.com/office/drawing/2014/main" id="{A7077943-E4BE-EBA7-50F5-A72E2876DE41}"/>
              </a:ext>
            </a:extLst>
          </p:cNvPr>
          <p:cNvPicPr>
            <a:picLocks noChangeAspect="1"/>
          </p:cNvPicPr>
          <p:nvPr/>
        </p:nvPicPr>
        <p:blipFill>
          <a:blip r:embed="rId4"/>
          <a:stretch>
            <a:fillRect/>
          </a:stretch>
        </p:blipFill>
        <p:spPr>
          <a:xfrm>
            <a:off x="9092669" y="1546076"/>
            <a:ext cx="905001" cy="4801270"/>
          </a:xfrm>
          <a:prstGeom prst="rect">
            <a:avLst/>
          </a:prstGeom>
        </p:spPr>
      </p:pic>
    </p:spTree>
    <p:extLst>
      <p:ext uri="{BB962C8B-B14F-4D97-AF65-F5344CB8AC3E}">
        <p14:creationId xmlns:p14="http://schemas.microsoft.com/office/powerpoint/2010/main" val="4068294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BA67-B01E-BFF6-887C-4163E081A1D3}"/>
              </a:ext>
            </a:extLst>
          </p:cNvPr>
          <p:cNvSpPr>
            <a:spLocks noGrp="1"/>
          </p:cNvSpPr>
          <p:nvPr>
            <p:ph type="title"/>
          </p:nvPr>
        </p:nvSpPr>
        <p:spPr/>
        <p:txBody>
          <a:bodyPr/>
          <a:lstStyle/>
          <a:p>
            <a:r>
              <a:rPr lang="en-GB" dirty="0"/>
              <a:t>Gamigo &amp; Warmane</a:t>
            </a:r>
          </a:p>
        </p:txBody>
      </p:sp>
      <p:pic>
        <p:nvPicPr>
          <p:cNvPr id="5" name="Content Placeholder 4" descr="Chart, histogram&#10;&#10;Description automatically generated">
            <a:extLst>
              <a:ext uri="{FF2B5EF4-FFF2-40B4-BE49-F238E27FC236}">
                <a16:creationId xmlns:a16="http://schemas.microsoft.com/office/drawing/2014/main" id="{B6BC26FD-DC95-1FA8-A5C8-653A2EB854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12947"/>
            <a:ext cx="4901587" cy="3530159"/>
          </a:xfrm>
        </p:spPr>
      </p:pic>
      <p:pic>
        <p:nvPicPr>
          <p:cNvPr id="7" name="Picture 6" descr="Chart, histogram&#10;&#10;Description automatically generated">
            <a:extLst>
              <a:ext uri="{FF2B5EF4-FFF2-40B4-BE49-F238E27FC236}">
                <a16:creationId xmlns:a16="http://schemas.microsoft.com/office/drawing/2014/main" id="{04CCF273-0F5E-A314-B23C-07BA57C71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312946"/>
            <a:ext cx="5180952" cy="3530159"/>
          </a:xfrm>
          <a:prstGeom prst="rect">
            <a:avLst/>
          </a:prstGeom>
        </p:spPr>
      </p:pic>
    </p:spTree>
    <p:extLst>
      <p:ext uri="{BB962C8B-B14F-4D97-AF65-F5344CB8AC3E}">
        <p14:creationId xmlns:p14="http://schemas.microsoft.com/office/powerpoint/2010/main" val="421227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A7EC-926E-3CD0-9281-5091FA3C32EE}"/>
              </a:ext>
            </a:extLst>
          </p:cNvPr>
          <p:cNvSpPr>
            <a:spLocks noGrp="1"/>
          </p:cNvSpPr>
          <p:nvPr>
            <p:ph type="title"/>
          </p:nvPr>
        </p:nvSpPr>
        <p:spPr/>
        <p:txBody>
          <a:bodyPr/>
          <a:lstStyle/>
          <a:p>
            <a:r>
              <a:rPr lang="en-GB" dirty="0"/>
              <a:t>Gamigo &amp; Warmane</a:t>
            </a:r>
          </a:p>
        </p:txBody>
      </p:sp>
      <p:sp>
        <p:nvSpPr>
          <p:cNvPr id="3" name="Content Placeholder 2">
            <a:extLst>
              <a:ext uri="{FF2B5EF4-FFF2-40B4-BE49-F238E27FC236}">
                <a16:creationId xmlns:a16="http://schemas.microsoft.com/office/drawing/2014/main" id="{50A0C439-5236-3A91-2ABD-7FB92C91DD0B}"/>
              </a:ext>
            </a:extLst>
          </p:cNvPr>
          <p:cNvSpPr>
            <a:spLocks noGrp="1"/>
          </p:cNvSpPr>
          <p:nvPr>
            <p:ph idx="1"/>
          </p:nvPr>
        </p:nvSpPr>
        <p:spPr/>
        <p:txBody>
          <a:bodyPr/>
          <a:lstStyle/>
          <a:p>
            <a:r>
              <a:rPr lang="en-GB" dirty="0"/>
              <a:t>Both leaks initially hashed with MD5</a:t>
            </a:r>
          </a:p>
          <a:p>
            <a:r>
              <a:rPr lang="en-GB" dirty="0"/>
              <a:t>Warmane used salting, Gamigo did not</a:t>
            </a:r>
          </a:p>
          <a:p>
            <a:r>
              <a:rPr lang="en-GB" dirty="0"/>
              <a:t>Both came from the same source</a:t>
            </a:r>
          </a:p>
          <a:p>
            <a:r>
              <a:rPr lang="en-GB" dirty="0"/>
              <a:t>Gamigo missing 6.5 thousand out of 8.2 million passwords (0.8%)</a:t>
            </a:r>
          </a:p>
          <a:p>
            <a:r>
              <a:rPr lang="en-GB" dirty="0"/>
              <a:t>Warmane missing 273 thousand out of 1.1 million passwords (24.5%)</a:t>
            </a:r>
          </a:p>
        </p:txBody>
      </p:sp>
    </p:spTree>
    <p:extLst>
      <p:ext uri="{BB962C8B-B14F-4D97-AF65-F5344CB8AC3E}">
        <p14:creationId xmlns:p14="http://schemas.microsoft.com/office/powerpoint/2010/main" val="176216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5447-5B8A-399F-C5A8-140F440B1901}"/>
              </a:ext>
            </a:extLst>
          </p:cNvPr>
          <p:cNvSpPr>
            <a:spLocks noGrp="1"/>
          </p:cNvSpPr>
          <p:nvPr>
            <p:ph type="title"/>
          </p:nvPr>
        </p:nvSpPr>
        <p:spPr/>
        <p:txBody>
          <a:bodyPr/>
          <a:lstStyle/>
          <a:p>
            <a:r>
              <a:rPr lang="en-GB" dirty="0"/>
              <a:t>Gamigo &amp; ClearVoice Surveys</a:t>
            </a:r>
          </a:p>
        </p:txBody>
      </p:sp>
      <p:pic>
        <p:nvPicPr>
          <p:cNvPr id="5" name="Content Placeholder 4" descr="Chart, histogram&#10;&#10;Description automatically generated">
            <a:extLst>
              <a:ext uri="{FF2B5EF4-FFF2-40B4-BE49-F238E27FC236}">
                <a16:creationId xmlns:a16="http://schemas.microsoft.com/office/drawing/2014/main" id="{7E36572B-9A3C-F793-4D61-E906A91DB4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22767"/>
            <a:ext cx="4901587" cy="3530159"/>
          </a:xfrm>
        </p:spPr>
      </p:pic>
      <p:pic>
        <p:nvPicPr>
          <p:cNvPr id="7" name="Picture 6" descr="Chart, histogram&#10;&#10;Description automatically generated">
            <a:extLst>
              <a:ext uri="{FF2B5EF4-FFF2-40B4-BE49-F238E27FC236}">
                <a16:creationId xmlns:a16="http://schemas.microsoft.com/office/drawing/2014/main" id="{92791B68-E3B8-550A-1A36-57542B1EC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22766"/>
            <a:ext cx="4774603" cy="3530159"/>
          </a:xfrm>
          <a:prstGeom prst="rect">
            <a:avLst/>
          </a:prstGeom>
        </p:spPr>
      </p:pic>
    </p:spTree>
    <p:extLst>
      <p:ext uri="{BB962C8B-B14F-4D97-AF65-F5344CB8AC3E}">
        <p14:creationId xmlns:p14="http://schemas.microsoft.com/office/powerpoint/2010/main" val="2071082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2721-0371-05EF-CE01-413143A1210E}"/>
              </a:ext>
            </a:extLst>
          </p:cNvPr>
          <p:cNvSpPr>
            <a:spLocks noGrp="1"/>
          </p:cNvSpPr>
          <p:nvPr>
            <p:ph type="title"/>
          </p:nvPr>
        </p:nvSpPr>
        <p:spPr/>
        <p:txBody>
          <a:bodyPr/>
          <a:lstStyle/>
          <a:p>
            <a:r>
              <a:rPr lang="en-GB" dirty="0"/>
              <a:t>Gamigo &amp; Warmane</a:t>
            </a:r>
          </a:p>
        </p:txBody>
      </p:sp>
      <p:pic>
        <p:nvPicPr>
          <p:cNvPr id="5" name="Content Placeholder 4" descr="Chart, histogram&#10;&#10;Description automatically generated">
            <a:extLst>
              <a:ext uri="{FF2B5EF4-FFF2-40B4-BE49-F238E27FC236}">
                <a16:creationId xmlns:a16="http://schemas.microsoft.com/office/drawing/2014/main" id="{ECCDB85A-A764-1D7B-B48C-38EDC87259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9040" y="2371155"/>
            <a:ext cx="5180952" cy="3530159"/>
          </a:xfrm>
        </p:spPr>
      </p:pic>
      <p:pic>
        <p:nvPicPr>
          <p:cNvPr id="7" name="Picture 6" descr="Chart, histogram&#10;&#10;Description automatically generated">
            <a:extLst>
              <a:ext uri="{FF2B5EF4-FFF2-40B4-BE49-F238E27FC236}">
                <a16:creationId xmlns:a16="http://schemas.microsoft.com/office/drawing/2014/main" id="{66A2311C-C3DC-287C-744D-0155240E6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313605"/>
            <a:ext cx="5104762" cy="3530159"/>
          </a:xfrm>
          <a:prstGeom prst="rect">
            <a:avLst/>
          </a:prstGeom>
        </p:spPr>
      </p:pic>
    </p:spTree>
    <p:extLst>
      <p:ext uri="{BB962C8B-B14F-4D97-AF65-F5344CB8AC3E}">
        <p14:creationId xmlns:p14="http://schemas.microsoft.com/office/powerpoint/2010/main" val="405826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CA14-08E1-BA85-3E20-69F9E7AEFDAF}"/>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80595FE5-21D9-4034-C18F-2B67BCCE8E51}"/>
              </a:ext>
            </a:extLst>
          </p:cNvPr>
          <p:cNvSpPr>
            <a:spLocks noGrp="1"/>
          </p:cNvSpPr>
          <p:nvPr>
            <p:ph idx="1"/>
          </p:nvPr>
        </p:nvSpPr>
        <p:spPr/>
        <p:txBody>
          <a:bodyPr/>
          <a:lstStyle/>
          <a:p>
            <a:r>
              <a:rPr lang="en-US" dirty="0"/>
              <a:t>Show the evolution in the usage of hashing functions, as well as the overall picture with data from HaveIBeenPwned</a:t>
            </a:r>
            <a:endParaRPr lang="en-GB" dirty="0"/>
          </a:p>
          <a:p>
            <a:endParaRPr lang="en-GB" dirty="0"/>
          </a:p>
          <a:p>
            <a:pPr algn="just">
              <a:spcAft>
                <a:spcPts val="400"/>
              </a:spcAft>
            </a:pPr>
            <a:r>
              <a:rPr lang="en-US" dirty="0"/>
              <a:t>Gather dehashed/plain text password databases from leaks </a:t>
            </a:r>
            <a:r>
              <a:rPr lang="en-GB" dirty="0"/>
              <a:t>and</a:t>
            </a:r>
            <a:r>
              <a:rPr lang="en-US" dirty="0"/>
              <a:t> show the distribution in password strength of these databases using ZXCVBN </a:t>
            </a:r>
          </a:p>
          <a:p>
            <a:pPr algn="just">
              <a:spcAft>
                <a:spcPts val="400"/>
              </a:spcAft>
            </a:pPr>
            <a:endParaRPr lang="en-US" dirty="0"/>
          </a:p>
          <a:p>
            <a:pPr algn="just">
              <a:spcAft>
                <a:spcPts val="400"/>
              </a:spcAft>
            </a:pPr>
            <a:r>
              <a:rPr lang="en-US" dirty="0"/>
              <a:t>Draw conclusions based on the results of the analysis with regards to the different storage methods</a:t>
            </a:r>
            <a:endParaRPr lang="en-GB" dirty="0"/>
          </a:p>
        </p:txBody>
      </p:sp>
    </p:spTree>
    <p:extLst>
      <p:ext uri="{BB962C8B-B14F-4D97-AF65-F5344CB8AC3E}">
        <p14:creationId xmlns:p14="http://schemas.microsoft.com/office/powerpoint/2010/main" val="274033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66A0-37FF-8B58-6201-0C179E8DEA97}"/>
              </a:ext>
            </a:extLst>
          </p:cNvPr>
          <p:cNvSpPr>
            <a:spLocks noGrp="1"/>
          </p:cNvSpPr>
          <p:nvPr>
            <p:ph type="title"/>
          </p:nvPr>
        </p:nvSpPr>
        <p:spPr/>
        <p:txBody>
          <a:bodyPr/>
          <a:lstStyle/>
          <a:p>
            <a:r>
              <a:rPr lang="en-GB" dirty="0"/>
              <a:t>Data Gathering</a:t>
            </a:r>
          </a:p>
        </p:txBody>
      </p:sp>
      <p:pic>
        <p:nvPicPr>
          <p:cNvPr id="5" name="Content Placeholder 4">
            <a:extLst>
              <a:ext uri="{FF2B5EF4-FFF2-40B4-BE49-F238E27FC236}">
                <a16:creationId xmlns:a16="http://schemas.microsoft.com/office/drawing/2014/main" id="{817BCBB9-C620-84E1-39B1-E58676D3402A}"/>
              </a:ext>
            </a:extLst>
          </p:cNvPr>
          <p:cNvPicPr>
            <a:picLocks noGrp="1" noChangeAspect="1"/>
          </p:cNvPicPr>
          <p:nvPr>
            <p:ph idx="1"/>
          </p:nvPr>
        </p:nvPicPr>
        <p:blipFill>
          <a:blip r:embed="rId3"/>
          <a:stretch>
            <a:fillRect/>
          </a:stretch>
        </p:blipFill>
        <p:spPr>
          <a:xfrm>
            <a:off x="2293760" y="1825625"/>
            <a:ext cx="7604480" cy="4351338"/>
          </a:xfrm>
        </p:spPr>
      </p:pic>
    </p:spTree>
    <p:extLst>
      <p:ext uri="{BB962C8B-B14F-4D97-AF65-F5344CB8AC3E}">
        <p14:creationId xmlns:p14="http://schemas.microsoft.com/office/powerpoint/2010/main" val="257943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9EE-84E7-5E3C-6C60-3EFDEF47555E}"/>
              </a:ext>
            </a:extLst>
          </p:cNvPr>
          <p:cNvSpPr>
            <a:spLocks noGrp="1"/>
          </p:cNvSpPr>
          <p:nvPr>
            <p:ph type="title"/>
          </p:nvPr>
        </p:nvSpPr>
        <p:spPr/>
        <p:txBody>
          <a:bodyPr/>
          <a:lstStyle/>
          <a:p>
            <a:r>
              <a:rPr lang="en-GB" dirty="0"/>
              <a:t>Data Gathering</a:t>
            </a:r>
          </a:p>
        </p:txBody>
      </p:sp>
      <p:pic>
        <p:nvPicPr>
          <p:cNvPr id="5" name="Content Placeholder 4">
            <a:extLst>
              <a:ext uri="{FF2B5EF4-FFF2-40B4-BE49-F238E27FC236}">
                <a16:creationId xmlns:a16="http://schemas.microsoft.com/office/drawing/2014/main" id="{DFB06F41-7788-AFFA-5576-1D9893F51472}"/>
              </a:ext>
            </a:extLst>
          </p:cNvPr>
          <p:cNvPicPr>
            <a:picLocks noGrp="1" noChangeAspect="1"/>
          </p:cNvPicPr>
          <p:nvPr>
            <p:ph idx="1"/>
          </p:nvPr>
        </p:nvPicPr>
        <p:blipFill>
          <a:blip r:embed="rId3"/>
          <a:stretch>
            <a:fillRect/>
          </a:stretch>
        </p:blipFill>
        <p:spPr>
          <a:xfrm>
            <a:off x="1309019" y="2691423"/>
            <a:ext cx="9573961" cy="2619741"/>
          </a:xfrm>
        </p:spPr>
      </p:pic>
      <p:cxnSp>
        <p:nvCxnSpPr>
          <p:cNvPr id="7" name="Straight Connector 6">
            <a:extLst>
              <a:ext uri="{FF2B5EF4-FFF2-40B4-BE49-F238E27FC236}">
                <a16:creationId xmlns:a16="http://schemas.microsoft.com/office/drawing/2014/main" id="{13A52ACA-A5D0-54A5-FB78-99C5622B5762}"/>
              </a:ext>
            </a:extLst>
          </p:cNvPr>
          <p:cNvCxnSpPr/>
          <p:nvPr/>
        </p:nvCxnSpPr>
        <p:spPr>
          <a:xfrm>
            <a:off x="5811078" y="4810539"/>
            <a:ext cx="67586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1CADD4-57A5-EB2A-0435-3309D09EC020}"/>
              </a:ext>
            </a:extLst>
          </p:cNvPr>
          <p:cNvCxnSpPr/>
          <p:nvPr/>
        </p:nvCxnSpPr>
        <p:spPr>
          <a:xfrm>
            <a:off x="3359426" y="3260035"/>
            <a:ext cx="71561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5479DC-26EF-60C4-4F15-C9BED324457B}"/>
              </a:ext>
            </a:extLst>
          </p:cNvPr>
          <p:cNvCxnSpPr/>
          <p:nvPr/>
        </p:nvCxnSpPr>
        <p:spPr>
          <a:xfrm>
            <a:off x="4220817" y="4114800"/>
            <a:ext cx="89452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CE6BC6-26CA-C3D6-08D3-588C1C642883}"/>
              </a:ext>
            </a:extLst>
          </p:cNvPr>
          <p:cNvCxnSpPr/>
          <p:nvPr/>
        </p:nvCxnSpPr>
        <p:spPr>
          <a:xfrm>
            <a:off x="4724400" y="4340087"/>
            <a:ext cx="108667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17547-08E2-1F37-7FEA-5C9DC31DA798}"/>
              </a:ext>
            </a:extLst>
          </p:cNvPr>
          <p:cNvCxnSpPr/>
          <p:nvPr/>
        </p:nvCxnSpPr>
        <p:spPr>
          <a:xfrm>
            <a:off x="4976191" y="4585252"/>
            <a:ext cx="63610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991721-FEC3-D1DF-FD5C-E8178BCCF0AE}"/>
              </a:ext>
            </a:extLst>
          </p:cNvPr>
          <p:cNvCxnSpPr/>
          <p:nvPr/>
        </p:nvCxnSpPr>
        <p:spPr>
          <a:xfrm>
            <a:off x="8819322" y="3790122"/>
            <a:ext cx="29154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17608D7-F46D-9DB5-D512-8FAA2CD6C14D}"/>
              </a:ext>
            </a:extLst>
          </p:cNvPr>
          <p:cNvCxnSpPr/>
          <p:nvPr/>
        </p:nvCxnSpPr>
        <p:spPr>
          <a:xfrm>
            <a:off x="9978887" y="3783496"/>
            <a:ext cx="37768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3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261F-DD3D-7EBB-59BD-7314CE9AF696}"/>
              </a:ext>
            </a:extLst>
          </p:cNvPr>
          <p:cNvSpPr>
            <a:spLocks noGrp="1"/>
          </p:cNvSpPr>
          <p:nvPr>
            <p:ph type="title"/>
          </p:nvPr>
        </p:nvSpPr>
        <p:spPr/>
        <p:txBody>
          <a:bodyPr/>
          <a:lstStyle/>
          <a:p>
            <a:r>
              <a:rPr lang="en-GB" dirty="0"/>
              <a:t>Database of Leaks</a:t>
            </a:r>
          </a:p>
        </p:txBody>
      </p:sp>
      <p:pic>
        <p:nvPicPr>
          <p:cNvPr id="5" name="Content Placeholder 4">
            <a:extLst>
              <a:ext uri="{FF2B5EF4-FFF2-40B4-BE49-F238E27FC236}">
                <a16:creationId xmlns:a16="http://schemas.microsoft.com/office/drawing/2014/main" id="{87A7CB0A-3241-1CFF-8F3E-8B6BF2C7DB24}"/>
              </a:ext>
            </a:extLst>
          </p:cNvPr>
          <p:cNvPicPr>
            <a:picLocks noGrp="1" noChangeAspect="1"/>
          </p:cNvPicPr>
          <p:nvPr>
            <p:ph idx="1"/>
          </p:nvPr>
        </p:nvPicPr>
        <p:blipFill>
          <a:blip r:embed="rId3"/>
          <a:stretch>
            <a:fillRect/>
          </a:stretch>
        </p:blipFill>
        <p:spPr>
          <a:xfrm>
            <a:off x="838200" y="2214298"/>
            <a:ext cx="10515600" cy="3573991"/>
          </a:xfrm>
        </p:spPr>
      </p:pic>
    </p:spTree>
    <p:extLst>
      <p:ext uri="{BB962C8B-B14F-4D97-AF65-F5344CB8AC3E}">
        <p14:creationId xmlns:p14="http://schemas.microsoft.com/office/powerpoint/2010/main" val="35407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FAEC69-CD0B-B9D5-BAC4-DE12DA0762C6}"/>
              </a:ext>
            </a:extLst>
          </p:cNvPr>
          <p:cNvSpPr>
            <a:spLocks noGrp="1"/>
          </p:cNvSpPr>
          <p:nvPr>
            <p:ph type="title"/>
          </p:nvPr>
        </p:nvSpPr>
        <p:spPr/>
        <p:txBody>
          <a:bodyPr/>
          <a:lstStyle/>
          <a:p>
            <a:r>
              <a:rPr lang="en-GB" dirty="0"/>
              <a:t>Top 10 Leaks</a:t>
            </a:r>
          </a:p>
        </p:txBody>
      </p:sp>
      <p:pic>
        <p:nvPicPr>
          <p:cNvPr id="9" name="Content Placeholder 8">
            <a:extLst>
              <a:ext uri="{FF2B5EF4-FFF2-40B4-BE49-F238E27FC236}">
                <a16:creationId xmlns:a16="http://schemas.microsoft.com/office/drawing/2014/main" id="{95F961EC-723C-31D4-29D7-6EB0713E6404}"/>
              </a:ext>
            </a:extLst>
          </p:cNvPr>
          <p:cNvPicPr>
            <a:picLocks noGrp="1" noChangeAspect="1"/>
          </p:cNvPicPr>
          <p:nvPr>
            <p:ph idx="1"/>
          </p:nvPr>
        </p:nvPicPr>
        <p:blipFill>
          <a:blip r:embed="rId3"/>
          <a:stretch>
            <a:fillRect/>
          </a:stretch>
        </p:blipFill>
        <p:spPr>
          <a:xfrm>
            <a:off x="838200" y="2145756"/>
            <a:ext cx="3839111" cy="3353268"/>
          </a:xfrm>
        </p:spPr>
      </p:pic>
      <p:cxnSp>
        <p:nvCxnSpPr>
          <p:cNvPr id="11" name="Straight Arrow Connector 10">
            <a:extLst>
              <a:ext uri="{FF2B5EF4-FFF2-40B4-BE49-F238E27FC236}">
                <a16:creationId xmlns:a16="http://schemas.microsoft.com/office/drawing/2014/main" id="{D8ECEDCC-E3BD-3CC3-76BD-B5618A1CCAA0}"/>
              </a:ext>
            </a:extLst>
          </p:cNvPr>
          <p:cNvCxnSpPr/>
          <p:nvPr/>
        </p:nvCxnSpPr>
        <p:spPr>
          <a:xfrm flipH="1">
            <a:off x="4677311" y="2672144"/>
            <a:ext cx="2922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A8072F-D2E5-7EFA-2F0C-EE06D50ADA44}"/>
              </a:ext>
            </a:extLst>
          </p:cNvPr>
          <p:cNvCxnSpPr/>
          <p:nvPr/>
        </p:nvCxnSpPr>
        <p:spPr>
          <a:xfrm flipH="1">
            <a:off x="4690123" y="3480265"/>
            <a:ext cx="2922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38CB30B-54B2-F948-FD66-44AF482B145D}"/>
              </a:ext>
            </a:extLst>
          </p:cNvPr>
          <p:cNvCxnSpPr/>
          <p:nvPr/>
        </p:nvCxnSpPr>
        <p:spPr>
          <a:xfrm flipH="1">
            <a:off x="4696919" y="3714881"/>
            <a:ext cx="2922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B000881-C810-0536-CC21-995D27A2FB5E}"/>
              </a:ext>
            </a:extLst>
          </p:cNvPr>
          <p:cNvCxnSpPr/>
          <p:nvPr/>
        </p:nvCxnSpPr>
        <p:spPr>
          <a:xfrm flipH="1">
            <a:off x="4733794" y="4292397"/>
            <a:ext cx="2922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B5B139-8B0A-3EF5-F6FF-44FD407A5689}"/>
              </a:ext>
            </a:extLst>
          </p:cNvPr>
          <p:cNvCxnSpPr/>
          <p:nvPr/>
        </p:nvCxnSpPr>
        <p:spPr>
          <a:xfrm flipH="1">
            <a:off x="4733794" y="4978196"/>
            <a:ext cx="2922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4071C01-7975-B895-1E17-ED026613A8E1}"/>
              </a:ext>
            </a:extLst>
          </p:cNvPr>
          <p:cNvSpPr txBox="1"/>
          <p:nvPr/>
        </p:nvSpPr>
        <p:spPr>
          <a:xfrm>
            <a:off x="6937930" y="3083726"/>
            <a:ext cx="4028476" cy="1477328"/>
          </a:xfrm>
          <a:prstGeom prst="rect">
            <a:avLst/>
          </a:prstGeom>
          <a:noFill/>
        </p:spPr>
        <p:txBody>
          <a:bodyPr wrap="square" rtlCol="0">
            <a:spAutoFit/>
          </a:bodyPr>
          <a:lstStyle/>
          <a:p>
            <a:pPr marL="285750" indent="-285750">
              <a:buFont typeface="Arial" panose="020B0604020202020204" pitchFamily="34" charset="0"/>
              <a:buChar char="•"/>
            </a:pPr>
            <a:r>
              <a:rPr lang="en-GB" dirty="0"/>
              <a:t>Founded before 2007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All leaks from US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MyFitnessPal transition</a:t>
            </a:r>
          </a:p>
        </p:txBody>
      </p:sp>
    </p:spTree>
    <p:extLst>
      <p:ext uri="{BB962C8B-B14F-4D97-AF65-F5344CB8AC3E}">
        <p14:creationId xmlns:p14="http://schemas.microsoft.com/office/powerpoint/2010/main" val="212386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4565-D1E8-914F-0B03-C3E304A31CBC}"/>
              </a:ext>
            </a:extLst>
          </p:cNvPr>
          <p:cNvSpPr>
            <a:spLocks noGrp="1"/>
          </p:cNvSpPr>
          <p:nvPr>
            <p:ph type="title"/>
          </p:nvPr>
        </p:nvSpPr>
        <p:spPr/>
        <p:txBody>
          <a:bodyPr/>
          <a:lstStyle/>
          <a:p>
            <a:r>
              <a:rPr lang="en-GB" dirty="0"/>
              <a:t>Hashing Overall</a:t>
            </a:r>
          </a:p>
        </p:txBody>
      </p:sp>
      <p:pic>
        <p:nvPicPr>
          <p:cNvPr id="5" name="Content Placeholder 4">
            <a:extLst>
              <a:ext uri="{FF2B5EF4-FFF2-40B4-BE49-F238E27FC236}">
                <a16:creationId xmlns:a16="http://schemas.microsoft.com/office/drawing/2014/main" id="{40524C33-BB7D-1791-05AA-3A4814D5D5C5}"/>
              </a:ext>
            </a:extLst>
          </p:cNvPr>
          <p:cNvPicPr>
            <a:picLocks noGrp="1" noChangeAspect="1"/>
          </p:cNvPicPr>
          <p:nvPr>
            <p:ph idx="1"/>
          </p:nvPr>
        </p:nvPicPr>
        <p:blipFill>
          <a:blip r:embed="rId3"/>
          <a:stretch>
            <a:fillRect/>
          </a:stretch>
        </p:blipFill>
        <p:spPr>
          <a:xfrm>
            <a:off x="1744662" y="1825625"/>
            <a:ext cx="8702676" cy="4351338"/>
          </a:xfrm>
        </p:spPr>
      </p:pic>
    </p:spTree>
    <p:extLst>
      <p:ext uri="{BB962C8B-B14F-4D97-AF65-F5344CB8AC3E}">
        <p14:creationId xmlns:p14="http://schemas.microsoft.com/office/powerpoint/2010/main" val="268586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927E-7B14-D55A-C212-F80E42D6ABAF}"/>
              </a:ext>
            </a:extLst>
          </p:cNvPr>
          <p:cNvSpPr>
            <a:spLocks noGrp="1"/>
          </p:cNvSpPr>
          <p:nvPr>
            <p:ph type="title"/>
          </p:nvPr>
        </p:nvSpPr>
        <p:spPr/>
        <p:txBody>
          <a:bodyPr/>
          <a:lstStyle/>
          <a:p>
            <a:r>
              <a:rPr lang="en-GB" dirty="0"/>
              <a:t>Number of Passwords</a:t>
            </a:r>
          </a:p>
        </p:txBody>
      </p:sp>
      <p:pic>
        <p:nvPicPr>
          <p:cNvPr id="5" name="Content Placeholder 4">
            <a:extLst>
              <a:ext uri="{FF2B5EF4-FFF2-40B4-BE49-F238E27FC236}">
                <a16:creationId xmlns:a16="http://schemas.microsoft.com/office/drawing/2014/main" id="{5906DE04-C96F-F47D-630B-CAE6FC442872}"/>
              </a:ext>
            </a:extLst>
          </p:cNvPr>
          <p:cNvPicPr>
            <a:picLocks noGrp="1" noChangeAspect="1"/>
          </p:cNvPicPr>
          <p:nvPr>
            <p:ph idx="1"/>
          </p:nvPr>
        </p:nvPicPr>
        <p:blipFill>
          <a:blip r:embed="rId3"/>
          <a:stretch>
            <a:fillRect/>
          </a:stretch>
        </p:blipFill>
        <p:spPr>
          <a:xfrm>
            <a:off x="1744662" y="1825625"/>
            <a:ext cx="8702676" cy="4351338"/>
          </a:xfrm>
        </p:spPr>
      </p:pic>
    </p:spTree>
    <p:extLst>
      <p:ext uri="{BB962C8B-B14F-4D97-AF65-F5344CB8AC3E}">
        <p14:creationId xmlns:p14="http://schemas.microsoft.com/office/powerpoint/2010/main" val="21022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8A6C-383D-191B-D37E-78463950E14F}"/>
              </a:ext>
            </a:extLst>
          </p:cNvPr>
          <p:cNvSpPr>
            <a:spLocks noGrp="1"/>
          </p:cNvSpPr>
          <p:nvPr>
            <p:ph type="title"/>
          </p:nvPr>
        </p:nvSpPr>
        <p:spPr/>
        <p:txBody>
          <a:bodyPr/>
          <a:lstStyle/>
          <a:p>
            <a:r>
              <a:rPr lang="en-GB" dirty="0"/>
              <a:t>Hashing Over Time</a:t>
            </a:r>
          </a:p>
        </p:txBody>
      </p:sp>
      <p:pic>
        <p:nvPicPr>
          <p:cNvPr id="5" name="Content Placeholder 4">
            <a:extLst>
              <a:ext uri="{FF2B5EF4-FFF2-40B4-BE49-F238E27FC236}">
                <a16:creationId xmlns:a16="http://schemas.microsoft.com/office/drawing/2014/main" id="{33E6EFC7-ECE7-7894-7C60-A832A7DEA3F1}"/>
              </a:ext>
            </a:extLst>
          </p:cNvPr>
          <p:cNvPicPr>
            <a:picLocks noGrp="1" noChangeAspect="1"/>
          </p:cNvPicPr>
          <p:nvPr>
            <p:ph idx="1"/>
          </p:nvPr>
        </p:nvPicPr>
        <p:blipFill>
          <a:blip r:embed="rId3"/>
          <a:stretch>
            <a:fillRect/>
          </a:stretch>
        </p:blipFill>
        <p:spPr>
          <a:xfrm>
            <a:off x="1744662" y="2506662"/>
            <a:ext cx="8702676" cy="4351338"/>
          </a:xfrm>
        </p:spPr>
      </p:pic>
      <p:cxnSp>
        <p:nvCxnSpPr>
          <p:cNvPr id="4" name="Straight Connector 3">
            <a:extLst>
              <a:ext uri="{FF2B5EF4-FFF2-40B4-BE49-F238E27FC236}">
                <a16:creationId xmlns:a16="http://schemas.microsoft.com/office/drawing/2014/main" id="{EF7877C6-73C3-287F-78C6-A264842B751B}"/>
              </a:ext>
            </a:extLst>
          </p:cNvPr>
          <p:cNvCxnSpPr/>
          <p:nvPr/>
        </p:nvCxnSpPr>
        <p:spPr>
          <a:xfrm flipV="1">
            <a:off x="4968453" y="2698439"/>
            <a:ext cx="0" cy="3900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0548DB8-592C-35AE-3AD2-0D8F0EE9C760}"/>
              </a:ext>
            </a:extLst>
          </p:cNvPr>
          <p:cNvCxnSpPr/>
          <p:nvPr/>
        </p:nvCxnSpPr>
        <p:spPr>
          <a:xfrm flipV="1">
            <a:off x="8536406" y="2698439"/>
            <a:ext cx="0" cy="3900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927BEF-EE76-F2EF-0DF4-6D56916D8C8D}"/>
              </a:ext>
            </a:extLst>
          </p:cNvPr>
          <p:cNvSpPr txBox="1"/>
          <p:nvPr/>
        </p:nvSpPr>
        <p:spPr>
          <a:xfrm>
            <a:off x="3875879" y="2048553"/>
            <a:ext cx="2185147" cy="369332"/>
          </a:xfrm>
          <a:prstGeom prst="rect">
            <a:avLst/>
          </a:prstGeom>
          <a:noFill/>
        </p:spPr>
        <p:txBody>
          <a:bodyPr wrap="square" rtlCol="0">
            <a:spAutoFit/>
          </a:bodyPr>
          <a:lstStyle/>
          <a:p>
            <a:r>
              <a:rPr lang="en-GB" dirty="0"/>
              <a:t>HIBP created in 2013</a:t>
            </a:r>
          </a:p>
        </p:txBody>
      </p:sp>
      <p:sp>
        <p:nvSpPr>
          <p:cNvPr id="8" name="TextBox 7">
            <a:extLst>
              <a:ext uri="{FF2B5EF4-FFF2-40B4-BE49-F238E27FC236}">
                <a16:creationId xmlns:a16="http://schemas.microsoft.com/office/drawing/2014/main" id="{8C206334-886F-ACE5-C5F4-CE18C1333F34}"/>
              </a:ext>
            </a:extLst>
          </p:cNvPr>
          <p:cNvSpPr txBox="1"/>
          <p:nvPr/>
        </p:nvSpPr>
        <p:spPr>
          <a:xfrm>
            <a:off x="7738782" y="1967287"/>
            <a:ext cx="2265827" cy="646331"/>
          </a:xfrm>
          <a:prstGeom prst="rect">
            <a:avLst/>
          </a:prstGeom>
          <a:noFill/>
        </p:spPr>
        <p:txBody>
          <a:bodyPr wrap="square" rtlCol="0">
            <a:spAutoFit/>
          </a:bodyPr>
          <a:lstStyle/>
          <a:p>
            <a:r>
              <a:rPr lang="en-GB" dirty="0"/>
              <a:t>recent leaks not discovered yet</a:t>
            </a:r>
          </a:p>
        </p:txBody>
      </p:sp>
    </p:spTree>
    <p:extLst>
      <p:ext uri="{BB962C8B-B14F-4D97-AF65-F5344CB8AC3E}">
        <p14:creationId xmlns:p14="http://schemas.microsoft.com/office/powerpoint/2010/main" val="2396099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1846</Words>
  <Application>Microsoft Office PowerPoint</Application>
  <PresentationFormat>Widescreen</PresentationFormat>
  <Paragraphs>131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The State of Password Storage in the Wild</vt:lpstr>
      <vt:lpstr>Objectives</vt:lpstr>
      <vt:lpstr>Data Gathering</vt:lpstr>
      <vt:lpstr>Data Gathering</vt:lpstr>
      <vt:lpstr>Database of Leaks</vt:lpstr>
      <vt:lpstr>Top 10 Leaks</vt:lpstr>
      <vt:lpstr>Hashing Overall</vt:lpstr>
      <vt:lpstr>Number of Passwords</vt:lpstr>
      <vt:lpstr>Hashing Over Time</vt:lpstr>
      <vt:lpstr>Passwords Over Time</vt:lpstr>
      <vt:lpstr>Salt Usage</vt:lpstr>
      <vt:lpstr>Leaked Databases</vt:lpstr>
      <vt:lpstr>Pokemon Creed</vt:lpstr>
      <vt:lpstr>Unico Campania</vt:lpstr>
      <vt:lpstr>ClearVoice Surveys</vt:lpstr>
      <vt:lpstr>Gamigo &amp; Warmane</vt:lpstr>
      <vt:lpstr>Gamigo &amp; Warmane</vt:lpstr>
      <vt:lpstr>Gamigo &amp; ClearVoice Surveys</vt:lpstr>
      <vt:lpstr>Gamigo &amp; Warmane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of Password Storage in the Wild</dc:title>
  <dc:creator>Teodor Dobre</dc:creator>
  <cp:lastModifiedBy>Teodor Dobre</cp:lastModifiedBy>
  <cp:revision>5</cp:revision>
  <dcterms:created xsi:type="dcterms:W3CDTF">2023-04-23T19:07:36Z</dcterms:created>
  <dcterms:modified xsi:type="dcterms:W3CDTF">2023-04-24T10:13:24Z</dcterms:modified>
</cp:coreProperties>
</file>