
<file path=[Content_Types].xml><?xml version="1.0" encoding="utf-8"?>
<Types xmlns="http://schemas.openxmlformats.org/package/2006/content-types">
  <Default Extension="wmf" ContentType="image/x-wmf"/>
  <Default Extension="gif" ContentType="image/gi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11.xml" ContentType="application/vnd.openxmlformats-officedocument.them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theme/theme10.xml" ContentType="application/vnd.openxmlformats-officedocument.theme+xml"/>
  <Override PartName="/ppt/notesSlides/notesSlide13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theme/theme3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theme/theme12.xml" ContentType="application/vnd.openxmlformats-officedocument.theme+xml"/>
  <Override PartName="/ppt/notesSlides/notesSlide18.xml" ContentType="application/vnd.openxmlformats-officedocument.presentationml.notesSlide+xml"/>
  <Override PartName="/ppt/slideMasters/slideMaster10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8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7" r:id="rId10"/>
    <p:sldMasterId id="2147483669" r:id="rId11"/>
    <p:sldMasterId id="2147483671" r:id="rId12"/>
  </p:sldMasterIdLst>
  <p:notesMasterIdLst>
    <p:notesMasterId r:id="rId49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774191408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theme" Target="theme/theme1.xml"/><Relationship Id="rId14" Type="http://schemas.openxmlformats.org/officeDocument/2006/relationships/theme" Target="theme/theme2.xml"/><Relationship Id="rId15" Type="http://schemas.openxmlformats.org/officeDocument/2006/relationships/theme" Target="theme/theme3.xml"/><Relationship Id="rId16" Type="http://schemas.openxmlformats.org/officeDocument/2006/relationships/theme" Target="theme/theme4.xml"/><Relationship Id="rId17" Type="http://schemas.openxmlformats.org/officeDocument/2006/relationships/theme" Target="theme/theme5.xml"/><Relationship Id="rId18" Type="http://schemas.openxmlformats.org/officeDocument/2006/relationships/theme" Target="theme/theme6.xml"/><Relationship Id="rId19" Type="http://schemas.openxmlformats.org/officeDocument/2006/relationships/theme" Target="theme/theme7.xml"/><Relationship Id="rId20" Type="http://schemas.openxmlformats.org/officeDocument/2006/relationships/theme" Target="theme/theme8.xml"/><Relationship Id="rId21" Type="http://schemas.openxmlformats.org/officeDocument/2006/relationships/theme" Target="theme/theme9.xml"/><Relationship Id="rId22" Type="http://schemas.openxmlformats.org/officeDocument/2006/relationships/theme" Target="theme/theme10.xml"/><Relationship Id="rId23" Type="http://schemas.openxmlformats.org/officeDocument/2006/relationships/theme" Target="theme/theme11.xml"/><Relationship Id="rId24" Type="http://schemas.openxmlformats.org/officeDocument/2006/relationships/theme" Target="theme/theme12.xml"/><Relationship Id="rId25" Type="http://schemas.openxmlformats.org/officeDocument/2006/relationships/theme" Target="theme/theme13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slide" Target="slides/slide23.xml"/><Relationship Id="rId49" Type="http://schemas.openxmlformats.org/officeDocument/2006/relationships/notesMaster" Target="notesMasters/notesMaster1.xml"/><Relationship Id="rId50" Type="http://schemas.openxmlformats.org/officeDocument/2006/relationships/presProps" Target="presProps.xml" /><Relationship Id="rId51" Type="http://schemas.openxmlformats.org/officeDocument/2006/relationships/tableStyles" Target="tableStyles.xml" /><Relationship Id="rId5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 bwMode="auto"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 bwMode="auto">
          <a:xfrm>
            <a:off x="75600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6000" indent="-216000">
              <a:buNone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37"/>
          </p:nvPr>
        </p:nvSpPr>
        <p:spPr bwMode="auto"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38"/>
          </p:nvPr>
        </p:nvSpPr>
        <p:spPr bwMode="auto"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9"/>
          </p:nvPr>
        </p:nvSpPr>
        <p:spPr bwMode="auto"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fld id="{30DA9312-980E-4FA6-B895-606F6580E03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&lt;number&gt;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40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13C47F85-90EA-4908-B518-6E1895178D78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49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50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51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52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53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54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55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56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57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8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41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EA4F23-08B6-7675-92C8-E76C688D66D1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 bwMode="auto"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 bwMode="auto"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59"/>
          </p:nvPr>
        </p:nvSpPr>
        <p:spPr bwMode="auto"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60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61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42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43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44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45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46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47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 bwMode="auto"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48"/>
          </p:nvPr>
        </p:nvSpPr>
        <p:spPr bwMode="auto"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  <a:defRPr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CBE33F8-08EE-434C-B9BA-4C129147F32C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 bwMode="auto"/>
        <p:txBody>
          <a:bodyPr/>
          <a:p>
            <a:pPr>
              <a:defRPr/>
            </a:pPr>
            <a:fld id="{23B3E3C1-81B1-41EF-A1E1-307ABC19F17C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 bwMode="auto"/>
        <p:txBody>
          <a:bodyPr/>
          <a:p>
            <a:pPr>
              <a:defRPr/>
            </a:pPr>
            <a:fld id="{D7B969B4-2BE8-46E8-830E-B2416C0A70E6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 bwMode="auto"/>
        <p:txBody>
          <a:bodyPr/>
          <a:p>
            <a:pPr>
              <a:defRPr/>
            </a:pPr>
            <a:fld id="{5ABCDB6A-CD7D-47F1-9D65-4C8AC1CDD100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 bwMode="auto"/>
        <p:txBody>
          <a:bodyPr/>
          <a:p>
            <a:pPr>
              <a:defRPr/>
            </a:pPr>
            <a:fld id="{E640B553-B309-428A-ABAA-3AAED574B218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 bwMode="auto"/>
        <p:txBody>
          <a:bodyPr/>
          <a:p>
            <a:pPr>
              <a:defRPr/>
            </a:pPr>
            <a:fld id="{5E1A7988-3B0E-4450-90E1-16F3ED758691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 bwMode="auto"/>
        <p:txBody>
          <a:bodyPr/>
          <a:p>
            <a:pPr>
              <a:defRPr/>
            </a:pPr>
            <a:fld id="{F4F62CA1-5E1B-4ECB-B6CD-536D859B9513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 bwMode="auto"/>
        <p:txBody>
          <a:bodyPr/>
          <a:p>
            <a:pPr>
              <a:defRPr/>
            </a:pPr>
            <a:fld id="{6A608940-8F3B-4481-AE0A-BA82847F6BFB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 bwMode="auto"/>
        <p:txBody>
          <a:bodyPr/>
          <a:p>
            <a:pPr>
              <a:defRPr/>
            </a:pPr>
            <a:fld id="{1B71188D-7FE4-4095-BCDE-0FDC38AFA0AC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 bwMode="auto"/>
        <p:txBody>
          <a:bodyPr/>
          <a:p>
            <a:pPr>
              <a:defRPr/>
            </a:pPr>
            <a:fld id="{4CEFE87D-3864-405F-87CD-23657B48F8F0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 bwMode="auto"/>
        <p:txBody>
          <a:bodyPr/>
          <a:p>
            <a:pPr>
              <a:defRPr/>
            </a:pPr>
            <a:fld id="{10DA5F01-FD70-466B-8070-C25266EBCBEC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 bwMode="auto"/>
        <p:txBody>
          <a:bodyPr/>
          <a:p>
            <a:pPr>
              <a:defRPr/>
            </a:pPr>
            <a:fld id="{67A33C8B-F5F4-4406-8DE9-17DCFA8CE581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 bwMode="auto"/>
        <p:txBody>
          <a:bodyPr/>
          <a:p>
            <a:pPr>
              <a:defRPr/>
            </a:pPr>
            <a:fld id="{1C20EFA6-61FA-485F-BBD1-986EDEF639FD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1.xml"/></Relationships>
</file>

<file path=ppt/slideMasters/_rels/slideMaster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2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/Relationships>
</file>

<file path=ppt/slideMasters/_rels/slideMaster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/Relationships>
</file>

<file path=ppt/slideMasters/_rels/slideMaster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1D9A095-E560-480D-B8B3-C674F38F046D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21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28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9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E3196E8-F975-4DF5-AA84-DAF42CBD7D06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0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31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32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67798CD-C1AD-464B-B904-64D3FBA2E1AC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3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34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5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3A1D9F9-E639-4B08-A1E6-1E32DF396A41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6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9573AB2E-E789-4D82-8755-1B2F36962A12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73499499-6819-4BBD-8BC3-49A1F347F08D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15A002D-28C6-481C-99C3-09B1326824A4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3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4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6290669-C03A-44FD-A3D3-70D4CECE0E57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5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ftr" idx="16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7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12D5F62-1A08-4F8F-AFD8-322ECBFFEF1C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8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9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20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EC936A5-E5C8-4E68-A4B7-711E7EAF38A9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dt" idx="21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2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719EA66D-7D63-4C22-BBE6-9C0728F00ACA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25"/>
          </p:nvPr>
        </p:nvSpPr>
        <p:spPr bwMode="auto"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6"/>
          </p:nvPr>
        </p:nvSpPr>
        <p:spPr bwMode="auto"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2F69822C-3D55-4B52-B528-5D98EB85425A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7"/>
          </p:nvPr>
        </p:nvSpPr>
        <p:spPr bwMode="auto"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gif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rmAutofit/>
          </a:bodyPr>
          <a:p>
            <a:pPr indent="0" algn="ctr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4000" b="1" strike="noStrike" spc="-1">
                <a:solidFill>
                  <a:schemeClr val="dk1"/>
                </a:solidFill>
                <a:latin typeface="Arial"/>
                <a:ea typeface="Arial"/>
              </a:rPr>
              <a:t>Napredno softversko inženjerstvo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algn="ctr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Analiza različitih vrsta mrežnog saobraćaja i manipulacija paketima pomoću Scapy biblioteke u Pythonu, uključujući snimanje i presretanje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 bwMode="auto">
          <a:xfrm>
            <a:off x="276120" y="5650920"/>
            <a:ext cx="11642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90000" tIns="45000" rIns="90000" bIns="45000" numCol="1" spcCol="0" anchor="t">
            <a:spAutoFit/>
          </a:bodyPr>
          <a:p>
            <a:pPr defTabSz="914400">
              <a:lnSpc>
                <a:spcPct val="100000"/>
              </a:lnSpc>
              <a:defRPr/>
            </a:pPr>
            <a:r>
              <a:rPr lang="en-US" sz="1800" b="1" strike="noStrike" spc="-1">
                <a:solidFill>
                  <a:schemeClr val="dk1"/>
                </a:solidFill>
                <a:latin typeface="Arial"/>
                <a:ea typeface="Arial"/>
              </a:rPr>
              <a:t>Profesor: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1" strike="noStrike" spc="-1">
                <a:solidFill>
                  <a:schemeClr val="dk1"/>
                </a:solidFill>
                <a:latin typeface="Arial"/>
                <a:ea typeface="Arial"/>
              </a:rPr>
              <a:t>Student: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Prof. dr Aleksandar Milosavljević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Arial"/>
              </a:rPr>
              <a:t>Teodora Kalezić - 1929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 bwMode="auto">
          <a:xfrm>
            <a:off x="831960" y="1709640"/>
            <a:ext cx="10513800" cy="285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4500" b="1" strike="noStrike" spc="-1">
                <a:solidFill>
                  <a:schemeClr val="dk1"/>
                </a:solidFill>
                <a:latin typeface="Arial"/>
                <a:ea typeface="Arial"/>
              </a:rPr>
              <a:t>Primeri – Kategorija 1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 bwMode="auto">
          <a:xfrm>
            <a:off x="831960" y="4589640"/>
            <a:ext cx="10513800" cy="1498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Primeri koji obuhvataju i osnove rada sa Scapy-em, primarno kreiranje i slanje/primanje paketa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  <a:ea typeface="Arial"/>
              </a:rPr>
              <a:t>Primer 1: </a:t>
            </a:r>
            <a:r>
              <a:rPr lang="en-US" sz="3600" b="1" i="1" strike="noStrike" spc="-1">
                <a:solidFill>
                  <a:schemeClr val="dk1"/>
                </a:solidFill>
                <a:latin typeface="Arial"/>
                <a:ea typeface="Arial"/>
              </a:rPr>
              <a:t>ex1-Pinging_Google.py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 bwMode="auto">
          <a:xfrm>
            <a:off x="838080" y="1609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Jednostavan primer kreiranja ICMP (ping) paketa i upućivanje istog na Google server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3"/>
          <a:stretch/>
        </p:blipFill>
        <p:spPr bwMode="auto">
          <a:xfrm>
            <a:off x="3846960" y="2655000"/>
            <a:ext cx="4570200" cy="159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  <a:ea typeface="Arial"/>
              </a:rPr>
              <a:t>Primer 2: </a:t>
            </a:r>
            <a:r>
              <a:rPr lang="en-US" sz="3600" b="1" i="1" strike="noStrike" spc="-1">
                <a:solidFill>
                  <a:schemeClr val="dk1"/>
                </a:solidFill>
                <a:latin typeface="Arial"/>
                <a:ea typeface="Arial"/>
              </a:rPr>
              <a:t>ex2-TCP_handshake.py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 bwMode="auto">
          <a:xfrm>
            <a:off x="838080" y="154548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Simulacija TCP three-way handshake-a, procesa koji se odvija prilikom uspostavljanja TCP komunikacije između klijenta i servera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3"/>
          <a:stretch/>
        </p:blipFill>
        <p:spPr bwMode="auto">
          <a:xfrm>
            <a:off x="3154320" y="2514600"/>
            <a:ext cx="6216840" cy="388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  <a:ea typeface="Arial"/>
              </a:rPr>
              <a:t>Primer 3: </a:t>
            </a:r>
            <a:r>
              <a:rPr lang="en-US" sz="3600" b="1" i="1" strike="noStrike" spc="-1">
                <a:solidFill>
                  <a:schemeClr val="dk1"/>
                </a:solidFill>
                <a:latin typeface="Arial"/>
                <a:ea typeface="Arial"/>
              </a:rPr>
              <a:t>ex3-DNS_query.py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 bwMode="auto">
          <a:xfrm>
            <a:off x="838080" y="15933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Kreiranje nekoliko tipova DNS upita radi dobijanja javnih informacija o domenu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Neki od tipova DNS upita: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1)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A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 – Vraća IPv4 adresu domena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2)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MX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 – Navodi mejl servere koji rukovode</a:t>
            </a:r>
            <a:br>
              <a:rPr sz="2100"/>
            </a:b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slanjem I primanjem mejlova za domen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3)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NS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 – Vraća informacije o DNS serverima </a:t>
            </a:r>
            <a:br>
              <a:rPr sz="2100"/>
            </a:b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koji su ovlašćeni za domen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4)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CNAME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 – Koristi se za dobijanje alijasa </a:t>
            </a:r>
            <a:br>
              <a:rPr sz="2100"/>
            </a:b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(drugog imena) domena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5)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TXT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 – Tekstualni podaci domena, često</a:t>
            </a:r>
            <a:br>
              <a:rPr sz="2100"/>
            </a:b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korišćeni za verifikaciju i sigurnosne protokole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6)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AAAA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 – Vraća IPv6 adresu domena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3"/>
          <a:stretch/>
        </p:blipFill>
        <p:spPr bwMode="auto">
          <a:xfrm>
            <a:off x="6771240" y="2743200"/>
            <a:ext cx="5114520" cy="365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-1116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  <a:ea typeface="Arial"/>
              </a:rPr>
              <a:t>Primer 4: </a:t>
            </a:r>
            <a:r>
              <a:rPr lang="en-US" sz="3600" b="1" i="1" strike="noStrike" spc="-1">
                <a:solidFill>
                  <a:schemeClr val="dk1"/>
                </a:solidFill>
                <a:latin typeface="Arial"/>
                <a:ea typeface="Arial"/>
              </a:rPr>
              <a:t>ex4-ARP_scanning.py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 bwMode="auto">
          <a:xfrm>
            <a:off x="838080" y="158544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Slanje ARP paketa u lokalnoj mreži radi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detekcije dostupnih uređaja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3"/>
          <a:stretch/>
        </p:blipFill>
        <p:spPr bwMode="auto">
          <a:xfrm>
            <a:off x="2514600" y="2057400"/>
            <a:ext cx="7237800" cy="434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-32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  <a:ea typeface="Arial"/>
              </a:rPr>
              <a:t>Primer 5: </a:t>
            </a:r>
            <a:r>
              <a:rPr lang="en-US" sz="3600" b="1" i="1" strike="noStrike" spc="-1">
                <a:solidFill>
                  <a:schemeClr val="dk1"/>
                </a:solidFill>
                <a:latin typeface="Arial"/>
                <a:ea typeface="Arial"/>
              </a:rPr>
              <a:t>ex5-Rogue_DHCP_identification.py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 bwMode="auto">
          <a:xfrm>
            <a:off x="838080" y="154548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Jedan od napada u mreži koji se mogu desiti je postavka neautorizovanih DHCP servera koji bi klijentima slali maliciozne parametre, što može dovesti do preusmeravanja saobraćaja ili gubitka pristupa na mreži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U ovom primeru, slanjem DHCP Discover paketa i analizom odgovora sa mreže se omogućava identifikacija potencijalno neovlašćenih DHCP servera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3"/>
          <a:stretch/>
        </p:blipFill>
        <p:spPr bwMode="auto">
          <a:xfrm>
            <a:off x="2743200" y="3200400"/>
            <a:ext cx="6422039" cy="342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 bwMode="auto">
          <a:xfrm>
            <a:off x="831960" y="1709640"/>
            <a:ext cx="10513800" cy="285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4500" b="1" strike="noStrike" spc="-1">
                <a:solidFill>
                  <a:schemeClr val="dk1"/>
                </a:solidFill>
                <a:latin typeface="Arial"/>
                <a:ea typeface="Arial"/>
              </a:rPr>
              <a:t>Primeri – Kategorija 2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 bwMode="auto">
          <a:xfrm>
            <a:off x="831960" y="4589640"/>
            <a:ext cx="10513800" cy="1498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Primeri koji se odnose na presretanje i analizu saobraćaja, uključujući učitavanje </a:t>
            </a:r>
            <a:r>
              <a:rPr lang="en-US" sz="1800" b="0" i="1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.pcap</a:t>
            </a: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 / </a:t>
            </a:r>
            <a:r>
              <a:rPr lang="en-US" sz="1800" b="0" i="1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.pcapng </a:t>
            </a: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fajlova generisanih od strane Wireshark-a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464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  <a:ea typeface="Arial"/>
              </a:rPr>
              <a:t>Primer 1: </a:t>
            </a:r>
            <a:r>
              <a:rPr lang="en-US" sz="3600" b="1" i="1" strike="noStrike" spc="-1">
                <a:solidFill>
                  <a:schemeClr val="dk1"/>
                </a:solidFill>
                <a:latin typeface="Arial"/>
                <a:ea typeface="Arial"/>
              </a:rPr>
              <a:t>task1.py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 bwMode="auto">
          <a:xfrm>
            <a:off x="838080" y="136404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Demonstracija korišćenja Scapy-a u cilju: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presretanja određenog broja paketa – funkcija </a:t>
            </a:r>
            <a:r>
              <a:rPr lang="en-US" sz="2100" b="0" i="1" strike="noStrike" spc="-1">
                <a:solidFill>
                  <a:schemeClr val="dk1"/>
                </a:solidFill>
                <a:latin typeface="Arial"/>
                <a:ea typeface="Arial"/>
              </a:rPr>
              <a:t>sniff()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čuvanja u fajlu odgovarajućeg formata – funkcija </a:t>
            </a:r>
            <a:r>
              <a:rPr lang="en-US" sz="2100" b="0" i="1" strike="noStrike" spc="-1">
                <a:solidFill>
                  <a:schemeClr val="dk1"/>
                </a:solidFill>
                <a:latin typeface="Arial"/>
                <a:ea typeface="Arial"/>
              </a:rPr>
              <a:t>wrpcap()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Prilikom presretanja saobraćaja je potrebno definisati callback funkciju koja će se pozivati, kao i broj paketa koji želimo da presretnemo. Takođe, moguće je definisati i filter (protokol) koji će odrediti koji tip paketa želimo da sačuvamo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3"/>
          <a:stretch/>
        </p:blipFill>
        <p:spPr bwMode="auto">
          <a:xfrm>
            <a:off x="3200400" y="3886200"/>
            <a:ext cx="6170760" cy="257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464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  <a:ea typeface="Arial"/>
              </a:rPr>
              <a:t>Primer 2: </a:t>
            </a:r>
            <a:r>
              <a:rPr lang="en-US" sz="3600" b="1" i="1" strike="noStrike" spc="-1">
                <a:solidFill>
                  <a:schemeClr val="dk1"/>
                </a:solidFill>
                <a:latin typeface="Arial"/>
                <a:ea typeface="Arial"/>
              </a:rPr>
              <a:t>task2.py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 bwMode="auto">
          <a:xfrm>
            <a:off x="838080" y="136404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Učitavanje postojećeg fajla sa različitim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tipovima mrežnog saobraćaja, praćeno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analizom i osnovnom statistikom kao što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je: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Broj paketa po tipu protokola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Odnos TCP i UDP saobraćaja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Jedinstven broj IPv4 i IPv6 adresa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Jedinstveni domeni u DNS upitima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 bwMode="auto">
          <a:xfrm>
            <a:off x="831960" y="1709640"/>
            <a:ext cx="10513800" cy="285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4500" b="1" strike="noStrike" spc="-1">
                <a:solidFill>
                  <a:schemeClr val="dk1"/>
                </a:solidFill>
                <a:latin typeface="Arial"/>
                <a:ea typeface="Arial"/>
              </a:rPr>
              <a:t>Dodatni primeri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 bwMode="auto">
          <a:xfrm>
            <a:off x="831960" y="4589640"/>
            <a:ext cx="10513800" cy="1498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300" b="1" strike="noStrike" spc="-1">
                <a:solidFill>
                  <a:schemeClr val="dk1"/>
                </a:solidFill>
                <a:latin typeface="Arial"/>
                <a:ea typeface="Arial"/>
              </a:rPr>
              <a:t>Korišćene tehnologije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 bwMode="auto"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Scapy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Wireshark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316922" indent="-316922">
              <a:spcBef>
                <a:spcPts val="1417"/>
              </a:spcBef>
              <a:buFont typeface="Arial"/>
              <a:buChar char="•"/>
              <a:defRPr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Tip DoS napada gde se šalje ICMP ping paket koji prelazi </a:t>
            </a: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definisanu maksimalnu veličinu paketa (65535 bajtova)</a:t>
            </a:r>
            <a:endParaRPr lang="en-US" sz="2100" b="0" strike="noStrike" spc="0">
              <a:solidFill>
                <a:srgbClr val="000000"/>
              </a:solidFill>
              <a:latin typeface="Arial"/>
            </a:endParaRPr>
          </a:p>
          <a:p>
            <a:pPr marL="316922" indent="-316922">
              <a:spcBef>
                <a:spcPts val="1416"/>
              </a:spcBef>
              <a:buFont typeface="Arial"/>
              <a:buChar char="•"/>
              <a:defRPr/>
            </a:pPr>
            <a:r>
              <a:rPr lang="en-US" sz="2100" b="0" strike="noStrike" spc="0">
                <a:solidFill>
                  <a:srgbClr val="000000"/>
                </a:solidFill>
                <a:latin typeface="Arial"/>
              </a:rPr>
              <a:t>Iako se takav paket fragmentiše tokom slanja, na </a:t>
            </a:r>
            <a:r>
              <a:rPr lang="en-US" sz="2100" b="0" strike="noStrike" spc="0">
                <a:solidFill>
                  <a:srgbClr val="000000"/>
                </a:solidFill>
                <a:latin typeface="Arial"/>
              </a:rPr>
              <a:t>destinaciji je potrebno da se ponovo sastavi, što znači da </a:t>
            </a:r>
            <a:r>
              <a:rPr lang="en-US" sz="2100" b="0" strike="noStrike" spc="0">
                <a:solidFill>
                  <a:srgbClr val="000000"/>
                </a:solidFill>
                <a:latin typeface="Arial"/>
              </a:rPr>
              <a:t>može izazvati buffer overflow. Efekat može biti pad </a:t>
            </a:r>
            <a:r>
              <a:rPr lang="en-US" sz="2100" b="0" strike="noStrike" spc="0">
                <a:solidFill>
                  <a:srgbClr val="000000"/>
                </a:solidFill>
                <a:latin typeface="Arial"/>
              </a:rPr>
              <a:t>sistema, restart uređaja ili njegova nefunkcionalnost</a:t>
            </a:r>
            <a:endParaRPr lang="en-US" sz="2100" b="0" strike="noStrike" spc="0">
              <a:solidFill>
                <a:srgbClr val="000000"/>
              </a:solidFill>
              <a:latin typeface="Arial"/>
            </a:endParaRPr>
          </a:p>
          <a:p>
            <a:pPr marL="316922" indent="-316922">
              <a:spcBef>
                <a:spcPts val="1416"/>
              </a:spcBef>
              <a:buFont typeface="Arial"/>
              <a:buChar char="•"/>
              <a:defRPr/>
            </a:pPr>
            <a:r>
              <a:rPr lang="en-US" sz="2100" b="0" strike="noStrike" spc="0">
                <a:solidFill>
                  <a:srgbClr val="000000"/>
                </a:solidFill>
                <a:latin typeface="Arial"/>
              </a:rPr>
              <a:t>Starije mreže su ranjive na ovaj tip napada </a:t>
            </a:r>
            <a:endParaRPr sz="2100" b="0" strike="noStrike" spc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3"/>
          <a:stretch/>
        </p:blipFill>
        <p:spPr bwMode="auto">
          <a:xfrm>
            <a:off x="1087560" y="4388863"/>
            <a:ext cx="10342440" cy="150408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2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l">
              <a:buNone/>
              <a:defRPr/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1 – Ping of Death </a:t>
            </a:r>
            <a:endParaRPr sz="36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lnSpc>
                <a:spcPct val="100000"/>
              </a:lnSpc>
              <a:buNone/>
              <a:defRPr/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2 – Jednostavan port scanner</a:t>
            </a:r>
            <a:endParaRPr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316922" indent="-316922">
              <a:spcBef>
                <a:spcPts val="1417"/>
              </a:spcBef>
              <a:buFont typeface="Arial"/>
              <a:buChar char="•"/>
              <a:defRPr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Među konkurentnim rešenjima je spomenut Nmap, čija je namena skeniranje portova na zadatoj mreži</a:t>
            </a:r>
            <a:endParaRPr lang="en-US" sz="2100" b="0" strike="noStrike" spc="0">
              <a:solidFill>
                <a:srgbClr val="000000"/>
              </a:solidFill>
              <a:latin typeface="Arial"/>
            </a:endParaRPr>
          </a:p>
          <a:p>
            <a:pPr marL="316922" indent="-316922">
              <a:spcBef>
                <a:spcPts val="1416"/>
              </a:spcBef>
              <a:buFont typeface="Arial"/>
              <a:buChar char="•"/>
              <a:defRPr/>
            </a:pPr>
            <a:r>
              <a:rPr lang="en-US" sz="2100" b="0" strike="noStrike" spc="0">
                <a:solidFill>
                  <a:srgbClr val="000000"/>
                </a:solidFill>
                <a:latin typeface="Arial"/>
              </a:rPr>
              <a:t>Primer demonstrira jednostavan SYN scan na određenim portovima</a:t>
            </a:r>
            <a:endParaRPr sz="2100" b="0" strike="noStrike" spc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 bwMode="auto">
          <a:xfrm>
            <a:off x="839879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300" b="1" strike="noStrike" spc="-1">
                <a:solidFill>
                  <a:schemeClr val="dk1"/>
                </a:solidFill>
                <a:latin typeface="Arial"/>
                <a:ea typeface="Arial"/>
              </a:rPr>
              <a:t>Scapy - zaključak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 bwMode="auto">
          <a:xfrm>
            <a:off x="839879" y="1681200"/>
            <a:ext cx="5155920" cy="82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chemeClr val="dk1"/>
                </a:solidFill>
                <a:latin typeface="Arial"/>
                <a:ea typeface="Arial"/>
              </a:rPr>
              <a:t>Prednosti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 bwMode="auto">
          <a:xfrm>
            <a:off x="839879" y="2505240"/>
            <a:ext cx="5155920" cy="3682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Fleksibilnost u kreiranju i analizi prilagođenih paketa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Podrška za veliki broj protokola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Integracija sa Python-om omogućava jednostavnu automatizaciju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 bwMode="auto">
          <a:xfrm>
            <a:off x="6172200" y="1681200"/>
            <a:ext cx="5181480" cy="82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chemeClr val="dk1"/>
                </a:solidFill>
                <a:latin typeface="Arial"/>
                <a:ea typeface="Arial"/>
              </a:rPr>
              <a:t>Mane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 bwMode="auto">
          <a:xfrm>
            <a:off x="6172200" y="2505240"/>
            <a:ext cx="5181480" cy="3682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Zahteva razumevanje mrežnih protokola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Ne poseduje grafički interfejs, što može otežati upotrebu početnicima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Potrebno je dodatno istražiti protokole, npr. korišćenjem RFC dokumentacije koja ih definiše 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 bwMode="auto">
          <a:xfrm>
            <a:off x="914400" y="274320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300" b="1" strike="noStrike" spc="-1">
                <a:solidFill>
                  <a:schemeClr val="dk1"/>
                </a:solidFill>
                <a:latin typeface="Arial"/>
                <a:ea typeface="Arial"/>
              </a:rPr>
              <a:t>Hvala na pažnji!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 bwMode="auto">
          <a:xfrm>
            <a:off x="831960" y="1709640"/>
            <a:ext cx="10513800" cy="285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4500" b="1" strike="noStrike" spc="-1">
                <a:solidFill>
                  <a:schemeClr val="dk1"/>
                </a:solidFill>
                <a:latin typeface="Arial"/>
                <a:ea typeface="Arial"/>
              </a:rPr>
              <a:t>Scapy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 bwMode="auto">
          <a:xfrm>
            <a:off x="831960" y="4589640"/>
            <a:ext cx="10513800" cy="1498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3"/>
          <a:stretch/>
        </p:blipFill>
        <p:spPr bwMode="auto">
          <a:xfrm>
            <a:off x="9939240" y="4725720"/>
            <a:ext cx="1246320" cy="136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 bwMode="auto"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Scapy je Python biblioteka namenjena manipulaciji i analizi mrežnog saobraćaja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Omogućava kreiranje, slanje, primanje i analizu mrežnih paketa uz visoku kontrolu nad njihovom strukturom i sadržajem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Scapy pruža podršku za veliki broj mrežnih protokola. Neki od njih su: Ethernet, IP, TCP, UDP, ICMP, itd.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Ključne mogućnosti Scapy-a: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16800" indent="-31680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AutoNum type="arabicParenR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Kreiranje mrežnih paketa uz mogućnost podešavanja polja definisanih prema RFC standardima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16800" indent="-31680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AutoNum type="arabicParenR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Detaljnu analizu mrežnih paketa za otkrivanje potencijalnih problema ili anomalija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316800" indent="-31680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AutoNum type="arabicParenR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Automatizaciju kompleksnih mrežnih zadataka korišćenjem Python skripti</a:t>
            </a:r>
            <a:br>
              <a:rPr sz="2100"/>
            </a:b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300" b="1" strike="noStrike" spc="-1">
                <a:solidFill>
                  <a:schemeClr val="dk1"/>
                </a:solidFill>
                <a:latin typeface="Arial"/>
                <a:ea typeface="Arial"/>
              </a:rPr>
              <a:t>Osnovne informacije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300" b="1" strike="noStrike" spc="-1">
                <a:solidFill>
                  <a:schemeClr val="dk1"/>
                </a:solidFill>
                <a:latin typeface="Arial"/>
                <a:ea typeface="Arial"/>
              </a:rPr>
              <a:t>Problem koji rešava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 bwMode="auto"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Scapy je alat koji omogućava analizu i manipulaciju mrežnim saobraćajem. Fokus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tradicionalnih alata poput Wiresharka je na pasivnoj analizi, dok Scapy omogućava i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aktivnu manipulaciju paketima, što ga čini korisnim za obavljanje složenijih zadataka u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mrežnoj bezbednosti. Aktivna manipulacija pruža veću kontrolu nad paketima, ali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zahteva i poznavanje računarskih mreža i protokola. Takođe, Scapy pruža već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definisan set brojnih protokola, što dodatno olakšava rad.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Neke od oblasti u kojima Scapy može biti iskorišćen su: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Testiranje mreže i infrastrukture (ping skeniranje, traceroute, skeniranje portova...)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Mrežna forenzika i analiza (presretanje paketa, analiza nepoznatih / custom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protokola, izvlačenje informacija iz slojeva paketa...)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Penetration testing (simulacija napada, testiranje sistema, fuzzing...)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300" b="1" strike="noStrike" spc="-1">
                <a:solidFill>
                  <a:schemeClr val="dk1"/>
                </a:solidFill>
                <a:latin typeface="Arial"/>
                <a:ea typeface="Arial"/>
              </a:rPr>
              <a:t>Konkurentna rešenja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 bwMode="auto"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</a:rPr>
              <a:t>Alati za pasivnu analizu saobraćaja: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1" strike="noStrike" spc="-1">
                <a:solidFill>
                  <a:schemeClr val="dk1"/>
                </a:solidFill>
                <a:latin typeface="Arial"/>
              </a:rPr>
              <a:t>Wireshark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1" strike="noStrike" spc="-1">
                <a:solidFill>
                  <a:schemeClr val="dk1"/>
                </a:solidFill>
                <a:latin typeface="Arial"/>
              </a:rPr>
              <a:t>Tshark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1" strike="noStrike" spc="-1">
                <a:solidFill>
                  <a:schemeClr val="dk1"/>
                </a:solidFill>
                <a:latin typeface="Arial"/>
              </a:rPr>
              <a:t>Pyshark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</a:rPr>
              <a:t>Alati koji imaju specifičnu primenu, ali se mogu donekle uporediti sa Scapy-em: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1" strike="noStrike" spc="-1">
                <a:solidFill>
                  <a:schemeClr val="dk1"/>
                </a:solidFill>
                <a:latin typeface="Arial"/>
              </a:rPr>
              <a:t>Netcat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</a:rPr>
              <a:t>- Alat za mrežnu komunikaciju koji omogućava slanje i primanje podataka preko TCP i UDP protokola, često korišćen za debugging i testiranje mreža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1" strike="noStrike" spc="-1">
                <a:solidFill>
                  <a:schemeClr val="dk1"/>
                </a:solidFill>
                <a:latin typeface="Arial"/>
              </a:rPr>
              <a:t>Nmap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</a:rPr>
              <a:t>- Alat za skeniranje mreža i otkrivanje informacija o hostovima, portovima i servisima, često korišćen u toku testiranja potencijalnih ranjivosti u mreži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100" b="1" strike="noStrike" spc="-1">
                <a:solidFill>
                  <a:schemeClr val="dk1"/>
                </a:solidFill>
                <a:latin typeface="Arial"/>
              </a:rPr>
              <a:t>Ettercap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</a:rPr>
              <a:t>- Alat za izvođenje napada u mrežama, posebno za man-in-the-middle napade i analizu mrežnog saobraćaja, sa fokusom na manipulaciju paketa u </a:t>
            </a:r>
            <a:br>
              <a:rPr lang="en-US" sz="2100" b="0" strike="noStrike" spc="-1">
                <a:solidFill>
                  <a:schemeClr val="dk1"/>
                </a:solidFill>
                <a:latin typeface="Arial"/>
              </a:rPr>
            </a:br>
            <a:r>
              <a:rPr lang="en-US" sz="2100" b="0" strike="noStrike" spc="-1">
                <a:solidFill>
                  <a:schemeClr val="dk1"/>
                </a:solidFill>
                <a:latin typeface="Arial"/>
              </a:rPr>
              <a:t>realnom vremenu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30092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947667" y="3737962"/>
            <a:ext cx="808424" cy="808424"/>
          </a:xfrm>
          <a:prstGeom prst="rect">
            <a:avLst/>
          </a:prstGeom>
        </p:spPr>
      </p:pic>
      <p:pic>
        <p:nvPicPr>
          <p:cNvPr id="7999436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931659" y="4626428"/>
            <a:ext cx="840440" cy="840440"/>
          </a:xfrm>
          <a:prstGeom prst="rect">
            <a:avLst/>
          </a:prstGeom>
        </p:spPr>
      </p:pic>
      <p:pic>
        <p:nvPicPr>
          <p:cNvPr id="202112668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839610" y="5322794"/>
            <a:ext cx="1024537" cy="1024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3"/>
          <a:srcRect l="0" t="40943" r="0" b="0"/>
          <a:stretch/>
        </p:blipFill>
        <p:spPr bwMode="auto">
          <a:xfrm>
            <a:off x="838080" y="4589640"/>
            <a:ext cx="10513800" cy="150732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 bwMode="auto">
          <a:xfrm>
            <a:off x="831960" y="1709640"/>
            <a:ext cx="10513800" cy="285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4500" b="1" strike="noStrike" spc="-1">
                <a:solidFill>
                  <a:schemeClr val="dk1"/>
                </a:solidFill>
                <a:latin typeface="Arial"/>
                <a:ea typeface="Arial"/>
              </a:rPr>
              <a:t>Wireshark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 bwMode="auto">
          <a:xfrm>
            <a:off x="831960" y="4589640"/>
            <a:ext cx="10513800" cy="1498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4"/>
          <a:stretch/>
        </p:blipFill>
        <p:spPr bwMode="auto">
          <a:xfrm>
            <a:off x="9757800" y="4621680"/>
            <a:ext cx="1370160" cy="137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 bwMode="auto"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Wireshark je GUI alat koji služi za presretanje i analizu mrežnog saobraćaja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Sadrži brojne funkcionalnosti, od statistike do filtriranja saobraćaja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Njegova prednost je jednostavnost korišćenja i ugrađene funkcionalnosti koje omogućavaju detaljnu analizu celokupnog mrežnog saobraćaja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Mana mu je što može biti sporiji pri radu sa velikim količinama podataka. Takođe, za napredne korisnike koji žele da modifikuju ili generišu pakete u realnom vremenu, Scapy pruža neophodnu fleksibilnost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Postoje i komplementarni alati i biblioteke, kao što su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Tshark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i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Pyshark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Tshark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– CLI verzija Wireshark-a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100" b="1" strike="noStrike" spc="-1">
                <a:solidFill>
                  <a:schemeClr val="dk1"/>
                </a:solidFill>
                <a:latin typeface="Arial"/>
                <a:ea typeface="Arial"/>
              </a:rPr>
              <a:t>Pyshark </a:t>
            </a: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– Python wrapper za Tshark koji omogućava dodatnu automatizaciju kroz Python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 bwMode="auto">
          <a:xfrm>
            <a:off x="91476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3300" b="1" strike="noStrike" spc="-1">
                <a:solidFill>
                  <a:schemeClr val="dk1"/>
                </a:solidFill>
                <a:latin typeface="Arial"/>
                <a:ea typeface="Arial"/>
              </a:rPr>
              <a:t>Osnovne informacije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 bwMode="auto">
          <a:xfrm>
            <a:off x="838080" y="8496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algn="ctr" defTabSz="6858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4500" b="1" strike="noStrike" spc="-1">
                <a:solidFill>
                  <a:srgbClr val="C00000"/>
                </a:solidFill>
                <a:latin typeface="Arial"/>
                <a:ea typeface="Arial"/>
              </a:rPr>
              <a:t>NAPOMENA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 bwMode="auto"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algn="ctr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Korišćenje alata poput Scapy-a i Wireshark-a za prisluškivanje, analizu ili manipulaciju mrežnog saobraćaja nije legalno na javnim mrežama niti bez dozvole vlasnika mreže. Navedene aktivnosti mogu prekršiti zakone o zaštiti privatnosti i informacionoj bezbednosti, kao što je Krivični zakonik Republike Srbije. 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Pre upotrebe ovih alata je neophodno informisanje o važećim zakonima i pribavljanje potrebne dozvole kako bi se izbegli potencijalni pravni problemi. Ovaj projekat je namenjen isključivo u edukativne svrhe i realizovan na ličnoj mreži.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685800">
              <a:lnSpc>
                <a:spcPct val="90000"/>
              </a:lnSpc>
              <a:spcBef>
                <a:spcPts val="748"/>
              </a:spcBef>
              <a:buNone/>
              <a:tabLst>
                <a:tab pos="0" algn="l"/>
              </a:tabLst>
              <a:defRPr/>
            </a:pPr>
            <a:r>
              <a:rPr lang="en-US" sz="2100" b="0" strike="noStrike" spc="-1">
                <a:solidFill>
                  <a:schemeClr val="dk1"/>
                </a:solidFill>
                <a:latin typeface="Arial"/>
                <a:ea typeface="Arial"/>
              </a:rPr>
              <a:t>Takođe, treba imati u vidu da se Scapy može iskoristiti u maliciozne svrhe što, u zavisnosti od tipova uređaja, može dovesti do štete kao što je prekid servisa. Neophodno je razumeti šta skripte rade pre njihovog pokretanja, što podrazumeva i adekvatan nivo poznavanja računarskih mreža.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 bwMode="auto">
          <a:xfrm>
            <a:off x="2743200" y="228600"/>
            <a:ext cx="1370160" cy="137016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 bwMode="auto">
          <a:xfrm>
            <a:off x="8001000" y="228600"/>
            <a:ext cx="1370160" cy="137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10.xml.rels><?xml version="1.0" encoding="UTF-8" standalone="yes"?><Relationships xmlns="http://schemas.openxmlformats.org/package/2006/relationships"></Relationships>
</file>

<file path=ppt/theme/_rels/theme11.xml.rels><?xml version="1.0" encoding="UTF-8" standalone="yes"?><Relationships xmlns="http://schemas.openxmlformats.org/package/2006/relationships"></Relationships>
</file>

<file path=ppt/theme/_rels/theme12.xml.rels><?xml version="1.0" encoding="UTF-8" standalone="yes"?><Relationships xmlns="http://schemas.openxmlformats.org/package/2006/relationships"></Relationships>
</file>

<file path=ppt/theme/_rels/theme13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_rels/theme7.xml.rels><?xml version="1.0" encoding="UTF-8" standalone="yes"?><Relationships xmlns="http://schemas.openxmlformats.org/package/2006/relationships"></Relationships>
</file>

<file path=ppt/theme/_rels/theme8.xml.rels><?xml version="1.0" encoding="UTF-8" standalone="yes"?><Relationships xmlns="http://schemas.openxmlformats.org/package/2006/relationships"></Relationships>
</file>

<file path=ppt/theme/_rels/theme9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10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1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1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1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7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8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9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/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Theme 1</vt:lpstr>
      <vt:lpstr>Theme 2</vt:lpstr>
      <vt:lpstr>Theme 3</vt:lpstr>
      <vt:lpstr>Theme 4</vt:lpstr>
      <vt:lpstr>Theme 5</vt:lpstr>
      <vt:lpstr>Theme 6</vt:lpstr>
      <vt:lpstr>Theme 7</vt:lpstr>
      <vt:lpstr>Theme 8</vt:lpstr>
      <vt:lpstr>Theme 9</vt:lpstr>
      <vt:lpstr>Theme 10</vt:lpstr>
      <vt:lpstr>Theme 11</vt:lpstr>
      <vt:lpstr>Theme 12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60</cp:revision>
  <dcterms:modified xsi:type="dcterms:W3CDTF">2024-12-15T22:56:12Z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22</vt:i4>
  </property>
  <property fmtid="{D5CDD505-2E9C-101B-9397-08002B2CF9AE}" pid="4" name="PresentationFormat">
    <vt:lpwstr>Widescreen</vt:lpwstr>
  </property>
  <property fmtid="{D5CDD505-2E9C-101B-9397-08002B2CF9AE}" pid="5" name="Slides">
    <vt:i4>22</vt:i4>
  </property>
</Properties>
</file>