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handoutMasterIdLst>
    <p:handoutMasterId r:id="rId16"/>
  </p:handoutMasterIdLst>
  <p:sldIdLst>
    <p:sldId id="264" r:id="rId2"/>
    <p:sldId id="388" r:id="rId3"/>
    <p:sldId id="441" r:id="rId4"/>
    <p:sldId id="448" r:id="rId5"/>
    <p:sldId id="449" r:id="rId6"/>
    <p:sldId id="450" r:id="rId7"/>
    <p:sldId id="451" r:id="rId8"/>
    <p:sldId id="442" r:id="rId9"/>
    <p:sldId id="453" r:id="rId10"/>
    <p:sldId id="454" r:id="rId11"/>
    <p:sldId id="455" r:id="rId12"/>
    <p:sldId id="44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2BDB9B-4DAD-4E49-A6EF-311EB73D74C5}">
          <p14:sldIdLst>
            <p14:sldId id="264"/>
            <p14:sldId id="388"/>
            <p14:sldId id="441"/>
            <p14:sldId id="448"/>
            <p14:sldId id="449"/>
            <p14:sldId id="450"/>
            <p14:sldId id="451"/>
            <p14:sldId id="442"/>
            <p14:sldId id="453"/>
            <p14:sldId id="454"/>
            <p14:sldId id="455"/>
            <p14:sldId id="447"/>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ympia Axelou" initials="OA" lastIdx="1" clrIdx="0">
    <p:extLst>
      <p:ext uri="{19B8F6BF-5375-455C-9EA6-DF929625EA0E}">
        <p15:presenceInfo xmlns:p15="http://schemas.microsoft.com/office/powerpoint/2012/main" userId="e166addebbd2e7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4590B8"/>
    <a:srgbClr val="366658"/>
    <a:srgbClr val="ADAEAE"/>
    <a:srgbClr val="8CB64A"/>
    <a:srgbClr val="535353"/>
    <a:srgbClr val="3D3D3D"/>
    <a:srgbClr val="000000"/>
    <a:srgbClr val="3A3A3A"/>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1" autoAdjust="0"/>
    <p:restoredTop sz="84296" autoAdjust="0"/>
  </p:normalViewPr>
  <p:slideViewPr>
    <p:cSldViewPr snapToGrid="0">
      <p:cViewPr varScale="1">
        <p:scale>
          <a:sx n="70" d="100"/>
          <a:sy n="70" d="100"/>
        </p:scale>
        <p:origin x="581" y="58"/>
      </p:cViewPr>
      <p:guideLst/>
    </p:cSldViewPr>
  </p:slideViewPr>
  <p:notesTextViewPr>
    <p:cViewPr>
      <p:scale>
        <a:sx n="115" d="100"/>
        <a:sy n="11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49478-7FDE-40BE-BC48-C99A89B83006}" type="doc">
      <dgm:prSet loTypeId="urn:microsoft.com/office/officeart/2005/8/layout/process1" loCatId="process" qsTypeId="urn:microsoft.com/office/officeart/2005/8/quickstyle/simple1" qsCatId="simple" csTypeId="urn:microsoft.com/office/officeart/2005/8/colors/accent1_2" csCatId="accent1" phldr="1"/>
      <dgm:spPr/>
    </dgm:pt>
    <dgm:pt modelId="{29A7B003-DCC6-4E0C-ACCB-92D66C9D77D2}">
      <dgm:prSet phldrT="[Text]"/>
      <dgm:spPr/>
      <dgm:t>
        <a:bodyPr/>
        <a:lstStyle/>
        <a:p>
          <a:r>
            <a:rPr lang="en-US" dirty="0"/>
            <a:t>Download data </a:t>
          </a:r>
        </a:p>
      </dgm:t>
    </dgm:pt>
    <dgm:pt modelId="{735B0224-32DD-4938-80A4-E6F57EC81EDF}" type="parTrans" cxnId="{AA328F0D-790D-4F07-82D3-82C548372570}">
      <dgm:prSet/>
      <dgm:spPr/>
      <dgm:t>
        <a:bodyPr/>
        <a:lstStyle/>
        <a:p>
          <a:endParaRPr lang="en-US"/>
        </a:p>
      </dgm:t>
    </dgm:pt>
    <dgm:pt modelId="{546F065E-1F5E-441D-9EB2-CAC648DD6192}" type="sibTrans" cxnId="{AA328F0D-790D-4F07-82D3-82C548372570}">
      <dgm:prSet/>
      <dgm:spPr/>
      <dgm:t>
        <a:bodyPr/>
        <a:lstStyle/>
        <a:p>
          <a:endParaRPr lang="en-US"/>
        </a:p>
      </dgm:t>
    </dgm:pt>
    <dgm:pt modelId="{DEDF5BDF-52DA-44D5-97BC-3D7CE6CB8A05}">
      <dgm:prSet phldrT="[Text]"/>
      <dgm:spPr/>
      <dgm:t>
        <a:bodyPr/>
        <a:lstStyle/>
        <a:p>
          <a:r>
            <a:rPr lang="en-US" dirty="0"/>
            <a:t>Data Prep</a:t>
          </a:r>
        </a:p>
      </dgm:t>
    </dgm:pt>
    <dgm:pt modelId="{EB4AF9A3-7FDC-4101-A62A-7B73DEE6B904}" type="parTrans" cxnId="{6296AC46-2E83-49F0-A964-F6E06D7B4AF0}">
      <dgm:prSet/>
      <dgm:spPr/>
      <dgm:t>
        <a:bodyPr/>
        <a:lstStyle/>
        <a:p>
          <a:endParaRPr lang="en-US"/>
        </a:p>
      </dgm:t>
    </dgm:pt>
    <dgm:pt modelId="{B2DD32E5-58B0-439B-B32C-498C7FE672BA}" type="sibTrans" cxnId="{6296AC46-2E83-49F0-A964-F6E06D7B4AF0}">
      <dgm:prSet/>
      <dgm:spPr/>
      <dgm:t>
        <a:bodyPr/>
        <a:lstStyle/>
        <a:p>
          <a:endParaRPr lang="en-US"/>
        </a:p>
      </dgm:t>
    </dgm:pt>
    <dgm:pt modelId="{127155EF-7FAE-4763-BA0E-3C6E436D5FD5}">
      <dgm:prSet phldrT="[Text]"/>
      <dgm:spPr/>
      <dgm:t>
        <a:bodyPr/>
        <a:lstStyle/>
        <a:p>
          <a:r>
            <a:rPr lang="en-US" dirty="0"/>
            <a:t>Predictions</a:t>
          </a:r>
        </a:p>
      </dgm:t>
    </dgm:pt>
    <dgm:pt modelId="{1E03930F-42B0-4225-B145-49BFB1DB32CE}" type="parTrans" cxnId="{CC860A19-C91B-40E5-8A33-9F5D59F02667}">
      <dgm:prSet/>
      <dgm:spPr/>
      <dgm:t>
        <a:bodyPr/>
        <a:lstStyle/>
        <a:p>
          <a:endParaRPr lang="en-US"/>
        </a:p>
      </dgm:t>
    </dgm:pt>
    <dgm:pt modelId="{91C7CFC8-A267-4DB1-96B5-0EEDA060B7A3}" type="sibTrans" cxnId="{CC860A19-C91B-40E5-8A33-9F5D59F02667}">
      <dgm:prSet/>
      <dgm:spPr/>
      <dgm:t>
        <a:bodyPr/>
        <a:lstStyle/>
        <a:p>
          <a:endParaRPr lang="en-US"/>
        </a:p>
      </dgm:t>
    </dgm:pt>
    <dgm:pt modelId="{6E8950F6-4883-4DD4-8080-1C8CE7974130}">
      <dgm:prSet/>
      <dgm:spPr/>
      <dgm:t>
        <a:bodyPr/>
        <a:lstStyle/>
        <a:p>
          <a:r>
            <a:rPr lang="en-US" dirty="0"/>
            <a:t>Init &amp; Build Model</a:t>
          </a:r>
        </a:p>
      </dgm:t>
    </dgm:pt>
    <dgm:pt modelId="{F72AB83B-9584-450F-85ED-78A6BBCD7D30}" type="parTrans" cxnId="{4D6FDF2E-F166-425E-B143-D3B55541ADFF}">
      <dgm:prSet/>
      <dgm:spPr/>
      <dgm:t>
        <a:bodyPr/>
        <a:lstStyle/>
        <a:p>
          <a:endParaRPr lang="en-US"/>
        </a:p>
      </dgm:t>
    </dgm:pt>
    <dgm:pt modelId="{A0BAB077-CD08-4C4B-95A9-D6B2B663990C}" type="sibTrans" cxnId="{4D6FDF2E-F166-425E-B143-D3B55541ADFF}">
      <dgm:prSet/>
      <dgm:spPr/>
      <dgm:t>
        <a:bodyPr/>
        <a:lstStyle/>
        <a:p>
          <a:endParaRPr lang="en-US"/>
        </a:p>
      </dgm:t>
    </dgm:pt>
    <dgm:pt modelId="{B6644BE7-1343-4173-B3B3-933962673424}">
      <dgm:prSet/>
      <dgm:spPr/>
      <dgm:t>
        <a:bodyPr/>
        <a:lstStyle/>
        <a:p>
          <a:r>
            <a:rPr lang="en-US" dirty="0"/>
            <a:t>Train Model</a:t>
          </a:r>
        </a:p>
      </dgm:t>
    </dgm:pt>
    <dgm:pt modelId="{4F1A0AA1-F5E5-4208-A771-DE50EAB7B17B}" type="parTrans" cxnId="{3E59473A-2F54-483D-9FAB-87877AA0066A}">
      <dgm:prSet/>
      <dgm:spPr/>
      <dgm:t>
        <a:bodyPr/>
        <a:lstStyle/>
        <a:p>
          <a:endParaRPr lang="en-US"/>
        </a:p>
      </dgm:t>
    </dgm:pt>
    <dgm:pt modelId="{A1402AA1-097A-41A6-9645-9B882A7ACE55}" type="sibTrans" cxnId="{3E59473A-2F54-483D-9FAB-87877AA0066A}">
      <dgm:prSet/>
      <dgm:spPr/>
      <dgm:t>
        <a:bodyPr/>
        <a:lstStyle/>
        <a:p>
          <a:endParaRPr lang="en-US"/>
        </a:p>
      </dgm:t>
    </dgm:pt>
    <dgm:pt modelId="{EC74859E-8ABA-4813-A15A-2CF497B1EA81}" type="pres">
      <dgm:prSet presAssocID="{BF449478-7FDE-40BE-BC48-C99A89B83006}" presName="Name0" presStyleCnt="0">
        <dgm:presLayoutVars>
          <dgm:dir/>
          <dgm:resizeHandles val="exact"/>
        </dgm:presLayoutVars>
      </dgm:prSet>
      <dgm:spPr/>
    </dgm:pt>
    <dgm:pt modelId="{A9E34DC3-086F-4D98-B235-E161F5FCE064}" type="pres">
      <dgm:prSet presAssocID="{29A7B003-DCC6-4E0C-ACCB-92D66C9D77D2}" presName="node" presStyleLbl="node1" presStyleIdx="0" presStyleCnt="5">
        <dgm:presLayoutVars>
          <dgm:bulletEnabled val="1"/>
        </dgm:presLayoutVars>
      </dgm:prSet>
      <dgm:spPr/>
    </dgm:pt>
    <dgm:pt modelId="{7227FCF2-D081-4624-8036-954BDC986ED6}" type="pres">
      <dgm:prSet presAssocID="{546F065E-1F5E-441D-9EB2-CAC648DD6192}" presName="sibTrans" presStyleLbl="sibTrans2D1" presStyleIdx="0" presStyleCnt="4"/>
      <dgm:spPr/>
    </dgm:pt>
    <dgm:pt modelId="{7C28995E-3689-4594-9B6D-CFF93090EAC7}" type="pres">
      <dgm:prSet presAssocID="{546F065E-1F5E-441D-9EB2-CAC648DD6192}" presName="connectorText" presStyleLbl="sibTrans2D1" presStyleIdx="0" presStyleCnt="4"/>
      <dgm:spPr/>
    </dgm:pt>
    <dgm:pt modelId="{639FC4EE-33F9-43DA-86E4-7478F58575E6}" type="pres">
      <dgm:prSet presAssocID="{DEDF5BDF-52DA-44D5-97BC-3D7CE6CB8A05}" presName="node" presStyleLbl="node1" presStyleIdx="1" presStyleCnt="5">
        <dgm:presLayoutVars>
          <dgm:bulletEnabled val="1"/>
        </dgm:presLayoutVars>
      </dgm:prSet>
      <dgm:spPr/>
    </dgm:pt>
    <dgm:pt modelId="{D77A9ECB-4E7D-470B-9C45-9E8C007592D9}" type="pres">
      <dgm:prSet presAssocID="{B2DD32E5-58B0-439B-B32C-498C7FE672BA}" presName="sibTrans" presStyleLbl="sibTrans2D1" presStyleIdx="1" presStyleCnt="4"/>
      <dgm:spPr/>
    </dgm:pt>
    <dgm:pt modelId="{44BDE916-1DF6-4BB0-8A73-C0E06394A460}" type="pres">
      <dgm:prSet presAssocID="{B2DD32E5-58B0-439B-B32C-498C7FE672BA}" presName="connectorText" presStyleLbl="sibTrans2D1" presStyleIdx="1" presStyleCnt="4"/>
      <dgm:spPr/>
    </dgm:pt>
    <dgm:pt modelId="{2233BCE7-2C32-460E-BB1E-86AE41D74661}" type="pres">
      <dgm:prSet presAssocID="{6E8950F6-4883-4DD4-8080-1C8CE7974130}" presName="node" presStyleLbl="node1" presStyleIdx="2" presStyleCnt="5">
        <dgm:presLayoutVars>
          <dgm:bulletEnabled val="1"/>
        </dgm:presLayoutVars>
      </dgm:prSet>
      <dgm:spPr/>
    </dgm:pt>
    <dgm:pt modelId="{8D0B1B8C-DC4B-4CF4-B2B2-D8334561D2A6}" type="pres">
      <dgm:prSet presAssocID="{A0BAB077-CD08-4C4B-95A9-D6B2B663990C}" presName="sibTrans" presStyleLbl="sibTrans2D1" presStyleIdx="2" presStyleCnt="4"/>
      <dgm:spPr/>
    </dgm:pt>
    <dgm:pt modelId="{A80766BE-A7B5-4472-9771-D6502222B381}" type="pres">
      <dgm:prSet presAssocID="{A0BAB077-CD08-4C4B-95A9-D6B2B663990C}" presName="connectorText" presStyleLbl="sibTrans2D1" presStyleIdx="2" presStyleCnt="4"/>
      <dgm:spPr/>
    </dgm:pt>
    <dgm:pt modelId="{4B683039-5C4A-4C7D-9A0A-9F0260AFC799}" type="pres">
      <dgm:prSet presAssocID="{B6644BE7-1343-4173-B3B3-933962673424}" presName="node" presStyleLbl="node1" presStyleIdx="3" presStyleCnt="5">
        <dgm:presLayoutVars>
          <dgm:bulletEnabled val="1"/>
        </dgm:presLayoutVars>
      </dgm:prSet>
      <dgm:spPr/>
    </dgm:pt>
    <dgm:pt modelId="{85C954E9-AF5A-484E-8C86-1EC9E3A48084}" type="pres">
      <dgm:prSet presAssocID="{A1402AA1-097A-41A6-9645-9B882A7ACE55}" presName="sibTrans" presStyleLbl="sibTrans2D1" presStyleIdx="3" presStyleCnt="4"/>
      <dgm:spPr/>
    </dgm:pt>
    <dgm:pt modelId="{B862B242-F7C3-42AE-8E53-F658A92C9DDA}" type="pres">
      <dgm:prSet presAssocID="{A1402AA1-097A-41A6-9645-9B882A7ACE55}" presName="connectorText" presStyleLbl="sibTrans2D1" presStyleIdx="3" presStyleCnt="4"/>
      <dgm:spPr/>
    </dgm:pt>
    <dgm:pt modelId="{541989A5-2D4A-4726-886F-7D7F5333B52A}" type="pres">
      <dgm:prSet presAssocID="{127155EF-7FAE-4763-BA0E-3C6E436D5FD5}" presName="node" presStyleLbl="node1" presStyleIdx="4" presStyleCnt="5">
        <dgm:presLayoutVars>
          <dgm:bulletEnabled val="1"/>
        </dgm:presLayoutVars>
      </dgm:prSet>
      <dgm:spPr/>
    </dgm:pt>
  </dgm:ptLst>
  <dgm:cxnLst>
    <dgm:cxn modelId="{17520504-C8C8-44D4-9D7B-1173D01A9BD9}" type="presOf" srcId="{127155EF-7FAE-4763-BA0E-3C6E436D5FD5}" destId="{541989A5-2D4A-4726-886F-7D7F5333B52A}" srcOrd="0" destOrd="0" presId="urn:microsoft.com/office/officeart/2005/8/layout/process1"/>
    <dgm:cxn modelId="{F60BE50A-3784-4B4A-A55B-CF39889F7C1A}" type="presOf" srcId="{6E8950F6-4883-4DD4-8080-1C8CE7974130}" destId="{2233BCE7-2C32-460E-BB1E-86AE41D74661}" srcOrd="0" destOrd="0" presId="urn:microsoft.com/office/officeart/2005/8/layout/process1"/>
    <dgm:cxn modelId="{AA328F0D-790D-4F07-82D3-82C548372570}" srcId="{BF449478-7FDE-40BE-BC48-C99A89B83006}" destId="{29A7B003-DCC6-4E0C-ACCB-92D66C9D77D2}" srcOrd="0" destOrd="0" parTransId="{735B0224-32DD-4938-80A4-E6F57EC81EDF}" sibTransId="{546F065E-1F5E-441D-9EB2-CAC648DD6192}"/>
    <dgm:cxn modelId="{EFCC6012-15A1-418F-888E-5888318EBD3F}" type="presOf" srcId="{546F065E-1F5E-441D-9EB2-CAC648DD6192}" destId="{7C28995E-3689-4594-9B6D-CFF93090EAC7}" srcOrd="1" destOrd="0" presId="urn:microsoft.com/office/officeart/2005/8/layout/process1"/>
    <dgm:cxn modelId="{853A2616-DEFC-499B-88A4-14BB53BBAA21}" type="presOf" srcId="{546F065E-1F5E-441D-9EB2-CAC648DD6192}" destId="{7227FCF2-D081-4624-8036-954BDC986ED6}" srcOrd="0" destOrd="0" presId="urn:microsoft.com/office/officeart/2005/8/layout/process1"/>
    <dgm:cxn modelId="{27735218-43E6-4416-9601-3B2F42270EE6}" type="presOf" srcId="{B2DD32E5-58B0-439B-B32C-498C7FE672BA}" destId="{44BDE916-1DF6-4BB0-8A73-C0E06394A460}" srcOrd="1" destOrd="0" presId="urn:microsoft.com/office/officeart/2005/8/layout/process1"/>
    <dgm:cxn modelId="{CC860A19-C91B-40E5-8A33-9F5D59F02667}" srcId="{BF449478-7FDE-40BE-BC48-C99A89B83006}" destId="{127155EF-7FAE-4763-BA0E-3C6E436D5FD5}" srcOrd="4" destOrd="0" parTransId="{1E03930F-42B0-4225-B145-49BFB1DB32CE}" sibTransId="{91C7CFC8-A267-4DB1-96B5-0EEDA060B7A3}"/>
    <dgm:cxn modelId="{EA7C9B19-D662-4B75-9EDB-C340E0625F7B}" type="presOf" srcId="{B2DD32E5-58B0-439B-B32C-498C7FE672BA}" destId="{D77A9ECB-4E7D-470B-9C45-9E8C007592D9}" srcOrd="0" destOrd="0" presId="urn:microsoft.com/office/officeart/2005/8/layout/process1"/>
    <dgm:cxn modelId="{4D6FDF2E-F166-425E-B143-D3B55541ADFF}" srcId="{BF449478-7FDE-40BE-BC48-C99A89B83006}" destId="{6E8950F6-4883-4DD4-8080-1C8CE7974130}" srcOrd="2" destOrd="0" parTransId="{F72AB83B-9584-450F-85ED-78A6BBCD7D30}" sibTransId="{A0BAB077-CD08-4C4B-95A9-D6B2B663990C}"/>
    <dgm:cxn modelId="{3E59473A-2F54-483D-9FAB-87877AA0066A}" srcId="{BF449478-7FDE-40BE-BC48-C99A89B83006}" destId="{B6644BE7-1343-4173-B3B3-933962673424}" srcOrd="3" destOrd="0" parTransId="{4F1A0AA1-F5E5-4208-A771-DE50EAB7B17B}" sibTransId="{A1402AA1-097A-41A6-9645-9B882A7ACE55}"/>
    <dgm:cxn modelId="{63D70562-A2FA-4BBD-B952-9E81CAE78622}" type="presOf" srcId="{A0BAB077-CD08-4C4B-95A9-D6B2B663990C}" destId="{A80766BE-A7B5-4472-9771-D6502222B381}" srcOrd="1" destOrd="0" presId="urn:microsoft.com/office/officeart/2005/8/layout/process1"/>
    <dgm:cxn modelId="{6296AC46-2E83-49F0-A964-F6E06D7B4AF0}" srcId="{BF449478-7FDE-40BE-BC48-C99A89B83006}" destId="{DEDF5BDF-52DA-44D5-97BC-3D7CE6CB8A05}" srcOrd="1" destOrd="0" parTransId="{EB4AF9A3-7FDC-4101-A62A-7B73DEE6B904}" sibTransId="{B2DD32E5-58B0-439B-B32C-498C7FE672BA}"/>
    <dgm:cxn modelId="{8F7A0149-C4D1-4C08-9731-BFABAA04D0DE}" type="presOf" srcId="{A1402AA1-097A-41A6-9645-9B882A7ACE55}" destId="{B862B242-F7C3-42AE-8E53-F658A92C9DDA}" srcOrd="1" destOrd="0" presId="urn:microsoft.com/office/officeart/2005/8/layout/process1"/>
    <dgm:cxn modelId="{5AD8D375-12D1-42C6-86B5-4A1D91283CBC}" type="presOf" srcId="{B6644BE7-1343-4173-B3B3-933962673424}" destId="{4B683039-5C4A-4C7D-9A0A-9F0260AFC799}" srcOrd="0" destOrd="0" presId="urn:microsoft.com/office/officeart/2005/8/layout/process1"/>
    <dgm:cxn modelId="{23D4719A-523E-499B-A188-E845ED7600ED}" type="presOf" srcId="{BF449478-7FDE-40BE-BC48-C99A89B83006}" destId="{EC74859E-8ABA-4813-A15A-2CF497B1EA81}" srcOrd="0" destOrd="0" presId="urn:microsoft.com/office/officeart/2005/8/layout/process1"/>
    <dgm:cxn modelId="{D793C3A2-7BBB-45B1-9328-9D31F45498D2}" type="presOf" srcId="{A0BAB077-CD08-4C4B-95A9-D6B2B663990C}" destId="{8D0B1B8C-DC4B-4CF4-B2B2-D8334561D2A6}" srcOrd="0" destOrd="0" presId="urn:microsoft.com/office/officeart/2005/8/layout/process1"/>
    <dgm:cxn modelId="{17E566BC-86C0-4415-9965-47A7629A1B6A}" type="presOf" srcId="{DEDF5BDF-52DA-44D5-97BC-3D7CE6CB8A05}" destId="{639FC4EE-33F9-43DA-86E4-7478F58575E6}" srcOrd="0" destOrd="0" presId="urn:microsoft.com/office/officeart/2005/8/layout/process1"/>
    <dgm:cxn modelId="{E9EFA7D3-AFD6-4667-A5F7-31095E4F458E}" type="presOf" srcId="{A1402AA1-097A-41A6-9645-9B882A7ACE55}" destId="{85C954E9-AF5A-484E-8C86-1EC9E3A48084}" srcOrd="0" destOrd="0" presId="urn:microsoft.com/office/officeart/2005/8/layout/process1"/>
    <dgm:cxn modelId="{AF39F7F5-9AB5-45A3-8FCE-057105A124E6}" type="presOf" srcId="{29A7B003-DCC6-4E0C-ACCB-92D66C9D77D2}" destId="{A9E34DC3-086F-4D98-B235-E161F5FCE064}" srcOrd="0" destOrd="0" presId="urn:microsoft.com/office/officeart/2005/8/layout/process1"/>
    <dgm:cxn modelId="{1F28FDF8-E03C-47A9-8EA1-3D9E91BD04FE}" type="presParOf" srcId="{EC74859E-8ABA-4813-A15A-2CF497B1EA81}" destId="{A9E34DC3-086F-4D98-B235-E161F5FCE064}" srcOrd="0" destOrd="0" presId="urn:microsoft.com/office/officeart/2005/8/layout/process1"/>
    <dgm:cxn modelId="{326E4042-5A2F-4CC7-8A52-AC9390D417C2}" type="presParOf" srcId="{EC74859E-8ABA-4813-A15A-2CF497B1EA81}" destId="{7227FCF2-D081-4624-8036-954BDC986ED6}" srcOrd="1" destOrd="0" presId="urn:microsoft.com/office/officeart/2005/8/layout/process1"/>
    <dgm:cxn modelId="{4868257B-C73F-4B66-9FF6-A6E114F0E1AE}" type="presParOf" srcId="{7227FCF2-D081-4624-8036-954BDC986ED6}" destId="{7C28995E-3689-4594-9B6D-CFF93090EAC7}" srcOrd="0" destOrd="0" presId="urn:microsoft.com/office/officeart/2005/8/layout/process1"/>
    <dgm:cxn modelId="{7C702A11-F79C-48EF-9218-16B94DF592ED}" type="presParOf" srcId="{EC74859E-8ABA-4813-A15A-2CF497B1EA81}" destId="{639FC4EE-33F9-43DA-86E4-7478F58575E6}" srcOrd="2" destOrd="0" presId="urn:microsoft.com/office/officeart/2005/8/layout/process1"/>
    <dgm:cxn modelId="{9EEFB925-A825-4ACD-A6D6-7A314C43C160}" type="presParOf" srcId="{EC74859E-8ABA-4813-A15A-2CF497B1EA81}" destId="{D77A9ECB-4E7D-470B-9C45-9E8C007592D9}" srcOrd="3" destOrd="0" presId="urn:microsoft.com/office/officeart/2005/8/layout/process1"/>
    <dgm:cxn modelId="{046D8A72-4D93-4E61-93EB-7AD22E97AECE}" type="presParOf" srcId="{D77A9ECB-4E7D-470B-9C45-9E8C007592D9}" destId="{44BDE916-1DF6-4BB0-8A73-C0E06394A460}" srcOrd="0" destOrd="0" presId="urn:microsoft.com/office/officeart/2005/8/layout/process1"/>
    <dgm:cxn modelId="{D8EE45F0-7E04-4259-BF4F-407F5AA99C48}" type="presParOf" srcId="{EC74859E-8ABA-4813-A15A-2CF497B1EA81}" destId="{2233BCE7-2C32-460E-BB1E-86AE41D74661}" srcOrd="4" destOrd="0" presId="urn:microsoft.com/office/officeart/2005/8/layout/process1"/>
    <dgm:cxn modelId="{C1983C72-3313-404B-A6A2-F3AE895A7168}" type="presParOf" srcId="{EC74859E-8ABA-4813-A15A-2CF497B1EA81}" destId="{8D0B1B8C-DC4B-4CF4-B2B2-D8334561D2A6}" srcOrd="5" destOrd="0" presId="urn:microsoft.com/office/officeart/2005/8/layout/process1"/>
    <dgm:cxn modelId="{89D337D5-60B9-49DB-B121-7EDC5E493516}" type="presParOf" srcId="{8D0B1B8C-DC4B-4CF4-B2B2-D8334561D2A6}" destId="{A80766BE-A7B5-4472-9771-D6502222B381}" srcOrd="0" destOrd="0" presId="urn:microsoft.com/office/officeart/2005/8/layout/process1"/>
    <dgm:cxn modelId="{A915DA25-57EA-46A5-92BB-F8385747DA0A}" type="presParOf" srcId="{EC74859E-8ABA-4813-A15A-2CF497B1EA81}" destId="{4B683039-5C4A-4C7D-9A0A-9F0260AFC799}" srcOrd="6" destOrd="0" presId="urn:microsoft.com/office/officeart/2005/8/layout/process1"/>
    <dgm:cxn modelId="{CB17212D-84A3-48CA-82A0-FACA8E73A89B}" type="presParOf" srcId="{EC74859E-8ABA-4813-A15A-2CF497B1EA81}" destId="{85C954E9-AF5A-484E-8C86-1EC9E3A48084}" srcOrd="7" destOrd="0" presId="urn:microsoft.com/office/officeart/2005/8/layout/process1"/>
    <dgm:cxn modelId="{825B4CD1-EB17-447F-B7C8-00B4533E5156}" type="presParOf" srcId="{85C954E9-AF5A-484E-8C86-1EC9E3A48084}" destId="{B862B242-F7C3-42AE-8E53-F658A92C9DDA}" srcOrd="0" destOrd="0" presId="urn:microsoft.com/office/officeart/2005/8/layout/process1"/>
    <dgm:cxn modelId="{DD69E871-4024-4F29-9625-FD20E88AC1E2}" type="presParOf" srcId="{EC74859E-8ABA-4813-A15A-2CF497B1EA81}" destId="{541989A5-2D4A-4726-886F-7D7F5333B52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49478-7FDE-40BE-BC48-C99A89B83006}" type="doc">
      <dgm:prSet loTypeId="urn:microsoft.com/office/officeart/2005/8/layout/process1" loCatId="process" qsTypeId="urn:microsoft.com/office/officeart/2005/8/quickstyle/simple1" qsCatId="simple" csTypeId="urn:microsoft.com/office/officeart/2005/8/colors/accent1_2" csCatId="accent1" phldr="1"/>
      <dgm:spPr/>
    </dgm:pt>
    <dgm:pt modelId="{29A7B003-DCC6-4E0C-ACCB-92D66C9D77D2}">
      <dgm:prSet phldrT="[Text]"/>
      <dgm:spPr/>
      <dgm:t>
        <a:bodyPr/>
        <a:lstStyle/>
        <a:p>
          <a:r>
            <a:rPr lang="en-US" dirty="0"/>
            <a:t>Download data </a:t>
          </a:r>
        </a:p>
      </dgm:t>
    </dgm:pt>
    <dgm:pt modelId="{735B0224-32DD-4938-80A4-E6F57EC81EDF}" type="parTrans" cxnId="{AA328F0D-790D-4F07-82D3-82C548372570}">
      <dgm:prSet/>
      <dgm:spPr/>
      <dgm:t>
        <a:bodyPr/>
        <a:lstStyle/>
        <a:p>
          <a:endParaRPr lang="en-US"/>
        </a:p>
      </dgm:t>
    </dgm:pt>
    <dgm:pt modelId="{546F065E-1F5E-441D-9EB2-CAC648DD6192}" type="sibTrans" cxnId="{AA328F0D-790D-4F07-82D3-82C548372570}">
      <dgm:prSet/>
      <dgm:spPr/>
      <dgm:t>
        <a:bodyPr/>
        <a:lstStyle/>
        <a:p>
          <a:endParaRPr lang="en-US"/>
        </a:p>
      </dgm:t>
    </dgm:pt>
    <dgm:pt modelId="{DEDF5BDF-52DA-44D5-97BC-3D7CE6CB8A05}">
      <dgm:prSet phldrT="[Text]"/>
      <dgm:spPr/>
      <dgm:t>
        <a:bodyPr/>
        <a:lstStyle/>
        <a:p>
          <a:r>
            <a:rPr lang="en-US" dirty="0"/>
            <a:t>Data Prep</a:t>
          </a:r>
        </a:p>
      </dgm:t>
    </dgm:pt>
    <dgm:pt modelId="{EB4AF9A3-7FDC-4101-A62A-7B73DEE6B904}" type="parTrans" cxnId="{6296AC46-2E83-49F0-A964-F6E06D7B4AF0}">
      <dgm:prSet/>
      <dgm:spPr/>
      <dgm:t>
        <a:bodyPr/>
        <a:lstStyle/>
        <a:p>
          <a:endParaRPr lang="en-US"/>
        </a:p>
      </dgm:t>
    </dgm:pt>
    <dgm:pt modelId="{B2DD32E5-58B0-439B-B32C-498C7FE672BA}" type="sibTrans" cxnId="{6296AC46-2E83-49F0-A964-F6E06D7B4AF0}">
      <dgm:prSet/>
      <dgm:spPr/>
      <dgm:t>
        <a:bodyPr/>
        <a:lstStyle/>
        <a:p>
          <a:endParaRPr lang="en-US"/>
        </a:p>
      </dgm:t>
    </dgm:pt>
    <dgm:pt modelId="{127155EF-7FAE-4763-BA0E-3C6E436D5FD5}">
      <dgm:prSet phldrT="[Text]"/>
      <dgm:spPr/>
      <dgm:t>
        <a:bodyPr/>
        <a:lstStyle/>
        <a:p>
          <a:r>
            <a:rPr lang="en-US" dirty="0"/>
            <a:t>Predictions</a:t>
          </a:r>
        </a:p>
      </dgm:t>
    </dgm:pt>
    <dgm:pt modelId="{1E03930F-42B0-4225-B145-49BFB1DB32CE}" type="parTrans" cxnId="{CC860A19-C91B-40E5-8A33-9F5D59F02667}">
      <dgm:prSet/>
      <dgm:spPr/>
      <dgm:t>
        <a:bodyPr/>
        <a:lstStyle/>
        <a:p>
          <a:endParaRPr lang="en-US"/>
        </a:p>
      </dgm:t>
    </dgm:pt>
    <dgm:pt modelId="{91C7CFC8-A267-4DB1-96B5-0EEDA060B7A3}" type="sibTrans" cxnId="{CC860A19-C91B-40E5-8A33-9F5D59F02667}">
      <dgm:prSet/>
      <dgm:spPr/>
      <dgm:t>
        <a:bodyPr/>
        <a:lstStyle/>
        <a:p>
          <a:endParaRPr lang="en-US"/>
        </a:p>
      </dgm:t>
    </dgm:pt>
    <dgm:pt modelId="{6E8950F6-4883-4DD4-8080-1C8CE7974130}">
      <dgm:prSet/>
      <dgm:spPr/>
      <dgm:t>
        <a:bodyPr/>
        <a:lstStyle/>
        <a:p>
          <a:r>
            <a:rPr lang="en-US" dirty="0"/>
            <a:t>Init &amp; Build Model</a:t>
          </a:r>
        </a:p>
      </dgm:t>
    </dgm:pt>
    <dgm:pt modelId="{F72AB83B-9584-450F-85ED-78A6BBCD7D30}" type="parTrans" cxnId="{4D6FDF2E-F166-425E-B143-D3B55541ADFF}">
      <dgm:prSet/>
      <dgm:spPr/>
      <dgm:t>
        <a:bodyPr/>
        <a:lstStyle/>
        <a:p>
          <a:endParaRPr lang="en-US"/>
        </a:p>
      </dgm:t>
    </dgm:pt>
    <dgm:pt modelId="{A0BAB077-CD08-4C4B-95A9-D6B2B663990C}" type="sibTrans" cxnId="{4D6FDF2E-F166-425E-B143-D3B55541ADFF}">
      <dgm:prSet/>
      <dgm:spPr/>
      <dgm:t>
        <a:bodyPr/>
        <a:lstStyle/>
        <a:p>
          <a:endParaRPr lang="en-US"/>
        </a:p>
      </dgm:t>
    </dgm:pt>
    <dgm:pt modelId="{B6644BE7-1343-4173-B3B3-933962673424}">
      <dgm:prSet/>
      <dgm:spPr/>
      <dgm:t>
        <a:bodyPr/>
        <a:lstStyle/>
        <a:p>
          <a:r>
            <a:rPr lang="en-US" dirty="0"/>
            <a:t>Train Model</a:t>
          </a:r>
        </a:p>
      </dgm:t>
    </dgm:pt>
    <dgm:pt modelId="{4F1A0AA1-F5E5-4208-A771-DE50EAB7B17B}" type="parTrans" cxnId="{3E59473A-2F54-483D-9FAB-87877AA0066A}">
      <dgm:prSet/>
      <dgm:spPr/>
      <dgm:t>
        <a:bodyPr/>
        <a:lstStyle/>
        <a:p>
          <a:endParaRPr lang="en-US"/>
        </a:p>
      </dgm:t>
    </dgm:pt>
    <dgm:pt modelId="{A1402AA1-097A-41A6-9645-9B882A7ACE55}" type="sibTrans" cxnId="{3E59473A-2F54-483D-9FAB-87877AA0066A}">
      <dgm:prSet/>
      <dgm:spPr/>
      <dgm:t>
        <a:bodyPr/>
        <a:lstStyle/>
        <a:p>
          <a:endParaRPr lang="en-US"/>
        </a:p>
      </dgm:t>
    </dgm:pt>
    <dgm:pt modelId="{EC74859E-8ABA-4813-A15A-2CF497B1EA81}" type="pres">
      <dgm:prSet presAssocID="{BF449478-7FDE-40BE-BC48-C99A89B83006}" presName="Name0" presStyleCnt="0">
        <dgm:presLayoutVars>
          <dgm:dir/>
          <dgm:resizeHandles val="exact"/>
        </dgm:presLayoutVars>
      </dgm:prSet>
      <dgm:spPr/>
    </dgm:pt>
    <dgm:pt modelId="{A9E34DC3-086F-4D98-B235-E161F5FCE064}" type="pres">
      <dgm:prSet presAssocID="{29A7B003-DCC6-4E0C-ACCB-92D66C9D77D2}" presName="node" presStyleLbl="node1" presStyleIdx="0" presStyleCnt="5">
        <dgm:presLayoutVars>
          <dgm:bulletEnabled val="1"/>
        </dgm:presLayoutVars>
      </dgm:prSet>
      <dgm:spPr/>
    </dgm:pt>
    <dgm:pt modelId="{7227FCF2-D081-4624-8036-954BDC986ED6}" type="pres">
      <dgm:prSet presAssocID="{546F065E-1F5E-441D-9EB2-CAC648DD6192}" presName="sibTrans" presStyleLbl="sibTrans2D1" presStyleIdx="0" presStyleCnt="4"/>
      <dgm:spPr/>
    </dgm:pt>
    <dgm:pt modelId="{7C28995E-3689-4594-9B6D-CFF93090EAC7}" type="pres">
      <dgm:prSet presAssocID="{546F065E-1F5E-441D-9EB2-CAC648DD6192}" presName="connectorText" presStyleLbl="sibTrans2D1" presStyleIdx="0" presStyleCnt="4"/>
      <dgm:spPr/>
    </dgm:pt>
    <dgm:pt modelId="{639FC4EE-33F9-43DA-86E4-7478F58575E6}" type="pres">
      <dgm:prSet presAssocID="{DEDF5BDF-52DA-44D5-97BC-3D7CE6CB8A05}" presName="node" presStyleLbl="node1" presStyleIdx="1" presStyleCnt="5">
        <dgm:presLayoutVars>
          <dgm:bulletEnabled val="1"/>
        </dgm:presLayoutVars>
      </dgm:prSet>
      <dgm:spPr/>
    </dgm:pt>
    <dgm:pt modelId="{D77A9ECB-4E7D-470B-9C45-9E8C007592D9}" type="pres">
      <dgm:prSet presAssocID="{B2DD32E5-58B0-439B-B32C-498C7FE672BA}" presName="sibTrans" presStyleLbl="sibTrans2D1" presStyleIdx="1" presStyleCnt="4"/>
      <dgm:spPr/>
    </dgm:pt>
    <dgm:pt modelId="{44BDE916-1DF6-4BB0-8A73-C0E06394A460}" type="pres">
      <dgm:prSet presAssocID="{B2DD32E5-58B0-439B-B32C-498C7FE672BA}" presName="connectorText" presStyleLbl="sibTrans2D1" presStyleIdx="1" presStyleCnt="4"/>
      <dgm:spPr/>
    </dgm:pt>
    <dgm:pt modelId="{2233BCE7-2C32-460E-BB1E-86AE41D74661}" type="pres">
      <dgm:prSet presAssocID="{6E8950F6-4883-4DD4-8080-1C8CE7974130}" presName="node" presStyleLbl="node1" presStyleIdx="2" presStyleCnt="5">
        <dgm:presLayoutVars>
          <dgm:bulletEnabled val="1"/>
        </dgm:presLayoutVars>
      </dgm:prSet>
      <dgm:spPr/>
    </dgm:pt>
    <dgm:pt modelId="{8D0B1B8C-DC4B-4CF4-B2B2-D8334561D2A6}" type="pres">
      <dgm:prSet presAssocID="{A0BAB077-CD08-4C4B-95A9-D6B2B663990C}" presName="sibTrans" presStyleLbl="sibTrans2D1" presStyleIdx="2" presStyleCnt="4"/>
      <dgm:spPr/>
    </dgm:pt>
    <dgm:pt modelId="{A80766BE-A7B5-4472-9771-D6502222B381}" type="pres">
      <dgm:prSet presAssocID="{A0BAB077-CD08-4C4B-95A9-D6B2B663990C}" presName="connectorText" presStyleLbl="sibTrans2D1" presStyleIdx="2" presStyleCnt="4"/>
      <dgm:spPr/>
    </dgm:pt>
    <dgm:pt modelId="{4B683039-5C4A-4C7D-9A0A-9F0260AFC799}" type="pres">
      <dgm:prSet presAssocID="{B6644BE7-1343-4173-B3B3-933962673424}" presName="node" presStyleLbl="node1" presStyleIdx="3" presStyleCnt="5">
        <dgm:presLayoutVars>
          <dgm:bulletEnabled val="1"/>
        </dgm:presLayoutVars>
      </dgm:prSet>
      <dgm:spPr/>
    </dgm:pt>
    <dgm:pt modelId="{85C954E9-AF5A-484E-8C86-1EC9E3A48084}" type="pres">
      <dgm:prSet presAssocID="{A1402AA1-097A-41A6-9645-9B882A7ACE55}" presName="sibTrans" presStyleLbl="sibTrans2D1" presStyleIdx="3" presStyleCnt="4"/>
      <dgm:spPr/>
    </dgm:pt>
    <dgm:pt modelId="{B862B242-F7C3-42AE-8E53-F658A92C9DDA}" type="pres">
      <dgm:prSet presAssocID="{A1402AA1-097A-41A6-9645-9B882A7ACE55}" presName="connectorText" presStyleLbl="sibTrans2D1" presStyleIdx="3" presStyleCnt="4"/>
      <dgm:spPr/>
    </dgm:pt>
    <dgm:pt modelId="{541989A5-2D4A-4726-886F-7D7F5333B52A}" type="pres">
      <dgm:prSet presAssocID="{127155EF-7FAE-4763-BA0E-3C6E436D5FD5}" presName="node" presStyleLbl="node1" presStyleIdx="4" presStyleCnt="5">
        <dgm:presLayoutVars>
          <dgm:bulletEnabled val="1"/>
        </dgm:presLayoutVars>
      </dgm:prSet>
      <dgm:spPr/>
    </dgm:pt>
  </dgm:ptLst>
  <dgm:cxnLst>
    <dgm:cxn modelId="{17520504-C8C8-44D4-9D7B-1173D01A9BD9}" type="presOf" srcId="{127155EF-7FAE-4763-BA0E-3C6E436D5FD5}" destId="{541989A5-2D4A-4726-886F-7D7F5333B52A}" srcOrd="0" destOrd="0" presId="urn:microsoft.com/office/officeart/2005/8/layout/process1"/>
    <dgm:cxn modelId="{F60BE50A-3784-4B4A-A55B-CF39889F7C1A}" type="presOf" srcId="{6E8950F6-4883-4DD4-8080-1C8CE7974130}" destId="{2233BCE7-2C32-460E-BB1E-86AE41D74661}" srcOrd="0" destOrd="0" presId="urn:microsoft.com/office/officeart/2005/8/layout/process1"/>
    <dgm:cxn modelId="{AA328F0D-790D-4F07-82D3-82C548372570}" srcId="{BF449478-7FDE-40BE-BC48-C99A89B83006}" destId="{29A7B003-DCC6-4E0C-ACCB-92D66C9D77D2}" srcOrd="0" destOrd="0" parTransId="{735B0224-32DD-4938-80A4-E6F57EC81EDF}" sibTransId="{546F065E-1F5E-441D-9EB2-CAC648DD6192}"/>
    <dgm:cxn modelId="{EFCC6012-15A1-418F-888E-5888318EBD3F}" type="presOf" srcId="{546F065E-1F5E-441D-9EB2-CAC648DD6192}" destId="{7C28995E-3689-4594-9B6D-CFF93090EAC7}" srcOrd="1" destOrd="0" presId="urn:microsoft.com/office/officeart/2005/8/layout/process1"/>
    <dgm:cxn modelId="{853A2616-DEFC-499B-88A4-14BB53BBAA21}" type="presOf" srcId="{546F065E-1F5E-441D-9EB2-CAC648DD6192}" destId="{7227FCF2-D081-4624-8036-954BDC986ED6}" srcOrd="0" destOrd="0" presId="urn:microsoft.com/office/officeart/2005/8/layout/process1"/>
    <dgm:cxn modelId="{27735218-43E6-4416-9601-3B2F42270EE6}" type="presOf" srcId="{B2DD32E5-58B0-439B-B32C-498C7FE672BA}" destId="{44BDE916-1DF6-4BB0-8A73-C0E06394A460}" srcOrd="1" destOrd="0" presId="urn:microsoft.com/office/officeart/2005/8/layout/process1"/>
    <dgm:cxn modelId="{CC860A19-C91B-40E5-8A33-9F5D59F02667}" srcId="{BF449478-7FDE-40BE-BC48-C99A89B83006}" destId="{127155EF-7FAE-4763-BA0E-3C6E436D5FD5}" srcOrd="4" destOrd="0" parTransId="{1E03930F-42B0-4225-B145-49BFB1DB32CE}" sibTransId="{91C7CFC8-A267-4DB1-96B5-0EEDA060B7A3}"/>
    <dgm:cxn modelId="{EA7C9B19-D662-4B75-9EDB-C340E0625F7B}" type="presOf" srcId="{B2DD32E5-58B0-439B-B32C-498C7FE672BA}" destId="{D77A9ECB-4E7D-470B-9C45-9E8C007592D9}" srcOrd="0" destOrd="0" presId="urn:microsoft.com/office/officeart/2005/8/layout/process1"/>
    <dgm:cxn modelId="{4D6FDF2E-F166-425E-B143-D3B55541ADFF}" srcId="{BF449478-7FDE-40BE-BC48-C99A89B83006}" destId="{6E8950F6-4883-4DD4-8080-1C8CE7974130}" srcOrd="2" destOrd="0" parTransId="{F72AB83B-9584-450F-85ED-78A6BBCD7D30}" sibTransId="{A0BAB077-CD08-4C4B-95A9-D6B2B663990C}"/>
    <dgm:cxn modelId="{3E59473A-2F54-483D-9FAB-87877AA0066A}" srcId="{BF449478-7FDE-40BE-BC48-C99A89B83006}" destId="{B6644BE7-1343-4173-B3B3-933962673424}" srcOrd="3" destOrd="0" parTransId="{4F1A0AA1-F5E5-4208-A771-DE50EAB7B17B}" sibTransId="{A1402AA1-097A-41A6-9645-9B882A7ACE55}"/>
    <dgm:cxn modelId="{63D70562-A2FA-4BBD-B952-9E81CAE78622}" type="presOf" srcId="{A0BAB077-CD08-4C4B-95A9-D6B2B663990C}" destId="{A80766BE-A7B5-4472-9771-D6502222B381}" srcOrd="1" destOrd="0" presId="urn:microsoft.com/office/officeart/2005/8/layout/process1"/>
    <dgm:cxn modelId="{6296AC46-2E83-49F0-A964-F6E06D7B4AF0}" srcId="{BF449478-7FDE-40BE-BC48-C99A89B83006}" destId="{DEDF5BDF-52DA-44D5-97BC-3D7CE6CB8A05}" srcOrd="1" destOrd="0" parTransId="{EB4AF9A3-7FDC-4101-A62A-7B73DEE6B904}" sibTransId="{B2DD32E5-58B0-439B-B32C-498C7FE672BA}"/>
    <dgm:cxn modelId="{8F7A0149-C4D1-4C08-9731-BFABAA04D0DE}" type="presOf" srcId="{A1402AA1-097A-41A6-9645-9B882A7ACE55}" destId="{B862B242-F7C3-42AE-8E53-F658A92C9DDA}" srcOrd="1" destOrd="0" presId="urn:microsoft.com/office/officeart/2005/8/layout/process1"/>
    <dgm:cxn modelId="{5AD8D375-12D1-42C6-86B5-4A1D91283CBC}" type="presOf" srcId="{B6644BE7-1343-4173-B3B3-933962673424}" destId="{4B683039-5C4A-4C7D-9A0A-9F0260AFC799}" srcOrd="0" destOrd="0" presId="urn:microsoft.com/office/officeart/2005/8/layout/process1"/>
    <dgm:cxn modelId="{23D4719A-523E-499B-A188-E845ED7600ED}" type="presOf" srcId="{BF449478-7FDE-40BE-BC48-C99A89B83006}" destId="{EC74859E-8ABA-4813-A15A-2CF497B1EA81}" srcOrd="0" destOrd="0" presId="urn:microsoft.com/office/officeart/2005/8/layout/process1"/>
    <dgm:cxn modelId="{D793C3A2-7BBB-45B1-9328-9D31F45498D2}" type="presOf" srcId="{A0BAB077-CD08-4C4B-95A9-D6B2B663990C}" destId="{8D0B1B8C-DC4B-4CF4-B2B2-D8334561D2A6}" srcOrd="0" destOrd="0" presId="urn:microsoft.com/office/officeart/2005/8/layout/process1"/>
    <dgm:cxn modelId="{17E566BC-86C0-4415-9965-47A7629A1B6A}" type="presOf" srcId="{DEDF5BDF-52DA-44D5-97BC-3D7CE6CB8A05}" destId="{639FC4EE-33F9-43DA-86E4-7478F58575E6}" srcOrd="0" destOrd="0" presId="urn:microsoft.com/office/officeart/2005/8/layout/process1"/>
    <dgm:cxn modelId="{E9EFA7D3-AFD6-4667-A5F7-31095E4F458E}" type="presOf" srcId="{A1402AA1-097A-41A6-9645-9B882A7ACE55}" destId="{85C954E9-AF5A-484E-8C86-1EC9E3A48084}" srcOrd="0" destOrd="0" presId="urn:microsoft.com/office/officeart/2005/8/layout/process1"/>
    <dgm:cxn modelId="{AF39F7F5-9AB5-45A3-8FCE-057105A124E6}" type="presOf" srcId="{29A7B003-DCC6-4E0C-ACCB-92D66C9D77D2}" destId="{A9E34DC3-086F-4D98-B235-E161F5FCE064}" srcOrd="0" destOrd="0" presId="urn:microsoft.com/office/officeart/2005/8/layout/process1"/>
    <dgm:cxn modelId="{1F28FDF8-E03C-47A9-8EA1-3D9E91BD04FE}" type="presParOf" srcId="{EC74859E-8ABA-4813-A15A-2CF497B1EA81}" destId="{A9E34DC3-086F-4D98-B235-E161F5FCE064}" srcOrd="0" destOrd="0" presId="urn:microsoft.com/office/officeart/2005/8/layout/process1"/>
    <dgm:cxn modelId="{326E4042-5A2F-4CC7-8A52-AC9390D417C2}" type="presParOf" srcId="{EC74859E-8ABA-4813-A15A-2CF497B1EA81}" destId="{7227FCF2-D081-4624-8036-954BDC986ED6}" srcOrd="1" destOrd="0" presId="urn:microsoft.com/office/officeart/2005/8/layout/process1"/>
    <dgm:cxn modelId="{4868257B-C73F-4B66-9FF6-A6E114F0E1AE}" type="presParOf" srcId="{7227FCF2-D081-4624-8036-954BDC986ED6}" destId="{7C28995E-3689-4594-9B6D-CFF93090EAC7}" srcOrd="0" destOrd="0" presId="urn:microsoft.com/office/officeart/2005/8/layout/process1"/>
    <dgm:cxn modelId="{7C702A11-F79C-48EF-9218-16B94DF592ED}" type="presParOf" srcId="{EC74859E-8ABA-4813-A15A-2CF497B1EA81}" destId="{639FC4EE-33F9-43DA-86E4-7478F58575E6}" srcOrd="2" destOrd="0" presId="urn:microsoft.com/office/officeart/2005/8/layout/process1"/>
    <dgm:cxn modelId="{9EEFB925-A825-4ACD-A6D6-7A314C43C160}" type="presParOf" srcId="{EC74859E-8ABA-4813-A15A-2CF497B1EA81}" destId="{D77A9ECB-4E7D-470B-9C45-9E8C007592D9}" srcOrd="3" destOrd="0" presId="urn:microsoft.com/office/officeart/2005/8/layout/process1"/>
    <dgm:cxn modelId="{046D8A72-4D93-4E61-93EB-7AD22E97AECE}" type="presParOf" srcId="{D77A9ECB-4E7D-470B-9C45-9E8C007592D9}" destId="{44BDE916-1DF6-4BB0-8A73-C0E06394A460}" srcOrd="0" destOrd="0" presId="urn:microsoft.com/office/officeart/2005/8/layout/process1"/>
    <dgm:cxn modelId="{D8EE45F0-7E04-4259-BF4F-407F5AA99C48}" type="presParOf" srcId="{EC74859E-8ABA-4813-A15A-2CF497B1EA81}" destId="{2233BCE7-2C32-460E-BB1E-86AE41D74661}" srcOrd="4" destOrd="0" presId="urn:microsoft.com/office/officeart/2005/8/layout/process1"/>
    <dgm:cxn modelId="{C1983C72-3313-404B-A6A2-F3AE895A7168}" type="presParOf" srcId="{EC74859E-8ABA-4813-A15A-2CF497B1EA81}" destId="{8D0B1B8C-DC4B-4CF4-B2B2-D8334561D2A6}" srcOrd="5" destOrd="0" presId="urn:microsoft.com/office/officeart/2005/8/layout/process1"/>
    <dgm:cxn modelId="{89D337D5-60B9-49DB-B121-7EDC5E493516}" type="presParOf" srcId="{8D0B1B8C-DC4B-4CF4-B2B2-D8334561D2A6}" destId="{A80766BE-A7B5-4472-9771-D6502222B381}" srcOrd="0" destOrd="0" presId="urn:microsoft.com/office/officeart/2005/8/layout/process1"/>
    <dgm:cxn modelId="{A915DA25-57EA-46A5-92BB-F8385747DA0A}" type="presParOf" srcId="{EC74859E-8ABA-4813-A15A-2CF497B1EA81}" destId="{4B683039-5C4A-4C7D-9A0A-9F0260AFC799}" srcOrd="6" destOrd="0" presId="urn:microsoft.com/office/officeart/2005/8/layout/process1"/>
    <dgm:cxn modelId="{CB17212D-84A3-48CA-82A0-FACA8E73A89B}" type="presParOf" srcId="{EC74859E-8ABA-4813-A15A-2CF497B1EA81}" destId="{85C954E9-AF5A-484E-8C86-1EC9E3A48084}" srcOrd="7" destOrd="0" presId="urn:microsoft.com/office/officeart/2005/8/layout/process1"/>
    <dgm:cxn modelId="{825B4CD1-EB17-447F-B7C8-00B4533E5156}" type="presParOf" srcId="{85C954E9-AF5A-484E-8C86-1EC9E3A48084}" destId="{B862B242-F7C3-42AE-8E53-F658A92C9DDA}" srcOrd="0" destOrd="0" presId="urn:microsoft.com/office/officeart/2005/8/layout/process1"/>
    <dgm:cxn modelId="{DD69E871-4024-4F29-9625-FD20E88AC1E2}" type="presParOf" srcId="{EC74859E-8ABA-4813-A15A-2CF497B1EA81}" destId="{541989A5-2D4A-4726-886F-7D7F5333B52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4DC3-086F-4D98-B235-E161F5FCE064}">
      <dsp:nvSpPr>
        <dsp:cNvPr id="0" name=""/>
        <dsp:cNvSpPr/>
      </dsp:nvSpPr>
      <dsp:spPr>
        <a:xfrm>
          <a:off x="2692" y="1003422"/>
          <a:ext cx="834760" cy="50085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Download data </a:t>
          </a:r>
        </a:p>
      </dsp:txBody>
      <dsp:txXfrm>
        <a:off x="17362" y="1018092"/>
        <a:ext cx="805420" cy="471516"/>
      </dsp:txXfrm>
    </dsp:sp>
    <dsp:sp modelId="{7227FCF2-D081-4624-8036-954BDC986ED6}">
      <dsp:nvSpPr>
        <dsp:cNvPr id="0" name=""/>
        <dsp:cNvSpPr/>
      </dsp:nvSpPr>
      <dsp:spPr>
        <a:xfrm>
          <a:off x="920929" y="1150340"/>
          <a:ext cx="176969" cy="2070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20929" y="1191744"/>
        <a:ext cx="123878" cy="124212"/>
      </dsp:txXfrm>
    </dsp:sp>
    <dsp:sp modelId="{639FC4EE-33F9-43DA-86E4-7478F58575E6}">
      <dsp:nvSpPr>
        <dsp:cNvPr id="0" name=""/>
        <dsp:cNvSpPr/>
      </dsp:nvSpPr>
      <dsp:spPr>
        <a:xfrm>
          <a:off x="1171358" y="1003422"/>
          <a:ext cx="834760" cy="50085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a:t>
          </a:r>
        </a:p>
      </dsp:txBody>
      <dsp:txXfrm>
        <a:off x="1186028" y="1018092"/>
        <a:ext cx="805420" cy="471516"/>
      </dsp:txXfrm>
    </dsp:sp>
    <dsp:sp modelId="{D77A9ECB-4E7D-470B-9C45-9E8C007592D9}">
      <dsp:nvSpPr>
        <dsp:cNvPr id="0" name=""/>
        <dsp:cNvSpPr/>
      </dsp:nvSpPr>
      <dsp:spPr>
        <a:xfrm>
          <a:off x="2089595" y="1150340"/>
          <a:ext cx="176969" cy="2070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089595" y="1191744"/>
        <a:ext cx="123878" cy="124212"/>
      </dsp:txXfrm>
    </dsp:sp>
    <dsp:sp modelId="{2233BCE7-2C32-460E-BB1E-86AE41D74661}">
      <dsp:nvSpPr>
        <dsp:cNvPr id="0" name=""/>
        <dsp:cNvSpPr/>
      </dsp:nvSpPr>
      <dsp:spPr>
        <a:xfrm>
          <a:off x="2340023" y="1003422"/>
          <a:ext cx="834760" cy="50085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Init &amp; Build Model</a:t>
          </a:r>
        </a:p>
      </dsp:txBody>
      <dsp:txXfrm>
        <a:off x="2354693" y="1018092"/>
        <a:ext cx="805420" cy="471516"/>
      </dsp:txXfrm>
    </dsp:sp>
    <dsp:sp modelId="{8D0B1B8C-DC4B-4CF4-B2B2-D8334561D2A6}">
      <dsp:nvSpPr>
        <dsp:cNvPr id="0" name=""/>
        <dsp:cNvSpPr/>
      </dsp:nvSpPr>
      <dsp:spPr>
        <a:xfrm>
          <a:off x="3258260" y="1150340"/>
          <a:ext cx="176969" cy="2070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258260" y="1191744"/>
        <a:ext cx="123878" cy="124212"/>
      </dsp:txXfrm>
    </dsp:sp>
    <dsp:sp modelId="{4B683039-5C4A-4C7D-9A0A-9F0260AFC799}">
      <dsp:nvSpPr>
        <dsp:cNvPr id="0" name=""/>
        <dsp:cNvSpPr/>
      </dsp:nvSpPr>
      <dsp:spPr>
        <a:xfrm>
          <a:off x="3508688" y="1003422"/>
          <a:ext cx="834760" cy="50085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Model</a:t>
          </a:r>
        </a:p>
      </dsp:txBody>
      <dsp:txXfrm>
        <a:off x="3523358" y="1018092"/>
        <a:ext cx="805420" cy="471516"/>
      </dsp:txXfrm>
    </dsp:sp>
    <dsp:sp modelId="{85C954E9-AF5A-484E-8C86-1EC9E3A48084}">
      <dsp:nvSpPr>
        <dsp:cNvPr id="0" name=""/>
        <dsp:cNvSpPr/>
      </dsp:nvSpPr>
      <dsp:spPr>
        <a:xfrm>
          <a:off x="4426925" y="1150340"/>
          <a:ext cx="176969" cy="2070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426925" y="1191744"/>
        <a:ext cx="123878" cy="124212"/>
      </dsp:txXfrm>
    </dsp:sp>
    <dsp:sp modelId="{541989A5-2D4A-4726-886F-7D7F5333B52A}">
      <dsp:nvSpPr>
        <dsp:cNvPr id="0" name=""/>
        <dsp:cNvSpPr/>
      </dsp:nvSpPr>
      <dsp:spPr>
        <a:xfrm>
          <a:off x="4677354" y="1003422"/>
          <a:ext cx="834760" cy="50085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Predictions</a:t>
          </a:r>
        </a:p>
      </dsp:txBody>
      <dsp:txXfrm>
        <a:off x="4692024" y="1018092"/>
        <a:ext cx="805420" cy="471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4DC3-086F-4D98-B235-E161F5FCE064}">
      <dsp:nvSpPr>
        <dsp:cNvPr id="0" name=""/>
        <dsp:cNvSpPr/>
      </dsp:nvSpPr>
      <dsp:spPr>
        <a:xfrm>
          <a:off x="2753" y="1456959"/>
          <a:ext cx="853529" cy="51211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Download data </a:t>
          </a:r>
        </a:p>
      </dsp:txBody>
      <dsp:txXfrm>
        <a:off x="17752" y="1471958"/>
        <a:ext cx="823531" cy="482119"/>
      </dsp:txXfrm>
    </dsp:sp>
    <dsp:sp modelId="{7227FCF2-D081-4624-8036-954BDC986ED6}">
      <dsp:nvSpPr>
        <dsp:cNvPr id="0" name=""/>
        <dsp:cNvSpPr/>
      </dsp:nvSpPr>
      <dsp:spPr>
        <a:xfrm>
          <a:off x="941635" y="1607180"/>
          <a:ext cx="180948" cy="211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41635" y="1649515"/>
        <a:ext cx="126664" cy="127005"/>
      </dsp:txXfrm>
    </dsp:sp>
    <dsp:sp modelId="{639FC4EE-33F9-43DA-86E4-7478F58575E6}">
      <dsp:nvSpPr>
        <dsp:cNvPr id="0" name=""/>
        <dsp:cNvSpPr/>
      </dsp:nvSpPr>
      <dsp:spPr>
        <a:xfrm>
          <a:off x="1197694" y="1456959"/>
          <a:ext cx="853529" cy="51211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a:t>
          </a:r>
        </a:p>
      </dsp:txBody>
      <dsp:txXfrm>
        <a:off x="1212693" y="1471958"/>
        <a:ext cx="823531" cy="482119"/>
      </dsp:txXfrm>
    </dsp:sp>
    <dsp:sp modelId="{D77A9ECB-4E7D-470B-9C45-9E8C007592D9}">
      <dsp:nvSpPr>
        <dsp:cNvPr id="0" name=""/>
        <dsp:cNvSpPr/>
      </dsp:nvSpPr>
      <dsp:spPr>
        <a:xfrm>
          <a:off x="2136576" y="1607180"/>
          <a:ext cx="180948" cy="211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36576" y="1649515"/>
        <a:ext cx="126664" cy="127005"/>
      </dsp:txXfrm>
    </dsp:sp>
    <dsp:sp modelId="{2233BCE7-2C32-460E-BB1E-86AE41D74661}">
      <dsp:nvSpPr>
        <dsp:cNvPr id="0" name=""/>
        <dsp:cNvSpPr/>
      </dsp:nvSpPr>
      <dsp:spPr>
        <a:xfrm>
          <a:off x="2392635" y="1456959"/>
          <a:ext cx="853529" cy="51211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Init &amp; Build Model</a:t>
          </a:r>
        </a:p>
      </dsp:txBody>
      <dsp:txXfrm>
        <a:off x="2407634" y="1471958"/>
        <a:ext cx="823531" cy="482119"/>
      </dsp:txXfrm>
    </dsp:sp>
    <dsp:sp modelId="{8D0B1B8C-DC4B-4CF4-B2B2-D8334561D2A6}">
      <dsp:nvSpPr>
        <dsp:cNvPr id="0" name=""/>
        <dsp:cNvSpPr/>
      </dsp:nvSpPr>
      <dsp:spPr>
        <a:xfrm>
          <a:off x="3331518" y="1607180"/>
          <a:ext cx="180948" cy="211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331518" y="1649515"/>
        <a:ext cx="126664" cy="127005"/>
      </dsp:txXfrm>
    </dsp:sp>
    <dsp:sp modelId="{4B683039-5C4A-4C7D-9A0A-9F0260AFC799}">
      <dsp:nvSpPr>
        <dsp:cNvPr id="0" name=""/>
        <dsp:cNvSpPr/>
      </dsp:nvSpPr>
      <dsp:spPr>
        <a:xfrm>
          <a:off x="3587577" y="1456959"/>
          <a:ext cx="853529" cy="51211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Model</a:t>
          </a:r>
        </a:p>
      </dsp:txBody>
      <dsp:txXfrm>
        <a:off x="3602576" y="1471958"/>
        <a:ext cx="823531" cy="482119"/>
      </dsp:txXfrm>
    </dsp:sp>
    <dsp:sp modelId="{85C954E9-AF5A-484E-8C86-1EC9E3A48084}">
      <dsp:nvSpPr>
        <dsp:cNvPr id="0" name=""/>
        <dsp:cNvSpPr/>
      </dsp:nvSpPr>
      <dsp:spPr>
        <a:xfrm>
          <a:off x="4526459" y="1607180"/>
          <a:ext cx="180948" cy="211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26459" y="1649515"/>
        <a:ext cx="126664" cy="127005"/>
      </dsp:txXfrm>
    </dsp:sp>
    <dsp:sp modelId="{541989A5-2D4A-4726-886F-7D7F5333B52A}">
      <dsp:nvSpPr>
        <dsp:cNvPr id="0" name=""/>
        <dsp:cNvSpPr/>
      </dsp:nvSpPr>
      <dsp:spPr>
        <a:xfrm>
          <a:off x="4782518" y="1456959"/>
          <a:ext cx="853529" cy="51211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Predictions</a:t>
          </a:r>
        </a:p>
      </dsp:txBody>
      <dsp:txXfrm>
        <a:off x="4797517" y="1471958"/>
        <a:ext cx="823531" cy="4821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4E134E-0346-49BF-9ECC-AE1FC1E84A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D8C9958-00BD-4618-9211-3DB32273FB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57C138-E5A3-44B7-8339-A7376B3FEDA6}" type="datetime1">
              <a:rPr lang="en-US" smtClean="0"/>
              <a:t>12/19/2021</a:t>
            </a:fld>
            <a:endParaRPr lang="en-US" dirty="0"/>
          </a:p>
        </p:txBody>
      </p:sp>
      <p:sp>
        <p:nvSpPr>
          <p:cNvPr id="4" name="Footer Placeholder 3">
            <a:extLst>
              <a:ext uri="{FF2B5EF4-FFF2-40B4-BE49-F238E27FC236}">
                <a16:creationId xmlns:a16="http://schemas.microsoft.com/office/drawing/2014/main" id="{0DC7703E-87B4-4986-8C1E-3C7E7EAC5C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7D642F5-3E6F-4BCF-9842-4B65D91523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2E3C9-D701-4BDB-84D6-7D9AA82E17DA}" type="slidenum">
              <a:rPr lang="en-US" smtClean="0"/>
              <a:t>‹#›</a:t>
            </a:fld>
            <a:endParaRPr lang="en-US" dirty="0"/>
          </a:p>
        </p:txBody>
      </p:sp>
    </p:spTree>
    <p:extLst>
      <p:ext uri="{BB962C8B-B14F-4D97-AF65-F5344CB8AC3E}">
        <p14:creationId xmlns:p14="http://schemas.microsoft.com/office/powerpoint/2010/main" val="28868531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200FE-82AF-45A2-8A5A-C54F11E4498D}" type="datetime1">
              <a:rPr lang="en-US" smtClean="0"/>
              <a:t>12/19/2021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F0FDC-95D1-40A0-BEE1-9895B61CAECC}" type="slidenum">
              <a:rPr lang="en-US" smtClean="0"/>
              <a:t>‹#›</a:t>
            </a:fld>
            <a:endParaRPr lang="en-US" dirty="0"/>
          </a:p>
        </p:txBody>
      </p:sp>
    </p:spTree>
    <p:extLst>
      <p:ext uri="{BB962C8B-B14F-4D97-AF65-F5344CB8AC3E}">
        <p14:creationId xmlns:p14="http://schemas.microsoft.com/office/powerpoint/2010/main" val="41477149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99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0338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l-GR" b="0" i="0" strike="noStrike" dirty="0">
                <a:solidFill>
                  <a:srgbClr val="0645AD"/>
                </a:solidFill>
                <a:effectLst/>
                <a:latin typeface="Arial" panose="020B0604020202020204" pitchFamily="34" charset="0"/>
              </a:rPr>
              <a:t>Κινητός Μέσος Όρος</a:t>
            </a:r>
            <a:endParaRPr lang="en-US" dirty="0"/>
          </a:p>
        </p:txBody>
      </p:sp>
    </p:spTree>
    <p:extLst>
      <p:ext uri="{BB962C8B-B14F-4D97-AF65-F5344CB8AC3E}">
        <p14:creationId xmlns:p14="http://schemas.microsoft.com/office/powerpoint/2010/main" val="111467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18054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2209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248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2893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bibliographic sources</a:t>
            </a:r>
          </a:p>
        </p:txBody>
      </p:sp>
    </p:spTree>
    <p:extLst>
      <p:ext uri="{BB962C8B-B14F-4D97-AF65-F5344CB8AC3E}">
        <p14:creationId xmlns:p14="http://schemas.microsoft.com/office/powerpoint/2010/main" val="2413875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987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a:t>18/06/21</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75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18/06/21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473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a:t>18/06/21</a:t>
            </a:r>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92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18/06/21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01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18/06/21</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46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18/06/21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91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18/06/21</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98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18/06/21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58873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18/06/21</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88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a:t>18/06/21</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52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18/06/21</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17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a:t>18/06/21</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87943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F6AC-3853-4B6D-A20B-54AD8C5BC242}"/>
              </a:ext>
            </a:extLst>
          </p:cNvPr>
          <p:cNvSpPr>
            <a:spLocks noGrp="1"/>
          </p:cNvSpPr>
          <p:nvPr>
            <p:ph type="title"/>
          </p:nvPr>
        </p:nvSpPr>
        <p:spPr>
          <a:xfrm>
            <a:off x="496711" y="2188056"/>
            <a:ext cx="11114096" cy="1497507"/>
          </a:xfrm>
        </p:spPr>
        <p:txBody>
          <a:bodyPr>
            <a:normAutofit/>
          </a:bodyPr>
          <a:lstStyle/>
          <a:p>
            <a:pPr algn="ctr"/>
            <a:r>
              <a:rPr lang="en-US" dirty="0"/>
              <a:t>E</a:t>
            </a:r>
            <a:r>
              <a:rPr lang="el-GR" dirty="0"/>
              <a:t>ξορυξη τιμων ΜΕΤΟΧων και προβλεψη τουσ στο μελλον</a:t>
            </a:r>
            <a:endParaRPr lang="en-US" dirty="0"/>
          </a:p>
        </p:txBody>
      </p:sp>
      <p:sp>
        <p:nvSpPr>
          <p:cNvPr id="3" name="Text Placeholder 2">
            <a:extLst>
              <a:ext uri="{FF2B5EF4-FFF2-40B4-BE49-F238E27FC236}">
                <a16:creationId xmlns:a16="http://schemas.microsoft.com/office/drawing/2014/main" id="{2C66E1B8-02B9-4997-A6EA-95556890B2F5}"/>
              </a:ext>
            </a:extLst>
          </p:cNvPr>
          <p:cNvSpPr>
            <a:spLocks noGrp="1"/>
          </p:cNvSpPr>
          <p:nvPr>
            <p:ph type="body" idx="1"/>
          </p:nvPr>
        </p:nvSpPr>
        <p:spPr>
          <a:xfrm>
            <a:off x="581192" y="3866065"/>
            <a:ext cx="11029615" cy="600556"/>
          </a:xfrm>
        </p:spPr>
        <p:txBody>
          <a:bodyPr>
            <a:normAutofit/>
          </a:bodyPr>
          <a:lstStyle/>
          <a:p>
            <a:pPr algn="ctr"/>
            <a:r>
              <a:rPr lang="en-US" sz="2400" dirty="0"/>
              <a:t>Theodoros </a:t>
            </a:r>
            <a:r>
              <a:rPr lang="en-US" sz="2400" dirty="0" err="1"/>
              <a:t>Tsourdinis</a:t>
            </a:r>
            <a:endParaRPr lang="en-US" sz="2400" dirty="0"/>
          </a:p>
        </p:txBody>
      </p:sp>
      <p:sp>
        <p:nvSpPr>
          <p:cNvPr id="6" name="TextBox 5">
            <a:extLst>
              <a:ext uri="{FF2B5EF4-FFF2-40B4-BE49-F238E27FC236}">
                <a16:creationId xmlns:a16="http://schemas.microsoft.com/office/drawing/2014/main" id="{0987465E-58C0-4168-A299-17974F6F24C7}"/>
              </a:ext>
            </a:extLst>
          </p:cNvPr>
          <p:cNvSpPr txBox="1"/>
          <p:nvPr/>
        </p:nvSpPr>
        <p:spPr>
          <a:xfrm>
            <a:off x="3047999" y="5293763"/>
            <a:ext cx="6096000" cy="923330"/>
          </a:xfrm>
          <a:prstGeom prst="rect">
            <a:avLst/>
          </a:prstGeom>
          <a:noFill/>
        </p:spPr>
        <p:txBody>
          <a:bodyPr wrap="square">
            <a:spAutoFit/>
          </a:bodyPr>
          <a:lstStyle/>
          <a:p>
            <a:pPr algn="ctr">
              <a:lnSpc>
                <a:spcPct val="100000"/>
              </a:lnSpc>
              <a:spcBef>
                <a:spcPts val="0"/>
              </a:spcBef>
            </a:pPr>
            <a:r>
              <a:rPr lang="en-US" sz="1800" dirty="0">
                <a:solidFill>
                  <a:schemeClr val="bg1"/>
                </a:solidFill>
              </a:rPr>
              <a:t>Dept. of Electrical &amp; Computer Engineering, </a:t>
            </a:r>
          </a:p>
          <a:p>
            <a:pPr algn="ctr">
              <a:lnSpc>
                <a:spcPct val="100000"/>
              </a:lnSpc>
              <a:spcBef>
                <a:spcPts val="0"/>
              </a:spcBef>
            </a:pPr>
            <a:r>
              <a:rPr lang="en-US" sz="1800" dirty="0">
                <a:solidFill>
                  <a:schemeClr val="bg1"/>
                </a:solidFill>
              </a:rPr>
              <a:t>University of Thessaly, Volos, Greece</a:t>
            </a:r>
          </a:p>
          <a:p>
            <a:pPr algn="ctr">
              <a:lnSpc>
                <a:spcPct val="100000"/>
              </a:lnSpc>
              <a:spcBef>
                <a:spcPts val="0"/>
              </a:spcBef>
            </a:pPr>
            <a:r>
              <a:rPr lang="en-US" dirty="0">
                <a:solidFill>
                  <a:schemeClr val="bg1"/>
                </a:solidFill>
              </a:rPr>
              <a:t>Big Data Mining</a:t>
            </a:r>
            <a:endParaRPr lang="en-US" sz="1800" dirty="0">
              <a:solidFill>
                <a:schemeClr val="bg1"/>
              </a:solidFill>
            </a:endParaRPr>
          </a:p>
        </p:txBody>
      </p:sp>
      <p:pic>
        <p:nvPicPr>
          <p:cNvPr id="7" name="Picture 6">
            <a:extLst>
              <a:ext uri="{FF2B5EF4-FFF2-40B4-BE49-F238E27FC236}">
                <a16:creationId xmlns:a16="http://schemas.microsoft.com/office/drawing/2014/main" id="{296D5EEB-F504-4AB1-BF96-11222C9B1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372" y="761474"/>
            <a:ext cx="1752506" cy="1202793"/>
          </a:xfrm>
          <a:prstGeom prst="rect">
            <a:avLst/>
          </a:prstGeom>
        </p:spPr>
      </p:pic>
    </p:spTree>
    <p:extLst>
      <p:ext uri="{BB962C8B-B14F-4D97-AF65-F5344CB8AC3E}">
        <p14:creationId xmlns:p14="http://schemas.microsoft.com/office/powerpoint/2010/main" val="160782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l-GR" dirty="0"/>
              <a:t>Τεχνικη αναλυση με τη χρηση </a:t>
            </a:r>
            <a:r>
              <a:rPr lang="en-US" dirty="0" err="1"/>
              <a:t>rnn</a:t>
            </a:r>
            <a:r>
              <a:rPr lang="el-GR" dirty="0"/>
              <a:t> –</a:t>
            </a:r>
            <a:r>
              <a:rPr lang="en-US" dirty="0" err="1"/>
              <a:t>lstm</a:t>
            </a:r>
            <a:r>
              <a:rPr lang="en-US" dirty="0"/>
              <a:t> </a:t>
            </a:r>
            <a:r>
              <a:rPr lang="el-GR" dirty="0"/>
              <a:t>μοντελο</a:t>
            </a:r>
            <a:endParaRPr lang="en-US" dirty="0"/>
          </a:p>
        </p:txBody>
      </p:sp>
      <p:sp>
        <p:nvSpPr>
          <p:cNvPr id="5" name="Date Placeholder 2">
            <a:extLst>
              <a:ext uri="{FF2B5EF4-FFF2-40B4-BE49-F238E27FC236}">
                <a16:creationId xmlns:a16="http://schemas.microsoft.com/office/drawing/2014/main" id="{8FA837B8-36D8-4690-8C7C-4F8CF0EDD844}"/>
              </a:ext>
            </a:extLst>
          </p:cNvPr>
          <p:cNvSpPr txBox="1">
            <a:spLocks/>
          </p:cNvSpPr>
          <p:nvPr/>
        </p:nvSpPr>
        <p:spPr>
          <a:xfrm>
            <a:off x="9734550" y="6391960"/>
            <a:ext cx="1973070" cy="2857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ja-JP" sz="1400" dirty="0">
                <a:solidFill>
                  <a:schemeClr val="tx1"/>
                </a:solidFill>
              </a:rPr>
              <a:t>4</a:t>
            </a:r>
          </a:p>
        </p:txBody>
      </p:sp>
      <p:sp>
        <p:nvSpPr>
          <p:cNvPr id="9" name="Text Placeholder 2">
            <a:extLst>
              <a:ext uri="{FF2B5EF4-FFF2-40B4-BE49-F238E27FC236}">
                <a16:creationId xmlns:a16="http://schemas.microsoft.com/office/drawing/2014/main" id="{E427F62E-3482-4F7F-9E29-459AF2CAA82D}"/>
              </a:ext>
            </a:extLst>
          </p:cNvPr>
          <p:cNvSpPr txBox="1">
            <a:spLocks/>
          </p:cNvSpPr>
          <p:nvPr/>
        </p:nvSpPr>
        <p:spPr>
          <a:xfrm>
            <a:off x="1186542" y="2643052"/>
            <a:ext cx="8958944" cy="322434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l-GR" sz="1800" dirty="0"/>
              <a:t>Αξιοποιώντας την βιβλιοθήκη tensorflow κατασκευάσαμε ένα LSTM μοντέλο. </a:t>
            </a:r>
          </a:p>
          <a:p>
            <a:pPr lvl="1"/>
            <a:r>
              <a:rPr lang="el-GR" sz="1800" dirty="0"/>
              <a:t>4 επίπεδα 50 νευρώνων LSTM και ένα επίπεδο για το output (Dense Class) layer.</a:t>
            </a:r>
          </a:p>
          <a:p>
            <a:pPr lvl="1"/>
            <a:r>
              <a:rPr lang="el-GR" sz="1800" dirty="0"/>
              <a:t>Για το compile του μοντέλου χρησιμοποιήσαμε τον Adam optimizer καθώς σύμφωνα με έρευνα έχει το χαμηλότερο avg cross entropy σε σχέση με τα υπόλοιπα (Adadelta, Adagrad κτλπ).</a:t>
            </a:r>
          </a:p>
          <a:p>
            <a:pPr lvl="1"/>
            <a:r>
              <a:rPr lang="el-GR" sz="1800" dirty="0"/>
              <a:t>Με τη μέθοδο fit του tensorflow εκπαιδεύσαμε το μοντέλο μας σε 100 επαναλήψεις με batch size 32. Και καταλήξαμε σε ένα πολύ χαμηλό τετράγωνο σφάλμα (Mean squared error) της τάξης του 10\%.</a:t>
            </a:r>
            <a:endParaRPr lang="en-US" sz="1800" dirty="0"/>
          </a:p>
          <a:p>
            <a:pPr lvl="2"/>
            <a:endParaRPr lang="el-GR" sz="1600" dirty="0"/>
          </a:p>
        </p:txBody>
      </p:sp>
    </p:spTree>
    <p:extLst>
      <p:ext uri="{BB962C8B-B14F-4D97-AF65-F5344CB8AC3E}">
        <p14:creationId xmlns:p14="http://schemas.microsoft.com/office/powerpoint/2010/main" val="187199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l-GR" dirty="0"/>
              <a:t>ΠειρΑματα - ΑποτελΕσματα</a:t>
            </a:r>
            <a:endParaRPr lang="en-US" dirty="0"/>
          </a:p>
        </p:txBody>
      </p:sp>
      <p:sp>
        <p:nvSpPr>
          <p:cNvPr id="5" name="Date Placeholder 2">
            <a:extLst>
              <a:ext uri="{FF2B5EF4-FFF2-40B4-BE49-F238E27FC236}">
                <a16:creationId xmlns:a16="http://schemas.microsoft.com/office/drawing/2014/main" id="{8FA837B8-36D8-4690-8C7C-4F8CF0EDD844}"/>
              </a:ext>
            </a:extLst>
          </p:cNvPr>
          <p:cNvSpPr txBox="1">
            <a:spLocks/>
          </p:cNvSpPr>
          <p:nvPr/>
        </p:nvSpPr>
        <p:spPr>
          <a:xfrm>
            <a:off x="9734550" y="6391960"/>
            <a:ext cx="1973070" cy="2857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ja-JP" sz="1400" dirty="0">
                <a:solidFill>
                  <a:schemeClr val="tx1"/>
                </a:solidFill>
              </a:rPr>
              <a:t>4</a:t>
            </a:r>
          </a:p>
        </p:txBody>
      </p:sp>
      <p:sp>
        <p:nvSpPr>
          <p:cNvPr id="9" name="Text Placeholder 2">
            <a:extLst>
              <a:ext uri="{FF2B5EF4-FFF2-40B4-BE49-F238E27FC236}">
                <a16:creationId xmlns:a16="http://schemas.microsoft.com/office/drawing/2014/main" id="{E427F62E-3482-4F7F-9E29-459AF2CAA82D}"/>
              </a:ext>
            </a:extLst>
          </p:cNvPr>
          <p:cNvSpPr txBox="1">
            <a:spLocks/>
          </p:cNvSpPr>
          <p:nvPr/>
        </p:nvSpPr>
        <p:spPr>
          <a:xfrm>
            <a:off x="484380" y="3429000"/>
            <a:ext cx="5344161" cy="399753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l-GR" sz="1800" dirty="0"/>
              <a:t>Αξιοποιώντας την βιβλιοθήκη tensorflow σκοπός είναι να προβλέψουμε τις 20 πρώτες μέρες του Ιανουαρίου (καθημερινές μέρες). </a:t>
            </a:r>
            <a:endParaRPr lang="el-GR" sz="1600" dirty="0"/>
          </a:p>
        </p:txBody>
      </p:sp>
      <p:pic>
        <p:nvPicPr>
          <p:cNvPr id="6" name="Picture 5" descr="Chart, line chart&#10;&#10;Description automatically generated">
            <a:extLst>
              <a:ext uri="{FF2B5EF4-FFF2-40B4-BE49-F238E27FC236}">
                <a16:creationId xmlns:a16="http://schemas.microsoft.com/office/drawing/2014/main" id="{73FFE637-E483-4FC0-851C-1A7053089DBB}"/>
              </a:ext>
            </a:extLst>
          </p:cNvPr>
          <p:cNvPicPr>
            <a:picLocks noChangeAspect="1"/>
          </p:cNvPicPr>
          <p:nvPr/>
        </p:nvPicPr>
        <p:blipFill>
          <a:blip r:embed="rId3"/>
          <a:stretch>
            <a:fillRect/>
          </a:stretch>
        </p:blipFill>
        <p:spPr>
          <a:xfrm>
            <a:off x="5955702" y="2861801"/>
            <a:ext cx="4939682" cy="3530159"/>
          </a:xfrm>
          <a:prstGeom prst="rect">
            <a:avLst/>
          </a:prstGeom>
        </p:spPr>
      </p:pic>
    </p:spTree>
    <p:extLst>
      <p:ext uri="{BB962C8B-B14F-4D97-AF65-F5344CB8AC3E}">
        <p14:creationId xmlns:p14="http://schemas.microsoft.com/office/powerpoint/2010/main" val="355995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989F-B730-46B7-9384-952E1C3F9235}"/>
              </a:ext>
            </a:extLst>
          </p:cNvPr>
          <p:cNvSpPr>
            <a:spLocks noGrp="1"/>
          </p:cNvSpPr>
          <p:nvPr>
            <p:ph type="title"/>
          </p:nvPr>
        </p:nvSpPr>
        <p:spPr/>
        <p:txBody>
          <a:bodyPr/>
          <a:lstStyle/>
          <a:p>
            <a:r>
              <a:rPr lang="en-US" dirty="0"/>
              <a:t>bibliographic sources</a:t>
            </a:r>
            <a:br>
              <a:rPr lang="en-US" dirty="0"/>
            </a:br>
            <a:endParaRPr lang="en-US" dirty="0"/>
          </a:p>
        </p:txBody>
      </p:sp>
      <p:sp>
        <p:nvSpPr>
          <p:cNvPr id="3" name="Content Placeholder 2">
            <a:extLst>
              <a:ext uri="{FF2B5EF4-FFF2-40B4-BE49-F238E27FC236}">
                <a16:creationId xmlns:a16="http://schemas.microsoft.com/office/drawing/2014/main" id="{03FD3582-C699-4564-8943-271C4F515698}"/>
              </a:ext>
            </a:extLst>
          </p:cNvPr>
          <p:cNvSpPr>
            <a:spLocks noGrp="1"/>
          </p:cNvSpPr>
          <p:nvPr>
            <p:ph idx="1"/>
          </p:nvPr>
        </p:nvSpPr>
        <p:spPr/>
        <p:txBody>
          <a:bodyPr>
            <a:normAutofit/>
          </a:bodyPr>
          <a:lstStyle/>
          <a:p>
            <a:r>
              <a:rPr lang="en-US" dirty="0" err="1"/>
              <a:t>Chenjie</a:t>
            </a:r>
            <a:r>
              <a:rPr lang="en-US" dirty="0"/>
              <a:t> Sang, Massimo Di </a:t>
            </a:r>
            <a:r>
              <a:rPr lang="en-US" dirty="0" err="1"/>
              <a:t>Pierro,Improving</a:t>
            </a:r>
            <a:r>
              <a:rPr lang="en-US" dirty="0"/>
              <a:t> trading technical analysis with TensorFlow Long Short-Term Memory (LSTM) Neural </a:t>
            </a:r>
            <a:r>
              <a:rPr lang="en-US" dirty="0" err="1"/>
              <a:t>Network,The</a:t>
            </a:r>
            <a:r>
              <a:rPr lang="en-US" dirty="0"/>
              <a:t> Journal of Finance and Data </a:t>
            </a:r>
            <a:r>
              <a:rPr lang="en-US" dirty="0" err="1"/>
              <a:t>Science,Volume</a:t>
            </a:r>
            <a:r>
              <a:rPr lang="en-US" dirty="0"/>
              <a:t> 5, Issue 1,2019,Pages 1-11,ISSN 2405-9188,P. Chiu, J. </a:t>
            </a:r>
            <a:r>
              <a:rPr lang="en-US" dirty="0" err="1"/>
              <a:t>Reunanen</a:t>
            </a:r>
            <a:r>
              <a:rPr lang="en-US" dirty="0"/>
              <a:t>, R. </a:t>
            </a:r>
            <a:r>
              <a:rPr lang="en-US" dirty="0" err="1"/>
              <a:t>Luostari</a:t>
            </a:r>
            <a:r>
              <a:rPr lang="en-US" dirty="0"/>
              <a:t> and H. </a:t>
            </a:r>
            <a:r>
              <a:rPr lang="en-US" dirty="0" err="1"/>
              <a:t>Holma</a:t>
            </a:r>
            <a:r>
              <a:rPr lang="en-US" dirty="0"/>
              <a:t>, "Big Data Analytics for 4.9G and 5G Mobile Network Optimization," 2017 IEEE 85th Vehicular Technology Conference (VTC Spring), 2017, pp. 1-4, </a:t>
            </a:r>
            <a:r>
              <a:rPr lang="en-US" dirty="0" err="1"/>
              <a:t>doi</a:t>
            </a:r>
            <a:r>
              <a:rPr lang="en-US" dirty="0"/>
              <a:t>: 10.1109/VTCSpring.2017.8108601.</a:t>
            </a:r>
            <a:endParaRPr lang="el-GR" dirty="0"/>
          </a:p>
          <a:p>
            <a:pPr marL="0" indent="0">
              <a:buNone/>
            </a:pPr>
            <a:endParaRPr lang="el-GR" dirty="0"/>
          </a:p>
        </p:txBody>
      </p:sp>
    </p:spTree>
    <p:extLst>
      <p:ext uri="{BB962C8B-B14F-4D97-AF65-F5344CB8AC3E}">
        <p14:creationId xmlns:p14="http://schemas.microsoft.com/office/powerpoint/2010/main" val="44831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35A-B66D-417F-BAD1-FDFC1F79C00D}"/>
              </a:ext>
            </a:extLst>
          </p:cNvPr>
          <p:cNvSpPr>
            <a:spLocks noGrp="1"/>
          </p:cNvSpPr>
          <p:nvPr>
            <p:ph type="title"/>
          </p:nvPr>
        </p:nvSpPr>
        <p:spPr>
          <a:xfrm>
            <a:off x="3639513" y="5418423"/>
            <a:ext cx="4909445" cy="689514"/>
          </a:xfrm>
        </p:spPr>
        <p:txBody>
          <a:bodyPr/>
          <a:lstStyle/>
          <a:p>
            <a:pPr algn="ctr"/>
            <a:r>
              <a:rPr lang="en-US" dirty="0">
                <a:solidFill>
                  <a:schemeClr val="bg1"/>
                </a:solidFill>
              </a:rPr>
              <a:t>Any Questions?</a:t>
            </a:r>
          </a:p>
        </p:txBody>
      </p:sp>
      <p:sp>
        <p:nvSpPr>
          <p:cNvPr id="8" name="Rectangle 7">
            <a:extLst>
              <a:ext uri="{FF2B5EF4-FFF2-40B4-BE49-F238E27FC236}">
                <a16:creationId xmlns:a16="http://schemas.microsoft.com/office/drawing/2014/main" id="{781E252B-9062-413B-9060-C635AA17F082}"/>
              </a:ext>
            </a:extLst>
          </p:cNvPr>
          <p:cNvSpPr/>
          <p:nvPr/>
        </p:nvSpPr>
        <p:spPr>
          <a:xfrm>
            <a:off x="5333531" y="750063"/>
            <a:ext cx="1521407" cy="3770263"/>
          </a:xfrm>
          <a:prstGeom prst="rect">
            <a:avLst/>
          </a:prstGeom>
          <a:noFill/>
        </p:spPr>
        <p:txBody>
          <a:bodyPr wrap="square" lIns="91440" tIns="45720" rIns="91440" bIns="45720">
            <a:spAutoFit/>
          </a:bodyPr>
          <a:lstStyle/>
          <a:p>
            <a:pPr algn="ctr"/>
            <a:r>
              <a:rPr lang="en-US" sz="23900" dirty="0">
                <a:ln w="0">
                  <a:solidFill>
                    <a:srgbClr val="8CB64A"/>
                  </a:solidFill>
                </a:ln>
                <a:solidFill>
                  <a:srgbClr val="1A3260"/>
                </a:solidFill>
                <a:effectLst>
                  <a:reflection blurRad="6350" stA="53000" endA="300" endPos="35500" dir="5400000" sy="-90000" algn="bl" rotWithShape="0"/>
                </a:effectLst>
                <a:latin typeface="Algerian" panose="04020705040A02060702" pitchFamily="82" charset="0"/>
              </a:rPr>
              <a:t>?</a:t>
            </a:r>
          </a:p>
        </p:txBody>
      </p:sp>
      <p:sp>
        <p:nvSpPr>
          <p:cNvPr id="4" name="Date Placeholder 2">
            <a:extLst>
              <a:ext uri="{FF2B5EF4-FFF2-40B4-BE49-F238E27FC236}">
                <a16:creationId xmlns:a16="http://schemas.microsoft.com/office/drawing/2014/main" id="{9E26163C-3BB4-4C1F-BBFF-283E3844ED85}"/>
              </a:ext>
            </a:extLst>
          </p:cNvPr>
          <p:cNvSpPr txBox="1">
            <a:spLocks/>
          </p:cNvSpPr>
          <p:nvPr/>
        </p:nvSpPr>
        <p:spPr>
          <a:xfrm>
            <a:off x="9734550" y="6391960"/>
            <a:ext cx="1973070" cy="2857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ja-JP" sz="1400" dirty="0">
                <a:solidFill>
                  <a:schemeClr val="tx1"/>
                </a:solidFill>
              </a:rPr>
              <a:t>10</a:t>
            </a:r>
          </a:p>
        </p:txBody>
      </p:sp>
    </p:spTree>
    <p:extLst>
      <p:ext uri="{BB962C8B-B14F-4D97-AF65-F5344CB8AC3E}">
        <p14:creationId xmlns:p14="http://schemas.microsoft.com/office/powerpoint/2010/main" val="289713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l-GR" dirty="0"/>
              <a:t>ΤΕΧΝΙΚΗ ΑΝΑΛΥΣΗ</a:t>
            </a:r>
            <a:endParaRPr lang="en-US" dirty="0"/>
          </a:p>
        </p:txBody>
      </p:sp>
      <p:sp>
        <p:nvSpPr>
          <p:cNvPr id="32" name="Text Placeholder 2">
            <a:extLst>
              <a:ext uri="{FF2B5EF4-FFF2-40B4-BE49-F238E27FC236}">
                <a16:creationId xmlns:a16="http://schemas.microsoft.com/office/drawing/2014/main" id="{30A4033B-1705-495A-AA5A-8F77B84BE2AF}"/>
              </a:ext>
            </a:extLst>
          </p:cNvPr>
          <p:cNvSpPr txBox="1">
            <a:spLocks/>
          </p:cNvSpPr>
          <p:nvPr/>
        </p:nvSpPr>
        <p:spPr>
          <a:xfrm>
            <a:off x="411057" y="2481812"/>
            <a:ext cx="5921103" cy="391014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l-GR" sz="1600" b="1" i="0" dirty="0">
                <a:effectLst/>
                <a:latin typeface="Times New Roman" panose="02020603050405020304" pitchFamily="18" charset="0"/>
              </a:rPr>
              <a:t>Η Τεχνική Ανάλυση μελετάει τις μεταβολές των μετοχών από το παρελθόν και προσπαθεί να εντοπίσει σε σύντομο χρονικό διάστημα τις μεταβολές που θα γίνουν στο μέλλον.</a:t>
            </a:r>
            <a:endParaRPr lang="en-US" sz="1600" b="1" i="0" dirty="0">
              <a:effectLst/>
              <a:latin typeface="Times New Roman" panose="02020603050405020304" pitchFamily="18" charset="0"/>
            </a:endParaRPr>
          </a:p>
          <a:p>
            <a:r>
              <a:rPr lang="el-GR" sz="1600" b="1" i="0" dirty="0">
                <a:effectLst/>
                <a:latin typeface="Times New Roman" panose="02020603050405020304" pitchFamily="18" charset="0"/>
                <a:cs typeface="Times New Roman" panose="02020603050405020304" pitchFamily="18" charset="0"/>
              </a:rPr>
              <a:t> </a:t>
            </a:r>
            <a:r>
              <a:rPr lang="el-GR" sz="1600" b="1" i="0" dirty="0">
                <a:solidFill>
                  <a:srgbClr val="202122"/>
                </a:solidFill>
                <a:effectLst/>
                <a:latin typeface="Times New Roman" panose="02020603050405020304" pitchFamily="18" charset="0"/>
                <a:cs typeface="Times New Roman" panose="02020603050405020304" pitchFamily="18" charset="0"/>
              </a:rPr>
              <a:t>Θεωρώντας δεδομένο ότι δεν γνωρίζουμε τι θα συμβεί στο μέλλον, με την Τεχνική Ανάλυση αναζητούμε πιθανές συμπεριφορές στο παρελθόν που μπορεί να μας βοηθήσουν ώστε να εφαρμόσουμε μια επενδυτική στρατηγική, βασιζόμενοι στο σκεπτικό ότι οι συμπεριφορές τείνουν να επαναλαμβάνονται με παρόμοιο τρόπο.</a:t>
            </a:r>
            <a:endParaRPr lang="en-US" sz="14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2B26D8E-74A3-4FEC-A4D6-A0D2439AACD3}"/>
              </a:ext>
            </a:extLst>
          </p:cNvPr>
          <p:cNvSpPr txBox="1"/>
          <p:nvPr/>
        </p:nvSpPr>
        <p:spPr>
          <a:xfrm>
            <a:off x="8071978" y="5526027"/>
            <a:ext cx="4632325" cy="261610"/>
          </a:xfrm>
          <a:prstGeom prst="rect">
            <a:avLst/>
          </a:prstGeom>
          <a:noFill/>
        </p:spPr>
        <p:txBody>
          <a:bodyPr wrap="square" rtlCol="0">
            <a:spAutoFit/>
          </a:bodyPr>
          <a:lstStyle/>
          <a:p>
            <a:r>
              <a:rPr lang="en-US" sz="1100" b="0" i="0" dirty="0">
                <a:effectLst/>
                <a:latin typeface="Times New Roman" panose="02020603050405020304" pitchFamily="18" charset="0"/>
              </a:rPr>
              <a:t>Source: www.linkedin.com</a:t>
            </a:r>
            <a:endParaRPr lang="en-US" sz="1100" dirty="0"/>
          </a:p>
        </p:txBody>
      </p:sp>
      <p:pic>
        <p:nvPicPr>
          <p:cNvPr id="3" name="Picture 2" descr="The Only Technical Analysis Video You Will Ever Need... (Full Course:  Beginner To Advanced) - YouTube">
            <a:extLst>
              <a:ext uri="{FF2B5EF4-FFF2-40B4-BE49-F238E27FC236}">
                <a16:creationId xmlns:a16="http://schemas.microsoft.com/office/drawing/2014/main" id="{9582CBCA-39A2-4425-898F-69113FCC1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160" y="2536195"/>
            <a:ext cx="5438020" cy="305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8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n-US" dirty="0"/>
              <a:t>Technical analysis – DEEP LEARNING</a:t>
            </a:r>
          </a:p>
        </p:txBody>
      </p:sp>
      <p:sp>
        <p:nvSpPr>
          <p:cNvPr id="32" name="Text Placeholder 2">
            <a:extLst>
              <a:ext uri="{FF2B5EF4-FFF2-40B4-BE49-F238E27FC236}">
                <a16:creationId xmlns:a16="http://schemas.microsoft.com/office/drawing/2014/main" id="{30A4033B-1705-495A-AA5A-8F77B84BE2AF}"/>
              </a:ext>
            </a:extLst>
          </p:cNvPr>
          <p:cNvSpPr txBox="1">
            <a:spLocks/>
          </p:cNvSpPr>
          <p:nvPr/>
        </p:nvSpPr>
        <p:spPr>
          <a:xfrm>
            <a:off x="457199" y="2164081"/>
            <a:ext cx="5344161" cy="399753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7" name="TextBox 6">
            <a:extLst>
              <a:ext uri="{FF2B5EF4-FFF2-40B4-BE49-F238E27FC236}">
                <a16:creationId xmlns:a16="http://schemas.microsoft.com/office/drawing/2014/main" id="{AB0ABA7E-57B1-44F0-82F9-80D237C2E9C3}"/>
              </a:ext>
            </a:extLst>
          </p:cNvPr>
          <p:cNvSpPr txBox="1"/>
          <p:nvPr/>
        </p:nvSpPr>
        <p:spPr>
          <a:xfrm>
            <a:off x="581192" y="2311685"/>
            <a:ext cx="6096000" cy="369331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latin typeface="Arial" panose="020B0604020202020204" pitchFamily="34" charset="0"/>
              </a:rPr>
              <a:t>Πέρα από τα κλασσικά μαθηματικά εργαλεία που χρησιμοποιούνται στην Τ.Α όπως ο Κινητός Μέσος Όρος</a:t>
            </a:r>
            <a:endParaRPr lang="en-US" dirty="0">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l-GR" dirty="0">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latin typeface="Arial" panose="020B0604020202020204" pitchFamily="34" charset="0"/>
              </a:rPr>
              <a:t>Σημαντικό εργαλείο στην ανάλυση των δεδομένων των τιμών μετοχών είναι η υπολογιστική ισχύς</a:t>
            </a:r>
            <a:endParaRPr lang="en-US" dirty="0">
              <a:latin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l-GR" dirty="0">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latin typeface="Arial" panose="020B0604020202020204" pitchFamily="34" charset="0"/>
              </a:rPr>
              <a:t>Ειδικότερα τα νευρωνικά δίκτυα είναι έτσι σχεδιασμένα έτσι ώστε να λύνουν σύνθετα προβλήματα αξιοποιώντας την υπολογιστική ισχύ και δίνοντας αρκετά καλές προβλέψεις στο μέλλον.</a:t>
            </a: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pic>
        <p:nvPicPr>
          <p:cNvPr id="2052" name="Picture 4" descr="AI vs. Machine Learning vs. Deep Learning vs. Neural Networks: What&amp;#39;s the  Difference? | IBM">
            <a:extLst>
              <a:ext uri="{FF2B5EF4-FFF2-40B4-BE49-F238E27FC236}">
                <a16:creationId xmlns:a16="http://schemas.microsoft.com/office/drawing/2014/main" id="{E6266B9F-26CB-4121-90F5-268C42006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192" y="2166845"/>
            <a:ext cx="482679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0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9DF0-0191-43EF-B0BB-D0F4C1D754ED}"/>
              </a:ext>
            </a:extLst>
          </p:cNvPr>
          <p:cNvSpPr>
            <a:spLocks noGrp="1"/>
          </p:cNvSpPr>
          <p:nvPr>
            <p:ph type="title"/>
          </p:nvPr>
        </p:nvSpPr>
        <p:spPr/>
        <p:txBody>
          <a:bodyPr/>
          <a:lstStyle/>
          <a:p>
            <a:r>
              <a:rPr lang="el-GR" sz="2800" b="1" dirty="0"/>
              <a:t>Ο Νευρωνας (</a:t>
            </a:r>
            <a:r>
              <a:rPr lang="en-US" sz="2800" b="1" dirty="0"/>
              <a:t>Perceptron</a:t>
            </a:r>
            <a:r>
              <a:rPr lang="el-GR" sz="2800" b="1" dirty="0"/>
              <a:t>) </a:t>
            </a:r>
            <a:endParaRPr lang="en-US" dirty="0"/>
          </a:p>
        </p:txBody>
      </p:sp>
      <p:sp>
        <p:nvSpPr>
          <p:cNvPr id="3" name="Content Placeholder 2">
            <a:extLst>
              <a:ext uri="{FF2B5EF4-FFF2-40B4-BE49-F238E27FC236}">
                <a16:creationId xmlns:a16="http://schemas.microsoft.com/office/drawing/2014/main" id="{4300DC35-C866-4141-9FEE-2842CEEB379B}"/>
              </a:ext>
            </a:extLst>
          </p:cNvPr>
          <p:cNvSpPr>
            <a:spLocks noGrp="1"/>
          </p:cNvSpPr>
          <p:nvPr>
            <p:ph idx="1"/>
          </p:nvPr>
        </p:nvSpPr>
        <p:spPr>
          <a:xfrm>
            <a:off x="581192" y="2315112"/>
            <a:ext cx="5003179" cy="2826933"/>
          </a:xfrm>
        </p:spPr>
        <p:txBody>
          <a:bodyPr>
            <a:normAutofit fontScale="92500"/>
          </a:bodyPr>
          <a:lstStyle/>
          <a:p>
            <a:r>
              <a:rPr lang="el-GR" sz="1800" dirty="0"/>
              <a:t>Ο Νευρώνας (</a:t>
            </a:r>
            <a:r>
              <a:rPr lang="en-US" sz="1800" dirty="0"/>
              <a:t>Perceptron) </a:t>
            </a:r>
            <a:r>
              <a:rPr lang="el-GR" sz="1800" dirty="0"/>
              <a:t>αποτελεί το </a:t>
            </a:r>
            <a:r>
              <a:rPr lang="el-GR" sz="1800" b="1" dirty="0"/>
              <a:t>βασικό δομικό στοιχείο των Νευρωνικών Δικτύων</a:t>
            </a:r>
            <a:r>
              <a:rPr lang="el-GR" sz="1800" dirty="0"/>
              <a:t>.</a:t>
            </a:r>
            <a:endParaRPr lang="en-US" sz="1800" dirty="0"/>
          </a:p>
          <a:p>
            <a:r>
              <a:rPr lang="el-GR" sz="1800" dirty="0"/>
              <a:t>Δέχεται </a:t>
            </a:r>
            <a:r>
              <a:rPr lang="el-GR" sz="1800" b="1" dirty="0"/>
              <a:t>διάνυσμα </a:t>
            </a:r>
            <a:r>
              <a:rPr lang="en-US" sz="1800" b="1" dirty="0"/>
              <a:t>X </a:t>
            </a:r>
            <a:r>
              <a:rPr lang="el-GR" sz="1800" b="1" dirty="0"/>
              <a:t>ως είσοδο</a:t>
            </a:r>
            <a:r>
              <a:rPr lang="el-GR" sz="1800" dirty="0"/>
              <a:t>, πολλαπλασιάζει με </a:t>
            </a:r>
            <a:r>
              <a:rPr lang="el-GR" sz="1800" b="1" dirty="0"/>
              <a:t>βάρη </a:t>
            </a:r>
            <a:r>
              <a:rPr lang="en-US" sz="1800" b="1" dirty="0"/>
              <a:t>W</a:t>
            </a:r>
            <a:r>
              <a:rPr lang="en-US" sz="1800" dirty="0"/>
              <a:t>, </a:t>
            </a:r>
            <a:r>
              <a:rPr lang="el-GR" sz="1800" dirty="0"/>
              <a:t>αθροίζει τα γινόμενα και </a:t>
            </a:r>
            <a:r>
              <a:rPr lang="el-GR" sz="1800" b="1" dirty="0"/>
              <a:t>εφαρμόζει συνάρτηση ενεργοποίησης </a:t>
            </a:r>
            <a:r>
              <a:rPr lang="en-US" sz="1800" b="1" dirty="0"/>
              <a:t>g </a:t>
            </a:r>
            <a:r>
              <a:rPr lang="el-GR" sz="1800" dirty="0"/>
              <a:t>στο αποτέλεσμα για την παραγωγή </a:t>
            </a:r>
            <a:r>
              <a:rPr lang="el-GR" sz="1800" b="1" dirty="0"/>
              <a:t>εξόδου</a:t>
            </a:r>
            <a:r>
              <a:rPr lang="en-US" sz="1800" b="1" dirty="0"/>
              <a:t> y</a:t>
            </a:r>
            <a:r>
              <a:rPr lang="el-GR" sz="1800" dirty="0"/>
              <a:t>.</a:t>
            </a:r>
          </a:p>
          <a:p>
            <a:r>
              <a:rPr lang="el-GR" sz="1800" dirty="0"/>
              <a:t>Μαθηματική εξίσωση της εξόδου συναρτήσει του διανύσματος εισόδου και των βαρών ενός νευρώνα.</a:t>
            </a:r>
          </a:p>
          <a:p>
            <a:endParaRPr lang="el-GR" sz="1800" dirty="0"/>
          </a:p>
          <a:p>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85E7F58-A39E-485B-85FD-2741ADF8857C}"/>
                  </a:ext>
                </a:extLst>
              </p:cNvPr>
              <p:cNvSpPr txBox="1"/>
              <p:nvPr/>
            </p:nvSpPr>
            <p:spPr>
              <a:xfrm>
                <a:off x="-228600" y="4623403"/>
                <a:ext cx="6096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rPr>
                        <m:t>𝑦</m:t>
                      </m:r>
                      <m:r>
                        <a:rPr lang="el-GR" i="0">
                          <a:latin typeface="Cambria Math" panose="02040503050406030204" pitchFamily="18" charset="0"/>
                        </a:rPr>
                        <m:t>=</m:t>
                      </m:r>
                      <m:r>
                        <a:rPr lang="el-GR" i="1">
                          <a:latin typeface="Cambria Math" panose="02040503050406030204" pitchFamily="18" charset="0"/>
                        </a:rPr>
                        <m:t>𝑔</m:t>
                      </m:r>
                      <m:d>
                        <m:dPr>
                          <m:ctrlPr>
                            <a:rPr lang="el-GR" i="1">
                              <a:latin typeface="Cambria Math" panose="02040503050406030204" pitchFamily="18" charset="0"/>
                            </a:rPr>
                          </m:ctrlPr>
                        </m:dPr>
                        <m:e>
                          <m:nary>
                            <m:naryPr>
                              <m:chr m:val="∑"/>
                              <m:limLoc m:val="undOvr"/>
                              <m:ctrlPr>
                                <a:rPr lang="el-GR" i="1">
                                  <a:latin typeface="Cambria Math" panose="02040503050406030204" pitchFamily="18" charset="0"/>
                                </a:rPr>
                              </m:ctrlPr>
                            </m:naryPr>
                            <m:sub>
                              <m:r>
                                <a:rPr lang="el-GR" i="1">
                                  <a:latin typeface="Cambria Math" panose="02040503050406030204" pitchFamily="18" charset="0"/>
                                </a:rPr>
                                <m:t>𝑖</m:t>
                              </m:r>
                              <m:r>
                                <a:rPr lang="el-GR" i="0">
                                  <a:latin typeface="Cambria Math" panose="02040503050406030204" pitchFamily="18" charset="0"/>
                                </a:rPr>
                                <m:t>=1</m:t>
                              </m:r>
                            </m:sub>
                            <m:sup>
                              <m:r>
                                <a:rPr lang="el-GR" i="1">
                                  <a:latin typeface="Cambria Math" panose="02040503050406030204" pitchFamily="18" charset="0"/>
                                </a:rPr>
                                <m:t>𝑛</m:t>
                              </m:r>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m:t>
                                  </m:r>
                                </m:sub>
                              </m:sSub>
                            </m:e>
                          </m:nary>
                          <m:r>
                            <a:rPr lang="el-GR" i="0">
                              <a:latin typeface="Cambria Math" panose="02040503050406030204" pitchFamily="18" charset="0"/>
                            </a:rPr>
                            <m:t>+</m:t>
                          </m:r>
                          <m:r>
                            <a:rPr lang="el-GR" i="1">
                              <a:latin typeface="Cambria Math" panose="02040503050406030204" pitchFamily="18" charset="0"/>
                            </a:rPr>
                            <m:t>𝑏</m:t>
                          </m:r>
                        </m:e>
                      </m:d>
                    </m:oMath>
                  </m:oMathPara>
                </a14:m>
                <a:endParaRPr lang="el-GR" dirty="0"/>
              </a:p>
            </p:txBody>
          </p:sp>
        </mc:Choice>
        <mc:Fallback>
          <p:sp>
            <p:nvSpPr>
              <p:cNvPr id="7" name="TextBox 6">
                <a:extLst>
                  <a:ext uri="{FF2B5EF4-FFF2-40B4-BE49-F238E27FC236}">
                    <a16:creationId xmlns:a16="http://schemas.microsoft.com/office/drawing/2014/main" id="{385E7F58-A39E-485B-85FD-2741ADF8857C}"/>
                  </a:ext>
                </a:extLst>
              </p:cNvPr>
              <p:cNvSpPr txBox="1">
                <a:spLocks noRot="1" noChangeAspect="1" noMove="1" noResize="1" noEditPoints="1" noAdjustHandles="1" noChangeArrowheads="1" noChangeShapeType="1" noTextEdit="1"/>
              </p:cNvSpPr>
              <p:nvPr/>
            </p:nvSpPr>
            <p:spPr>
              <a:xfrm>
                <a:off x="-228600" y="4623403"/>
                <a:ext cx="6096000" cy="848566"/>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53E9D7C-AFC8-4BD7-A1B9-26303533A24D}"/>
              </a:ext>
            </a:extLst>
          </p:cNvPr>
          <p:cNvPicPr>
            <a:picLocks noChangeAspect="1"/>
          </p:cNvPicPr>
          <p:nvPr/>
        </p:nvPicPr>
        <p:blipFill>
          <a:blip r:embed="rId3"/>
          <a:stretch>
            <a:fillRect/>
          </a:stretch>
        </p:blipFill>
        <p:spPr>
          <a:xfrm>
            <a:off x="5867400" y="2633318"/>
            <a:ext cx="5543146" cy="2190520"/>
          </a:xfrm>
          <a:prstGeom prst="rect">
            <a:avLst/>
          </a:prstGeom>
        </p:spPr>
      </p:pic>
    </p:spTree>
    <p:extLst>
      <p:ext uri="{BB962C8B-B14F-4D97-AF65-F5344CB8AC3E}">
        <p14:creationId xmlns:p14="http://schemas.microsoft.com/office/powerpoint/2010/main" val="171921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662A-51B6-4FC7-B0F7-062CF4E5D2E1}"/>
              </a:ext>
            </a:extLst>
          </p:cNvPr>
          <p:cNvSpPr>
            <a:spLocks noGrp="1"/>
          </p:cNvSpPr>
          <p:nvPr>
            <p:ph type="title"/>
          </p:nvPr>
        </p:nvSpPr>
        <p:spPr/>
        <p:txBody>
          <a:bodyPr/>
          <a:lstStyle/>
          <a:p>
            <a:r>
              <a:rPr lang="el-GR" sz="2800" b="1" dirty="0"/>
              <a:t>ΝευρΩνας ΠολλΩν ΕπιπΕδων</a:t>
            </a:r>
            <a:r>
              <a:rPr lang="en-US" sz="2800" b="1" dirty="0"/>
              <a:t> </a:t>
            </a:r>
            <a:r>
              <a:rPr lang="el-GR" sz="2800" b="1" dirty="0"/>
              <a:t>(</a:t>
            </a:r>
            <a:r>
              <a:rPr lang="en-US" sz="2800" b="1" dirty="0"/>
              <a:t>Multilayer Perceptron</a:t>
            </a:r>
            <a:r>
              <a:rPr lang="el-GR" sz="2800" b="1" dirty="0"/>
              <a:t>, </a:t>
            </a:r>
            <a:r>
              <a:rPr lang="en-US" sz="2800" b="1" dirty="0"/>
              <a:t>MLP</a:t>
            </a:r>
            <a:r>
              <a:rPr lang="el-GR" sz="2800" b="1" dirty="0"/>
              <a:t>)</a:t>
            </a:r>
            <a:endParaRPr lang="en-US" dirty="0"/>
          </a:p>
        </p:txBody>
      </p:sp>
      <p:sp>
        <p:nvSpPr>
          <p:cNvPr id="3" name="Content Placeholder 2">
            <a:extLst>
              <a:ext uri="{FF2B5EF4-FFF2-40B4-BE49-F238E27FC236}">
                <a16:creationId xmlns:a16="http://schemas.microsoft.com/office/drawing/2014/main" id="{F6A61DCE-6D04-4318-AB99-8438961FD7BB}"/>
              </a:ext>
            </a:extLst>
          </p:cNvPr>
          <p:cNvSpPr>
            <a:spLocks noGrp="1"/>
          </p:cNvSpPr>
          <p:nvPr>
            <p:ph idx="1"/>
          </p:nvPr>
        </p:nvSpPr>
        <p:spPr>
          <a:xfrm>
            <a:off x="581192" y="2358655"/>
            <a:ext cx="6102637" cy="2783390"/>
          </a:xfrm>
        </p:spPr>
        <p:txBody>
          <a:bodyPr/>
          <a:lstStyle/>
          <a:p>
            <a:r>
              <a:rPr lang="el-GR" sz="1800" dirty="0"/>
              <a:t>Πολλά </a:t>
            </a:r>
            <a:r>
              <a:rPr lang="en-US" sz="1800" dirty="0"/>
              <a:t>perceptron </a:t>
            </a:r>
            <a:r>
              <a:rPr lang="el-GR" sz="1800" dirty="0"/>
              <a:t>συνδυάζονται σε επίπεδα για τη δημιουργία Νευρωνικών Δικτύων </a:t>
            </a:r>
            <a:r>
              <a:rPr lang="en-US" sz="1800" dirty="0"/>
              <a:t>MLP.</a:t>
            </a:r>
          </a:p>
          <a:p>
            <a:r>
              <a:rPr lang="el-GR" sz="1800" b="1" dirty="0"/>
              <a:t>Πολλά επίπεδα(&gt;=2) </a:t>
            </a:r>
            <a:r>
              <a:rPr lang="el-GR" sz="1800" dirty="0"/>
              <a:t>στα οποία εφαρμόζω μη-γραμμικό μετασχηματισμό χαρακτηριστικών εισόδου</a:t>
            </a:r>
            <a:r>
              <a:rPr lang="en-US" sz="1800" dirty="0"/>
              <a:t> </a:t>
            </a:r>
            <a:r>
              <a:rPr lang="el-GR" sz="1800" dirty="0"/>
              <a:t>μέσω </a:t>
            </a:r>
            <a:r>
              <a:rPr lang="el-GR" sz="1800" b="1" dirty="0"/>
              <a:t>μη γραμμικής συνάρτησης </a:t>
            </a:r>
            <a:r>
              <a:rPr lang="en-US" sz="1800" b="1" dirty="0"/>
              <a:t>g</a:t>
            </a:r>
            <a:r>
              <a:rPr lang="el-GR" sz="1800" dirty="0"/>
              <a:t> τότε έχουμε </a:t>
            </a:r>
            <a:r>
              <a:rPr lang="en-US" sz="1800" b="1" dirty="0"/>
              <a:t>Deep Neural Networks</a:t>
            </a:r>
            <a:r>
              <a:rPr lang="en-US" sz="1800" dirty="0"/>
              <a:t>.</a:t>
            </a:r>
            <a:endParaRPr lang="el-GR" sz="1800" dirty="0"/>
          </a:p>
          <a:p>
            <a:endParaRPr lang="en-US" dirty="0"/>
          </a:p>
        </p:txBody>
      </p:sp>
      <p:pic>
        <p:nvPicPr>
          <p:cNvPr id="4" name="Picture 3">
            <a:extLst>
              <a:ext uri="{FF2B5EF4-FFF2-40B4-BE49-F238E27FC236}">
                <a16:creationId xmlns:a16="http://schemas.microsoft.com/office/drawing/2014/main" id="{B1FE3490-F3D2-4BEE-B95C-4243F9DCCD1D}"/>
              </a:ext>
            </a:extLst>
          </p:cNvPr>
          <p:cNvPicPr>
            <a:picLocks noChangeAspect="1"/>
          </p:cNvPicPr>
          <p:nvPr/>
        </p:nvPicPr>
        <p:blipFill>
          <a:blip r:embed="rId2"/>
          <a:stretch>
            <a:fillRect/>
          </a:stretch>
        </p:blipFill>
        <p:spPr>
          <a:xfrm>
            <a:off x="6683829" y="2886506"/>
            <a:ext cx="5007296" cy="2255539"/>
          </a:xfrm>
          <a:prstGeom prst="rect">
            <a:avLst/>
          </a:prstGeom>
        </p:spPr>
      </p:pic>
    </p:spTree>
    <p:extLst>
      <p:ext uri="{BB962C8B-B14F-4D97-AF65-F5344CB8AC3E}">
        <p14:creationId xmlns:p14="http://schemas.microsoft.com/office/powerpoint/2010/main" val="356788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662A-51B6-4FC7-B0F7-062CF4E5D2E1}"/>
              </a:ext>
            </a:extLst>
          </p:cNvPr>
          <p:cNvSpPr>
            <a:spLocks noGrp="1"/>
          </p:cNvSpPr>
          <p:nvPr>
            <p:ph type="title"/>
          </p:nvPr>
        </p:nvSpPr>
        <p:spPr/>
        <p:txBody>
          <a:bodyPr/>
          <a:lstStyle/>
          <a:p>
            <a:r>
              <a:rPr lang="el-GR" sz="2800" b="1" dirty="0"/>
              <a:t>Νευρωνικα Δικτυα</a:t>
            </a:r>
            <a:r>
              <a:rPr lang="en-US" sz="2800" b="1" dirty="0"/>
              <a:t> </a:t>
            </a:r>
            <a:r>
              <a:rPr lang="el-GR" sz="2800" b="1" dirty="0"/>
              <a:t>με Αναδραση (</a:t>
            </a:r>
            <a:r>
              <a:rPr lang="en-US" sz="2800" b="1" dirty="0"/>
              <a:t>RNNs</a:t>
            </a:r>
            <a:r>
              <a:rPr lang="el-GR" sz="2800" b="1" dirty="0"/>
              <a:t>)</a:t>
            </a:r>
            <a:endParaRPr lang="en-US" dirty="0"/>
          </a:p>
        </p:txBody>
      </p:sp>
      <p:pic>
        <p:nvPicPr>
          <p:cNvPr id="6" name="Picture 5" descr="Diagram&#10;&#10;Description automatically generated">
            <a:extLst>
              <a:ext uri="{FF2B5EF4-FFF2-40B4-BE49-F238E27FC236}">
                <a16:creationId xmlns:a16="http://schemas.microsoft.com/office/drawing/2014/main" id="{7397E679-2DC2-49DA-B073-07E1318F4E7D}"/>
              </a:ext>
            </a:extLst>
          </p:cNvPr>
          <p:cNvPicPr>
            <a:picLocks noChangeAspect="1"/>
          </p:cNvPicPr>
          <p:nvPr/>
        </p:nvPicPr>
        <p:blipFill>
          <a:blip r:embed="rId2"/>
          <a:stretch>
            <a:fillRect/>
          </a:stretch>
        </p:blipFill>
        <p:spPr>
          <a:xfrm>
            <a:off x="6683828" y="2770366"/>
            <a:ext cx="4566015" cy="1714548"/>
          </a:xfrm>
          <a:prstGeom prst="rect">
            <a:avLst/>
          </a:prstGeom>
        </p:spPr>
      </p:pic>
      <p:sp>
        <p:nvSpPr>
          <p:cNvPr id="8" name="Content Placeholder 7">
            <a:extLst>
              <a:ext uri="{FF2B5EF4-FFF2-40B4-BE49-F238E27FC236}">
                <a16:creationId xmlns:a16="http://schemas.microsoft.com/office/drawing/2014/main" id="{893C71D7-CCEC-440C-AFEF-0FCE66AF1651}"/>
              </a:ext>
            </a:extLst>
          </p:cNvPr>
          <p:cNvSpPr>
            <a:spLocks noGrp="1"/>
          </p:cNvSpPr>
          <p:nvPr>
            <p:ph idx="1"/>
          </p:nvPr>
        </p:nvSpPr>
        <p:spPr>
          <a:xfrm>
            <a:off x="581192" y="2180496"/>
            <a:ext cx="5253551" cy="3414761"/>
          </a:xfrm>
        </p:spPr>
        <p:txBody>
          <a:bodyPr>
            <a:normAutofit lnSpcReduction="10000"/>
          </a:bodyPr>
          <a:lstStyle/>
          <a:p>
            <a:r>
              <a:rPr lang="el-GR" sz="1800" b="1" dirty="0"/>
              <a:t>Προσθήκη ανάδρασης </a:t>
            </a:r>
            <a:r>
              <a:rPr lang="el-GR" sz="1800" dirty="0"/>
              <a:t>από Νευρώνες ενός κρυφού επιπέδου στον εαυτό τους, από το επίπεδο εξόδου σε νευρώνες κρυφών επιπέδων ή συνδυασμός των δύο</a:t>
            </a:r>
            <a:r>
              <a:rPr lang="en-US" sz="1800" dirty="0"/>
              <a:t> </a:t>
            </a:r>
            <a:r>
              <a:rPr lang="el-GR" sz="1800" dirty="0"/>
              <a:t>οδηγεί στη</a:t>
            </a:r>
            <a:r>
              <a:rPr lang="el-GR" sz="1800" b="1" dirty="0"/>
              <a:t> δημιουργία Νευρωνικών Δικτύων με Ανάδραση (</a:t>
            </a:r>
            <a:r>
              <a:rPr lang="en-US" sz="1800" b="1" dirty="0"/>
              <a:t>Recurrent Neural Networks, RNNs</a:t>
            </a:r>
            <a:r>
              <a:rPr lang="el-GR" sz="1800" b="1" dirty="0"/>
              <a:t>).</a:t>
            </a:r>
          </a:p>
          <a:p>
            <a:r>
              <a:rPr lang="el-GR" sz="1800" dirty="0"/>
              <a:t>Τα </a:t>
            </a:r>
            <a:r>
              <a:rPr lang="en-US" sz="1800" dirty="0"/>
              <a:t>RNN </a:t>
            </a:r>
            <a:r>
              <a:rPr lang="el-GR" sz="1800" dirty="0"/>
              <a:t>μαθαίνουν μια αναδρομική συνάρτηση, η οποία εκφράζει τη μετάβαση από μια κατάσταση στην επόμενη.</a:t>
            </a:r>
          </a:p>
          <a:p>
            <a:r>
              <a:rPr lang="el-GR" sz="1800" dirty="0"/>
              <a:t>Προσφέρονται για </a:t>
            </a:r>
            <a:r>
              <a:rPr lang="el-GR" sz="1800" b="1" dirty="0"/>
              <a:t>μελέτη ακολουθιακών δεδομένων </a:t>
            </a:r>
            <a:r>
              <a:rPr lang="el-GR" sz="1800" dirty="0"/>
              <a:t>όπως για παράδειγμα </a:t>
            </a:r>
            <a:r>
              <a:rPr lang="el-GR" sz="1800" b="1" dirty="0"/>
              <a:t>χρονοσειρές</a:t>
            </a:r>
            <a:r>
              <a:rPr lang="el-GR" sz="1800" dirty="0"/>
              <a:t>.</a:t>
            </a:r>
          </a:p>
          <a:p>
            <a:endParaRPr lang="en-US" dirty="0"/>
          </a:p>
        </p:txBody>
      </p:sp>
    </p:spTree>
    <p:extLst>
      <p:ext uri="{BB962C8B-B14F-4D97-AF65-F5344CB8AC3E}">
        <p14:creationId xmlns:p14="http://schemas.microsoft.com/office/powerpoint/2010/main" val="254536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E425-8FD4-4D47-83E1-A18D7277190A}"/>
              </a:ext>
            </a:extLst>
          </p:cNvPr>
          <p:cNvSpPr>
            <a:spLocks noGrp="1"/>
          </p:cNvSpPr>
          <p:nvPr>
            <p:ph type="title"/>
          </p:nvPr>
        </p:nvSpPr>
        <p:spPr/>
        <p:txBody>
          <a:bodyPr/>
          <a:lstStyle/>
          <a:p>
            <a:r>
              <a:rPr lang="el-GR" sz="2800" b="1" dirty="0"/>
              <a:t>Δικτυα</a:t>
            </a:r>
            <a:r>
              <a:rPr lang="en-US" sz="2800" b="1" dirty="0"/>
              <a:t> Long Short-Term Memory (LSTM)</a:t>
            </a:r>
            <a:endParaRPr lang="en-US" dirty="0"/>
          </a:p>
        </p:txBody>
      </p:sp>
      <p:sp>
        <p:nvSpPr>
          <p:cNvPr id="3" name="Content Placeholder 2">
            <a:extLst>
              <a:ext uri="{FF2B5EF4-FFF2-40B4-BE49-F238E27FC236}">
                <a16:creationId xmlns:a16="http://schemas.microsoft.com/office/drawing/2014/main" id="{16B05231-10A1-43A6-8A2C-CF0A55D69D11}"/>
              </a:ext>
            </a:extLst>
          </p:cNvPr>
          <p:cNvSpPr>
            <a:spLocks noGrp="1"/>
          </p:cNvSpPr>
          <p:nvPr>
            <p:ph idx="1"/>
          </p:nvPr>
        </p:nvSpPr>
        <p:spPr>
          <a:xfrm>
            <a:off x="581192" y="2180496"/>
            <a:ext cx="5340637" cy="3567161"/>
          </a:xfrm>
        </p:spPr>
        <p:txBody>
          <a:bodyPr/>
          <a:lstStyle/>
          <a:p>
            <a:r>
              <a:rPr lang="el-GR" sz="1800" dirty="0"/>
              <a:t>Επέκταση των </a:t>
            </a:r>
            <a:r>
              <a:rPr lang="en-US" sz="1800" dirty="0"/>
              <a:t>RNN </a:t>
            </a:r>
            <a:r>
              <a:rPr lang="el-GR" sz="1800" dirty="0"/>
              <a:t>με λογικές πύλες εσωτερικά σε κάθε νευρώνα ή κύτταρο (</a:t>
            </a:r>
            <a:r>
              <a:rPr lang="en-US" sz="1800" dirty="0"/>
              <a:t>cell</a:t>
            </a:r>
            <a:r>
              <a:rPr lang="el-GR" sz="1800" dirty="0"/>
              <a:t>)</a:t>
            </a:r>
            <a:r>
              <a:rPr lang="en-US" sz="1800" dirty="0"/>
              <a:t> </a:t>
            </a:r>
            <a:r>
              <a:rPr lang="el-GR" sz="1800" dirty="0"/>
              <a:t>οι οποίες ελέγχουν την ανάδραση</a:t>
            </a:r>
            <a:r>
              <a:rPr lang="en-US" sz="1800" dirty="0"/>
              <a:t> </a:t>
            </a:r>
            <a:r>
              <a:rPr lang="el-GR" sz="1800" dirty="0"/>
              <a:t>οδηγεί σε δίκτυα </a:t>
            </a:r>
            <a:r>
              <a:rPr lang="en-US" sz="1800" b="1" dirty="0"/>
              <a:t>Long Short-Term Memory (LSTM)</a:t>
            </a:r>
            <a:r>
              <a:rPr lang="el-GR" sz="1800" b="1" dirty="0"/>
              <a:t>.</a:t>
            </a:r>
          </a:p>
          <a:p>
            <a:r>
              <a:rPr lang="el-GR" sz="1800" dirty="0"/>
              <a:t>Βασικό</a:t>
            </a:r>
            <a:r>
              <a:rPr lang="el-GR" sz="1800" b="1" dirty="0"/>
              <a:t> πλεονέκτημα των </a:t>
            </a:r>
            <a:r>
              <a:rPr lang="en-US" sz="1800" b="1" dirty="0"/>
              <a:t>LSTM, </a:t>
            </a:r>
            <a:r>
              <a:rPr lang="el-GR" sz="1800" b="1" dirty="0"/>
              <a:t>μαθαίνουν μακροπρόθεσμες εξαρτήσεις πιο εύκολα </a:t>
            </a:r>
            <a:r>
              <a:rPr lang="el-GR" sz="1800" dirty="0"/>
              <a:t>από ότι τα κλασικά </a:t>
            </a:r>
            <a:r>
              <a:rPr lang="en-US" sz="1800" dirty="0"/>
              <a:t>RNN </a:t>
            </a:r>
            <a:r>
              <a:rPr lang="el-GR" sz="1800" dirty="0"/>
              <a:t>και </a:t>
            </a:r>
            <a:r>
              <a:rPr lang="el-GR" sz="1800" b="1" dirty="0"/>
              <a:t>λύνουν ένα πρόβλημα της εξασθένισης των βαρών</a:t>
            </a:r>
            <a:r>
              <a:rPr lang="el-GR" sz="1800" dirty="0"/>
              <a:t> που εμφανίζεται μερικές φορές στην εκπαίδευση των </a:t>
            </a:r>
            <a:r>
              <a:rPr lang="en-US" sz="1800" dirty="0"/>
              <a:t>RNN</a:t>
            </a:r>
            <a:r>
              <a:rPr lang="el-GR" sz="1800" dirty="0"/>
              <a:t>.</a:t>
            </a:r>
          </a:p>
          <a:p>
            <a:r>
              <a:rPr lang="el-GR" sz="1800" dirty="0"/>
              <a:t>Εσωτερική δομή του κυττάρου ενός </a:t>
            </a:r>
            <a:r>
              <a:rPr lang="en-US" sz="1800" dirty="0"/>
              <a:t>LSTM</a:t>
            </a:r>
            <a:r>
              <a:rPr lang="el-GR" sz="1800" dirty="0"/>
              <a:t>.</a:t>
            </a:r>
          </a:p>
          <a:p>
            <a:endParaRPr lang="en-US" dirty="0"/>
          </a:p>
        </p:txBody>
      </p:sp>
      <p:pic>
        <p:nvPicPr>
          <p:cNvPr id="5" name="Picture 4">
            <a:extLst>
              <a:ext uri="{FF2B5EF4-FFF2-40B4-BE49-F238E27FC236}">
                <a16:creationId xmlns:a16="http://schemas.microsoft.com/office/drawing/2014/main" id="{42C3F233-0A62-4DB6-B5A4-830FB8265C9C}"/>
              </a:ext>
            </a:extLst>
          </p:cNvPr>
          <p:cNvPicPr/>
          <p:nvPr/>
        </p:nvPicPr>
        <p:blipFill>
          <a:blip r:embed="rId2"/>
          <a:stretch>
            <a:fillRect/>
          </a:stretch>
        </p:blipFill>
        <p:spPr>
          <a:xfrm>
            <a:off x="6770913" y="2180496"/>
            <a:ext cx="4397829" cy="3882847"/>
          </a:xfrm>
          <a:prstGeom prst="rect">
            <a:avLst/>
          </a:prstGeom>
        </p:spPr>
      </p:pic>
    </p:spTree>
    <p:extLst>
      <p:ext uri="{BB962C8B-B14F-4D97-AF65-F5344CB8AC3E}">
        <p14:creationId xmlns:p14="http://schemas.microsoft.com/office/powerpoint/2010/main" val="290914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l-GR" dirty="0"/>
              <a:t>Τεχνικη αναλυση με τη χρηση </a:t>
            </a:r>
            <a:r>
              <a:rPr lang="en-US" dirty="0" err="1"/>
              <a:t>rnn</a:t>
            </a:r>
            <a:r>
              <a:rPr lang="el-GR" dirty="0"/>
              <a:t> -ΔΕΔΟΜΕΝΑ</a:t>
            </a:r>
            <a:endParaRPr lang="en-US" dirty="0"/>
          </a:p>
        </p:txBody>
      </p:sp>
      <p:sp>
        <p:nvSpPr>
          <p:cNvPr id="5" name="Date Placeholder 2">
            <a:extLst>
              <a:ext uri="{FF2B5EF4-FFF2-40B4-BE49-F238E27FC236}">
                <a16:creationId xmlns:a16="http://schemas.microsoft.com/office/drawing/2014/main" id="{8FA837B8-36D8-4690-8C7C-4F8CF0EDD844}"/>
              </a:ext>
            </a:extLst>
          </p:cNvPr>
          <p:cNvSpPr txBox="1">
            <a:spLocks/>
          </p:cNvSpPr>
          <p:nvPr/>
        </p:nvSpPr>
        <p:spPr>
          <a:xfrm>
            <a:off x="9734550" y="6391960"/>
            <a:ext cx="1973070" cy="2857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ja-JP" sz="1400" dirty="0">
                <a:solidFill>
                  <a:schemeClr val="tx1"/>
                </a:solidFill>
              </a:rPr>
              <a:t>4</a:t>
            </a:r>
          </a:p>
        </p:txBody>
      </p:sp>
      <p:sp>
        <p:nvSpPr>
          <p:cNvPr id="9" name="Text Placeholder 2">
            <a:extLst>
              <a:ext uri="{FF2B5EF4-FFF2-40B4-BE49-F238E27FC236}">
                <a16:creationId xmlns:a16="http://schemas.microsoft.com/office/drawing/2014/main" id="{E427F62E-3482-4F7F-9E29-459AF2CAA82D}"/>
              </a:ext>
            </a:extLst>
          </p:cNvPr>
          <p:cNvSpPr txBox="1">
            <a:spLocks/>
          </p:cNvSpPr>
          <p:nvPr/>
        </p:nvSpPr>
        <p:spPr>
          <a:xfrm>
            <a:off x="457199" y="2164081"/>
            <a:ext cx="5344161" cy="399753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l-GR" sz="2000" b="1" dirty="0"/>
              <a:t>Δεδομένα</a:t>
            </a:r>
            <a:r>
              <a:rPr lang="el-GR" sz="2000" dirty="0"/>
              <a:t>: Κύρια πηγή των δεδομένων μας ήταν η ιστοσελίδα Yahoo Finance:</a:t>
            </a:r>
          </a:p>
          <a:p>
            <a:pPr lvl="1"/>
            <a:r>
              <a:rPr lang="el-GR" sz="1800" dirty="0"/>
              <a:t>Τιμές μετοχών της Google (επικεντρωνόμαστε στα open stock values) από την δεκαετία 2010 και συγκεκριμένα τις χρονιές 2012 έως 2017</a:t>
            </a:r>
          </a:p>
          <a:p>
            <a:pPr lvl="1"/>
            <a:r>
              <a:rPr lang="en-US" sz="1800" dirty="0"/>
              <a:t>X</a:t>
            </a:r>
            <a:r>
              <a:rPr lang="el-GR" sz="1800" dirty="0"/>
              <a:t>ωρισμός του </a:t>
            </a:r>
            <a:r>
              <a:rPr lang="en-US" sz="1800" dirty="0"/>
              <a:t>Dataset </a:t>
            </a:r>
            <a:r>
              <a:rPr lang="el-GR" sz="1800" dirty="0"/>
              <a:t>σε </a:t>
            </a:r>
            <a:r>
              <a:rPr lang="en-US" sz="1800" dirty="0"/>
              <a:t>Train </a:t>
            </a:r>
            <a:r>
              <a:rPr lang="el-GR" sz="1800" dirty="0"/>
              <a:t>και </a:t>
            </a:r>
            <a:r>
              <a:rPr lang="en-US" sz="1800" dirty="0"/>
              <a:t>Test.</a:t>
            </a:r>
          </a:p>
          <a:p>
            <a:pPr lvl="1"/>
            <a:r>
              <a:rPr lang="en-US" sz="1800" dirty="0"/>
              <a:t>Train Dataset: </a:t>
            </a:r>
            <a:r>
              <a:rPr lang="el-GR" sz="1800" dirty="0"/>
              <a:t> Όλες τις μετοχές απο τις αρχές του 2012 έως τα τέλη του 2016</a:t>
            </a:r>
            <a:endParaRPr lang="en-US" sz="1800" dirty="0"/>
          </a:p>
          <a:p>
            <a:pPr lvl="1"/>
            <a:r>
              <a:rPr lang="en-US" sz="1800" dirty="0"/>
              <a:t>X train: </a:t>
            </a:r>
            <a:r>
              <a:rPr lang="el-GR" sz="1800" dirty="0"/>
              <a:t>Οι x τιμές είναι οι τιμές στον t-i χρόνο</a:t>
            </a:r>
            <a:endParaRPr lang="en-US" sz="1800" dirty="0"/>
          </a:p>
          <a:p>
            <a:pPr lvl="1"/>
            <a:r>
              <a:rPr lang="el-GR" sz="1800" dirty="0"/>
              <a:t> </a:t>
            </a:r>
            <a:r>
              <a:rPr lang="en-US" sz="1800" dirty="0"/>
              <a:t>Y train: </a:t>
            </a:r>
            <a:r>
              <a:rPr lang="el-GR" sz="1800" dirty="0"/>
              <a:t> οι y τιμές είναι οι τιμές στο t+1 χρόνο, όπου t ο χρόνος αναφοράς.</a:t>
            </a:r>
            <a:endParaRPr lang="en-US" sz="1800" dirty="0"/>
          </a:p>
        </p:txBody>
      </p:sp>
      <p:graphicFrame>
        <p:nvGraphicFramePr>
          <p:cNvPr id="3" name="Diagram 2">
            <a:extLst>
              <a:ext uri="{FF2B5EF4-FFF2-40B4-BE49-F238E27FC236}">
                <a16:creationId xmlns:a16="http://schemas.microsoft.com/office/drawing/2014/main" id="{6B87BBB4-5A58-4F5B-8C68-7BAA814F319C}"/>
              </a:ext>
            </a:extLst>
          </p:cNvPr>
          <p:cNvGraphicFramePr/>
          <p:nvPr>
            <p:extLst>
              <p:ext uri="{D42A27DB-BD31-4B8C-83A1-F6EECF244321}">
                <p14:modId xmlns:p14="http://schemas.microsoft.com/office/powerpoint/2010/main" val="2137203610"/>
              </p:ext>
            </p:extLst>
          </p:nvPr>
        </p:nvGraphicFramePr>
        <p:xfrm>
          <a:off x="6096000" y="1715956"/>
          <a:ext cx="5514808" cy="2507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20B8A63E-16FB-4CB0-B139-8B1C4F6DC9FD}"/>
              </a:ext>
            </a:extLst>
          </p:cNvPr>
          <p:cNvSpPr txBox="1"/>
          <p:nvPr/>
        </p:nvSpPr>
        <p:spPr>
          <a:xfrm>
            <a:off x="1266992" y="6068794"/>
            <a:ext cx="6096000" cy="646331"/>
          </a:xfrm>
          <a:prstGeom prst="rect">
            <a:avLst/>
          </a:prstGeom>
          <a:noFill/>
        </p:spPr>
        <p:txBody>
          <a:bodyPr wrap="square">
            <a:spAutoFit/>
          </a:bodyPr>
          <a:lstStyle/>
          <a:p>
            <a:r>
              <a:rPr lang="en-US" b="1" dirty="0" err="1"/>
              <a:t>Γι</a:t>
            </a:r>
            <a:r>
              <a:rPr lang="en-US" b="1" dirty="0"/>
              <a:t>α παράδειγμα για κάθε προηγούμενες 60 τιμές x αντιστοιχεί μια τιμή y, κ.ο.κ.</a:t>
            </a:r>
          </a:p>
        </p:txBody>
      </p:sp>
      <p:pic>
        <p:nvPicPr>
          <p:cNvPr id="16" name="Picture 15" descr="Chart, scatter chart&#10;&#10;Description automatically generated">
            <a:extLst>
              <a:ext uri="{FF2B5EF4-FFF2-40B4-BE49-F238E27FC236}">
                <a16:creationId xmlns:a16="http://schemas.microsoft.com/office/drawing/2014/main" id="{920C12D1-6431-44B2-92AC-E7CA4E38D8BA}"/>
              </a:ext>
            </a:extLst>
          </p:cNvPr>
          <p:cNvPicPr>
            <a:picLocks noChangeAspect="1"/>
          </p:cNvPicPr>
          <p:nvPr/>
        </p:nvPicPr>
        <p:blipFill>
          <a:blip r:embed="rId8"/>
          <a:stretch>
            <a:fillRect/>
          </a:stretch>
        </p:blipFill>
        <p:spPr>
          <a:xfrm>
            <a:off x="6158928" y="3549467"/>
            <a:ext cx="5086247" cy="2911829"/>
          </a:xfrm>
          <a:prstGeom prst="rect">
            <a:avLst/>
          </a:prstGeom>
        </p:spPr>
      </p:pic>
    </p:spTree>
    <p:extLst>
      <p:ext uri="{BB962C8B-B14F-4D97-AF65-F5344CB8AC3E}">
        <p14:creationId xmlns:p14="http://schemas.microsoft.com/office/powerpoint/2010/main" val="293813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FA5-D648-484A-A14D-81DA2454650F}"/>
              </a:ext>
            </a:extLst>
          </p:cNvPr>
          <p:cNvSpPr>
            <a:spLocks noGrp="1"/>
          </p:cNvSpPr>
          <p:nvPr>
            <p:ph type="title"/>
          </p:nvPr>
        </p:nvSpPr>
        <p:spPr/>
        <p:txBody>
          <a:bodyPr/>
          <a:lstStyle/>
          <a:p>
            <a:r>
              <a:rPr lang="el-GR" dirty="0"/>
              <a:t>Τεχνικη αναλυση με τη χρηση </a:t>
            </a:r>
            <a:r>
              <a:rPr lang="en-US" dirty="0" err="1"/>
              <a:t>rnn</a:t>
            </a:r>
            <a:r>
              <a:rPr lang="el-GR" dirty="0"/>
              <a:t> -ΔΕΔΟΜΕΝΑ</a:t>
            </a:r>
            <a:endParaRPr lang="en-US" dirty="0"/>
          </a:p>
        </p:txBody>
      </p:sp>
      <p:sp>
        <p:nvSpPr>
          <p:cNvPr id="5" name="Date Placeholder 2">
            <a:extLst>
              <a:ext uri="{FF2B5EF4-FFF2-40B4-BE49-F238E27FC236}">
                <a16:creationId xmlns:a16="http://schemas.microsoft.com/office/drawing/2014/main" id="{8FA837B8-36D8-4690-8C7C-4F8CF0EDD844}"/>
              </a:ext>
            </a:extLst>
          </p:cNvPr>
          <p:cNvSpPr txBox="1">
            <a:spLocks/>
          </p:cNvSpPr>
          <p:nvPr/>
        </p:nvSpPr>
        <p:spPr>
          <a:xfrm>
            <a:off x="9734550" y="6391960"/>
            <a:ext cx="1973070" cy="2857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ja-JP" sz="1400" dirty="0">
                <a:solidFill>
                  <a:schemeClr val="tx1"/>
                </a:solidFill>
              </a:rPr>
              <a:t>4</a:t>
            </a:r>
          </a:p>
        </p:txBody>
      </p:sp>
      <p:sp>
        <p:nvSpPr>
          <p:cNvPr id="9" name="Text Placeholder 2">
            <a:extLst>
              <a:ext uri="{FF2B5EF4-FFF2-40B4-BE49-F238E27FC236}">
                <a16:creationId xmlns:a16="http://schemas.microsoft.com/office/drawing/2014/main" id="{E427F62E-3482-4F7F-9E29-459AF2CAA82D}"/>
              </a:ext>
            </a:extLst>
          </p:cNvPr>
          <p:cNvSpPr txBox="1">
            <a:spLocks/>
          </p:cNvSpPr>
          <p:nvPr/>
        </p:nvSpPr>
        <p:spPr>
          <a:xfrm>
            <a:off x="457199" y="2164081"/>
            <a:ext cx="5344161" cy="399753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1800" dirty="0"/>
              <a:t>Test</a:t>
            </a:r>
            <a:r>
              <a:rPr lang="el-GR" sz="1800" dirty="0"/>
              <a:t> </a:t>
            </a:r>
            <a:r>
              <a:rPr lang="en-US" sz="1800" dirty="0"/>
              <a:t>Dataset.</a:t>
            </a:r>
          </a:p>
          <a:p>
            <a:pPr lvl="2"/>
            <a:r>
              <a:rPr lang="el-GR" sz="1600" dirty="0"/>
              <a:t>Στα test data συμπεριλαμβάνονται οι μετοχές για τον πρώτο μήνα του 2017. Τα test data θα χρησιμοποιηθούν για την πρόβλεψη των μετοχών για τον Ιανουάριο του 2017</a:t>
            </a:r>
            <a:endParaRPr lang="en-US" sz="1600" dirty="0"/>
          </a:p>
          <a:p>
            <a:pPr lvl="2"/>
            <a:r>
              <a:rPr lang="en-US" sz="1600" dirty="0"/>
              <a:t>E</a:t>
            </a:r>
            <a:r>
              <a:rPr lang="el-GR" sz="1600" dirty="0"/>
              <a:t>ίναι πρακτικα ο μήνας Ιανουάριος και οι προηγούμενες 60 μέρες πριν από αυτόν</a:t>
            </a:r>
            <a:endParaRPr lang="en-US" sz="1600" dirty="0"/>
          </a:p>
          <a:p>
            <a:pPr lvl="2"/>
            <a:endParaRPr lang="en-US" sz="1600" dirty="0"/>
          </a:p>
          <a:p>
            <a:pPr lvl="1"/>
            <a:r>
              <a:rPr lang="en-US" sz="1800" dirty="0"/>
              <a:t>Data Preprocessing:</a:t>
            </a:r>
          </a:p>
          <a:p>
            <a:pPr lvl="2"/>
            <a:r>
              <a:rPr lang="en-US" sz="1600" dirty="0"/>
              <a:t>S</a:t>
            </a:r>
            <a:r>
              <a:rPr lang="el-GR" sz="1600" dirty="0"/>
              <a:t>cale των training δεδομένων - MinMax Scaling (normalisation) μέσω της sklearn βιβλιοθήκης και μεταροπή των δεδομένων σε τρισδιάστατο πίνακα με την βοήθεια της numpy.</a:t>
            </a:r>
            <a:endParaRPr lang="en-US" sz="1600" dirty="0"/>
          </a:p>
          <a:p>
            <a:pPr lvl="2"/>
            <a:r>
              <a:rPr lang="el-GR" sz="1600" dirty="0"/>
              <a:t> </a:t>
            </a:r>
            <a:r>
              <a:rPr lang="en-US" sz="1600" dirty="0"/>
              <a:t>M</a:t>
            </a:r>
            <a:r>
              <a:rPr lang="el-GR" sz="1600" dirty="0"/>
              <a:t>εταροπή των δεδομένων σε τρισδιάστατο πίνακα με την βοήθεια της nump</a:t>
            </a:r>
            <a:r>
              <a:rPr lang="en-US" sz="1600" dirty="0"/>
              <a:t>y</a:t>
            </a:r>
          </a:p>
          <a:p>
            <a:pPr marL="630000" lvl="2" indent="0">
              <a:buNone/>
            </a:pPr>
            <a:endParaRPr lang="en-US" sz="1600" dirty="0"/>
          </a:p>
        </p:txBody>
      </p:sp>
      <p:graphicFrame>
        <p:nvGraphicFramePr>
          <p:cNvPr id="10" name="Diagram 9">
            <a:extLst>
              <a:ext uri="{FF2B5EF4-FFF2-40B4-BE49-F238E27FC236}">
                <a16:creationId xmlns:a16="http://schemas.microsoft.com/office/drawing/2014/main" id="{881E453F-20FA-46EF-A359-3429369556BE}"/>
              </a:ext>
            </a:extLst>
          </p:cNvPr>
          <p:cNvGraphicFramePr/>
          <p:nvPr>
            <p:extLst>
              <p:ext uri="{D42A27DB-BD31-4B8C-83A1-F6EECF244321}">
                <p14:modId xmlns:p14="http://schemas.microsoft.com/office/powerpoint/2010/main" val="837994131"/>
              </p:ext>
            </p:extLst>
          </p:nvPr>
        </p:nvGraphicFramePr>
        <p:xfrm>
          <a:off x="6095999" y="2634344"/>
          <a:ext cx="5638801" cy="3426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3026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20313</TotalTime>
  <Words>901</Words>
  <Application>Microsoft Office PowerPoint</Application>
  <PresentationFormat>Widescreen</PresentationFormat>
  <Paragraphs>75</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Cambria Math</vt:lpstr>
      <vt:lpstr>Corbel</vt:lpstr>
      <vt:lpstr>Gill Sans MT</vt:lpstr>
      <vt:lpstr>Times New Roman</vt:lpstr>
      <vt:lpstr>Wingdings 2</vt:lpstr>
      <vt:lpstr>Dividend</vt:lpstr>
      <vt:lpstr>Eξορυξη τιμων ΜΕΤΟΧων και προβλεψη τουσ στο μελλον</vt:lpstr>
      <vt:lpstr>ΤΕΧΝΙΚΗ ΑΝΑΛΥΣΗ</vt:lpstr>
      <vt:lpstr>Technical analysis – DEEP LEARNING</vt:lpstr>
      <vt:lpstr>Ο Νευρωνας (Perceptron) </vt:lpstr>
      <vt:lpstr>ΝευρΩνας ΠολλΩν ΕπιπΕδων (Multilayer Perceptron, MLP)</vt:lpstr>
      <vt:lpstr>Νευρωνικα Δικτυα με Αναδραση (RNNs)</vt:lpstr>
      <vt:lpstr>Δικτυα Long Short-Term Memory (LSTM)</vt:lpstr>
      <vt:lpstr>Τεχνικη αναλυση με τη χρηση rnn -ΔΕΔΟΜΕΝΑ</vt:lpstr>
      <vt:lpstr>Τεχνικη αναλυση με τη χρηση rnn -ΔΕΔΟΜΕΝΑ</vt:lpstr>
      <vt:lpstr>Τεχνικη αναλυση με τη χρηση rnn –lstm μοντελο</vt:lpstr>
      <vt:lpstr>ΠειρΑματα - ΑποτελΕσματα</vt:lpstr>
      <vt:lpstr>bibliographic sources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Olympia Axelou</dc:creator>
  <cp:lastModifiedBy>Teo Ts</cp:lastModifiedBy>
  <cp:revision>491</cp:revision>
  <dcterms:created xsi:type="dcterms:W3CDTF">2021-06-09T22:57:16Z</dcterms:created>
  <dcterms:modified xsi:type="dcterms:W3CDTF">2021-12-19T21:53:42Z</dcterms:modified>
</cp:coreProperties>
</file>