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278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59C21-0258-4290-9A28-19B0B7FCEF64}" type="datetimeFigureOut">
              <a:rPr lang="en-US" smtClean="0"/>
              <a:pPr/>
              <a:t>6/30/2017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DDFB6-5E39-4B1E-97BD-F6E894EA99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DDFB6-5E39-4B1E-97BD-F6E894EA993B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9578623_1560201000671272_654383803_o.jp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771650"/>
          </a:xfrm>
        </p:spPr>
        <p:txBody>
          <a:bodyPr>
            <a:normAutofit/>
          </a:bodyPr>
          <a:lstStyle/>
          <a:p>
            <a:r>
              <a:rPr lang="it-IT" sz="2400" b="1" dirty="0" smtClean="0">
                <a:latin typeface="Times New Roman" pitchFamily="18" charset="0"/>
                <a:cs typeface="Times New Roman" pitchFamily="18" charset="0"/>
              </a:rPr>
              <a:t>UNIVERSITATEA  DIN  BUCUREȘTI  FACULTATEA DE  MATEMATICĂ  ȘI  INFORMATICĂ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057400"/>
            <a:ext cx="8077200" cy="2514600"/>
          </a:xfrm>
        </p:spPr>
        <p:txBody>
          <a:bodyPr>
            <a:noAutofit/>
          </a:bodyPr>
          <a:lstStyle/>
          <a:p>
            <a:r>
              <a:rPr lang="vi-VN" sz="4000" b="1" dirty="0" smtClean="0">
                <a:solidFill>
                  <a:schemeClr val="tx1"/>
                </a:solidFill>
                <a:latin typeface="+mj-lt"/>
              </a:rPr>
              <a:t>Metode de Automatizare Creativă a Rutinelor Ordinare și Utilizarea lor (M.A.C.R.O.U.L.)</a:t>
            </a:r>
            <a:endParaRPr lang="en-US" sz="4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5486400"/>
            <a:ext cx="44321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Coordonator științific:</a:t>
            </a:r>
          </a:p>
          <a:p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Prof. Dr. 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Liviu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DINU </a:t>
            </a: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9026" y="5462826"/>
            <a:ext cx="44321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Absolvent:</a:t>
            </a:r>
          </a:p>
          <a:p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Mircea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Teodor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POPESCU</a:t>
            </a: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9578623_1560201000671272_654383803_o.jp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600" y="762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ro-RO" sz="3200" b="1" dirty="0" smtClean="0">
                <a:latin typeface="Times New Roman" pitchFamily="18" charset="0"/>
                <a:cs typeface="Times New Roman" pitchFamily="18" charset="0"/>
              </a:rPr>
              <a:t>Concluzii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249" y="1219200"/>
            <a:ext cx="840875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ro-RO" sz="2800" b="1" dirty="0" smtClean="0">
                <a:latin typeface="Times New Roman" pitchFamily="18" charset="0"/>
                <a:cs typeface="Times New Roman" pitchFamily="18" charset="0"/>
              </a:rPr>
              <a:t>Principalele </a:t>
            </a:r>
            <a:r>
              <a:rPr lang="vi-VN" sz="2800" b="1" dirty="0" smtClean="0">
                <a:latin typeface="+mj-lt"/>
              </a:rPr>
              <a:t>avantaje ale macroulu</a:t>
            </a:r>
            <a:r>
              <a:rPr lang="en-US" sz="2800" b="1" dirty="0" err="1" smtClean="0">
                <a:latin typeface="+mj-lt"/>
              </a:rPr>
              <a:t>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o-RO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ro-RO" sz="2800" b="1" dirty="0" smtClean="0">
              <a:latin typeface="+mj-lt"/>
              <a:cs typeface="Times New Roman" pitchFamily="18" charset="0"/>
            </a:endParaRPr>
          </a:p>
          <a:p>
            <a:pPr marL="514350" indent="-514350">
              <a:buAutoNum type="arabicParenR"/>
            </a:pPr>
            <a:r>
              <a:rPr lang="ro-RO" sz="2800" b="1" dirty="0" smtClean="0">
                <a:latin typeface="Times New Roman" pitchFamily="18" charset="0"/>
                <a:cs typeface="Times New Roman" pitchFamily="18" charset="0"/>
              </a:rPr>
              <a:t>Este gratuit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o-RO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arenR"/>
            </a:pPr>
            <a:r>
              <a:rPr lang="ro-RO" sz="2800" b="1" dirty="0" smtClean="0">
                <a:latin typeface="Times New Roman" pitchFamily="18" charset="0"/>
                <a:cs typeface="Times New Roman" pitchFamily="18" charset="0"/>
              </a:rPr>
              <a:t>Este open-source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o-RO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arenR"/>
            </a:pPr>
            <a:r>
              <a:rPr lang="ro-RO" sz="2800" b="1" dirty="0" smtClean="0">
                <a:latin typeface="Times New Roman" pitchFamily="18" charset="0"/>
                <a:cs typeface="Times New Roman" pitchFamily="18" charset="0"/>
              </a:rPr>
              <a:t>Se pot apela programe scrise în alte limbaje, deci este cel puțin la fel de puternic ca acestea (C++)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o-RO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arenR"/>
            </a:pPr>
            <a:r>
              <a:rPr lang="ro-RO" sz="2800" b="1" dirty="0" smtClean="0">
                <a:latin typeface="Times New Roman" pitchFamily="18" charset="0"/>
                <a:cs typeface="Times New Roman" pitchFamily="18" charset="0"/>
              </a:rPr>
              <a:t>Se pot executa aceleași comenzi pe mai multe calculatoare în același timp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o-RO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arenR"/>
            </a:pPr>
            <a:r>
              <a:rPr lang="ro-RO" sz="2800" b="1" dirty="0" smtClean="0">
                <a:latin typeface="Times New Roman" pitchFamily="18" charset="0"/>
                <a:cs typeface="Times New Roman" pitchFamily="18" charset="0"/>
              </a:rPr>
              <a:t>Macrourile sunt salvate în baza de date, deci nu trebuie rescrise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o-RO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arenR"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9578623_1560201000671272_654383803_o.jp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600" y="762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ro-RO" sz="3200" b="1" dirty="0" smtClean="0">
                <a:latin typeface="Times New Roman" pitchFamily="18" charset="0"/>
                <a:cs typeface="Times New Roman" pitchFamily="18" charset="0"/>
              </a:rPr>
              <a:t>Concluzii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249" y="1219200"/>
            <a:ext cx="840875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ro-RO" sz="2800" b="1" dirty="0" smtClean="0">
                <a:latin typeface="Times New Roman" pitchFamily="18" charset="0"/>
                <a:cs typeface="Times New Roman" pitchFamily="18" charset="0"/>
              </a:rPr>
              <a:t>Principalele </a:t>
            </a:r>
            <a:r>
              <a:rPr lang="vi-VN" sz="2800" b="1" dirty="0" smtClean="0"/>
              <a:t>avantaje ale macroulu</a:t>
            </a:r>
            <a:r>
              <a:rPr lang="en-US" sz="2800" b="1" dirty="0" err="1" smtClean="0"/>
              <a:t>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o-RO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ro-RO" sz="2800" b="1" dirty="0" smtClean="0">
              <a:latin typeface="+mj-lt"/>
              <a:cs typeface="Times New Roman" pitchFamily="18" charset="0"/>
            </a:endParaRPr>
          </a:p>
          <a:p>
            <a:pPr marL="514350" indent="-514350"/>
            <a:r>
              <a:rPr lang="ro-RO" sz="2800" b="1" dirty="0" smtClean="0">
                <a:latin typeface="Times New Roman" pitchFamily="18" charset="0"/>
                <a:cs typeface="Times New Roman" pitchFamily="18" charset="0"/>
              </a:rPr>
              <a:t>6) </a:t>
            </a:r>
            <a:r>
              <a:rPr lang="vi-VN" sz="2800" b="1" dirty="0" smtClean="0">
                <a:latin typeface="Times New Roman" pitchFamily="18" charset="0"/>
                <a:cs typeface="Times New Roman" pitchFamily="18" charset="0"/>
              </a:rPr>
              <a:t>Este unul dintre puținele programe (dacă nu chiar singurul) care permite activarea</a:t>
            </a:r>
            <a:r>
              <a:rPr lang="ro-RO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b="1" dirty="0" smtClean="0">
                <a:latin typeface="Times New Roman" pitchFamily="18" charset="0"/>
                <a:cs typeface="Times New Roman" pitchFamily="18" charset="0"/>
              </a:rPr>
              <a:t>macrourilor (deja definite sau chiar unele noi) de la distanță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o-RO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ro-RO" sz="2800" b="1" dirty="0" smtClean="0">
                <a:latin typeface="Times New Roman" pitchFamily="18" charset="0"/>
                <a:cs typeface="Times New Roman" pitchFamily="18" charset="0"/>
              </a:rPr>
              <a:t>7) Modificarea unui macrou duce la actualizarea acelui macrou pe toate mașinile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o-RO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ro-RO" sz="2800" b="1" dirty="0" smtClean="0">
                <a:latin typeface="Times New Roman" pitchFamily="18" charset="0"/>
                <a:cs typeface="Times New Roman" pitchFamily="18" charset="0"/>
              </a:rPr>
              <a:t>8) Posibilitatea de a adăuga un macrou făcut de alți utilizatori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o-RO" sz="2800" b="1" dirty="0" smtClean="0">
                <a:latin typeface="Times New Roman" pitchFamily="18" charset="0"/>
                <a:cs typeface="Times New Roman" pitchFamily="18" charset="0"/>
              </a:rPr>
              <a:t> direct din aplicație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o-RO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ro-RO" sz="2800" b="1" dirty="0" smtClean="0">
                <a:latin typeface="Times New Roman" pitchFamily="18" charset="0"/>
                <a:cs typeface="Times New Roman" pitchFamily="18" charset="0"/>
              </a:rPr>
              <a:t>9) Nu trebuie instalat, nu depinde de alte programe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9578623_1560201000671272_654383803_o.jp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600" y="762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ro-RO" sz="3200" b="1" dirty="0" smtClean="0">
                <a:latin typeface="Times New Roman" pitchFamily="18" charset="0"/>
                <a:cs typeface="Times New Roman" pitchFamily="18" charset="0"/>
              </a:rPr>
              <a:t>Concluzii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249" y="1219200"/>
            <a:ext cx="840875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ro-RO" sz="2800" b="1" dirty="0" smtClean="0">
                <a:latin typeface="Times New Roman" pitchFamily="18" charset="0"/>
                <a:cs typeface="Times New Roman" pitchFamily="18" charset="0"/>
              </a:rPr>
              <a:t>Principalele </a:t>
            </a:r>
            <a:r>
              <a:rPr lang="vi-VN" sz="2800" b="1" dirty="0" smtClean="0"/>
              <a:t>avantaje ale macroulu</a:t>
            </a:r>
            <a:r>
              <a:rPr lang="en-US" sz="2800" b="1" dirty="0" err="1" smtClean="0"/>
              <a:t>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o-RO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ro-RO" sz="2800" b="1" dirty="0" smtClean="0">
              <a:latin typeface="+mj-lt"/>
              <a:cs typeface="Times New Roman" pitchFamily="18" charset="0"/>
            </a:endParaRPr>
          </a:p>
          <a:p>
            <a:pPr marL="514350" indent="-514350"/>
            <a:r>
              <a:rPr lang="ro-RO" sz="2800" b="1" dirty="0" smtClean="0">
                <a:latin typeface="Times New Roman" pitchFamily="18" charset="0"/>
                <a:cs typeface="Times New Roman" pitchFamily="18" charset="0"/>
              </a:rPr>
              <a:t>10) </a:t>
            </a:r>
            <a:r>
              <a:rPr lang="vi-VN" sz="2800" b="1" dirty="0" smtClean="0">
                <a:latin typeface="Times New Roman" pitchFamily="18" charset="0"/>
                <a:cs typeface="Times New Roman" pitchFamily="18" charset="0"/>
              </a:rPr>
              <a:t>Este simplu de folosit (14 instrucțiuni simple și intuitive față de cele peste 300 pe care le</a:t>
            </a:r>
            <a:r>
              <a:rPr lang="ro-RO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b="1" dirty="0" smtClean="0">
                <a:latin typeface="Times New Roman" pitchFamily="18" charset="0"/>
                <a:cs typeface="Times New Roman" pitchFamily="18" charset="0"/>
              </a:rPr>
              <a:t>are AHK), fiecare instrucțiune fiind clară, având câte un exemplu și o argumentare pentru</a:t>
            </a:r>
            <a:r>
              <a:rPr lang="ro-RO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b="1" dirty="0" smtClean="0">
                <a:latin typeface="Times New Roman" pitchFamily="18" charset="0"/>
                <a:cs typeface="Times New Roman" pitchFamily="18" charset="0"/>
              </a:rPr>
              <a:t>existența acelei instrucțiuni;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11)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Existența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interfețe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ușor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folosit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514350" indent="-514350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12) </a:t>
            </a:r>
            <a:r>
              <a:rPr lang="vi-VN" sz="2800" b="1" dirty="0" smtClean="0">
                <a:latin typeface="Times New Roman" pitchFamily="18" charset="0"/>
                <a:cs typeface="Times New Roman" pitchFamily="18" charset="0"/>
              </a:rPr>
              <a:t>Este unul dintre puținele programe de macrouri în limba română (dacă nu chiar singurul)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800" b="1" dirty="0" smtClean="0">
                <a:latin typeface="Times New Roman" pitchFamily="18" charset="0"/>
                <a:cs typeface="Times New Roman" pitchFamily="18" charset="0"/>
              </a:rPr>
              <a:t>și permite folosirea diacriticelor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9578623_1560201000671272_654383803_o.jp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600" y="76200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ro-RO" sz="3200" b="1" dirty="0" smtClean="0">
                <a:latin typeface="Times New Roman" pitchFamily="18" charset="0"/>
                <a:cs typeface="Times New Roman" pitchFamily="18" charset="0"/>
              </a:rPr>
              <a:t>Idei principale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 lnSpcReduction="10000"/>
          </a:bodyPr>
          <a:lstStyle/>
          <a:p>
            <a:r>
              <a:rPr lang="vi-VN" b="1" dirty="0" smtClean="0">
                <a:solidFill>
                  <a:schemeClr val="tx1"/>
                </a:solidFill>
                <a:latin typeface="+mj-lt"/>
              </a:rPr>
              <a:t>Toate marile invenţii s-au născut din lene. Din ce alt motiv să apară telecomanda, liftul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vi-VN" b="1" dirty="0" smtClean="0">
                <a:solidFill>
                  <a:schemeClr val="tx1"/>
                </a:solidFill>
                <a:latin typeface="+mj-lt"/>
              </a:rPr>
              <a:t> scările rulante?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1905000"/>
            <a:ext cx="770832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500" b="1" dirty="0" smtClean="0">
                <a:latin typeface="Times New Roman" pitchFamily="18" charset="0"/>
                <a:cs typeface="Times New Roman" pitchFamily="18" charset="0"/>
              </a:rPr>
              <a:t>Lene, eficiență și automatizare</a:t>
            </a:r>
            <a:endParaRPr lang="en-US" sz="45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9578623_1560201000671272_654383803_o.jp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600" y="76200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Defini</a:t>
            </a:r>
            <a:r>
              <a:rPr lang="ro-RO" sz="3200" b="1" dirty="0" smtClean="0">
                <a:latin typeface="Times New Roman" pitchFamily="18" charset="0"/>
                <a:cs typeface="Times New Roman" pitchFamily="18" charset="0"/>
              </a:rPr>
              <a:t>ții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219200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o-RO" sz="3200" b="1" dirty="0" smtClean="0">
                <a:latin typeface="Times New Roman" pitchFamily="18" charset="0"/>
                <a:cs typeface="Times New Roman" pitchFamily="18" charset="0"/>
              </a:rPr>
              <a:t>Macrou  = Listă de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o-RO" sz="3200" b="1" dirty="0" smtClean="0">
                <a:latin typeface="Times New Roman" pitchFamily="18" charset="0"/>
                <a:cs typeface="Times New Roman" pitchFamily="18" charset="0"/>
              </a:rPr>
              <a:t>instrucțiuni simple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ro-RO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o-RO" sz="3200" b="1" dirty="0" smtClean="0">
                <a:latin typeface="Times New Roman" pitchFamily="18" charset="0"/>
                <a:cs typeface="Times New Roman" pitchFamily="18" charset="0"/>
              </a:rPr>
              <a:t>Macroul = Aplicația sau un anume Macrou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1600" y="23622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Instruc</a:t>
            </a:r>
            <a:r>
              <a:rPr lang="ro-RO" sz="4000" b="1" dirty="0" smtClean="0">
                <a:latin typeface="Times New Roman" pitchFamily="18" charset="0"/>
                <a:cs typeface="Times New Roman" pitchFamily="18" charset="0"/>
              </a:rPr>
              <a:t>țiuni simple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0600" y="3124200"/>
            <a:ext cx="2971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o-RO" sz="3200" b="1" dirty="0" smtClean="0">
                <a:latin typeface="Times New Roman" pitchFamily="18" charset="0"/>
                <a:cs typeface="Times New Roman" pitchFamily="18" charset="0"/>
              </a:rPr>
              <a:t> Click</a:t>
            </a:r>
          </a:p>
          <a:p>
            <a:pPr lvl="1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o-RO" sz="3200" b="1" dirty="0" smtClean="0">
                <a:latin typeface="Times New Roman" pitchFamily="18" charset="0"/>
                <a:cs typeface="Times New Roman" pitchFamily="18" charset="0"/>
              </a:rPr>
              <a:t> Muta</a:t>
            </a:r>
          </a:p>
          <a:p>
            <a:pPr lvl="1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o-RO" sz="3200" b="1" dirty="0" smtClean="0">
                <a:latin typeface="Times New Roman" pitchFamily="18" charset="0"/>
                <a:cs typeface="Times New Roman" pitchFamily="18" charset="0"/>
              </a:rPr>
              <a:t> Asteapta</a:t>
            </a:r>
          </a:p>
          <a:p>
            <a:pPr lvl="1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o-RO" sz="3200" b="1" dirty="0" smtClean="0">
                <a:latin typeface="Times New Roman" pitchFamily="18" charset="0"/>
                <a:cs typeface="Times New Roman" pitchFamily="18" charset="0"/>
              </a:rPr>
              <a:t> Taste</a:t>
            </a:r>
          </a:p>
          <a:p>
            <a:pPr lvl="1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o-RO" sz="3200" b="1" dirty="0" smtClean="0">
                <a:latin typeface="Times New Roman" pitchFamily="18" charset="0"/>
                <a:cs typeface="Times New Roman" pitchFamily="18" charset="0"/>
              </a:rPr>
              <a:t> Executa</a:t>
            </a:r>
          </a:p>
          <a:p>
            <a:pPr lvl="1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o-RO" sz="3200" b="1" dirty="0" smtClean="0">
                <a:latin typeface="Times New Roman" pitchFamily="18" charset="0"/>
                <a:cs typeface="Times New Roman" pitchFamily="18" charset="0"/>
              </a:rPr>
              <a:t> Website</a:t>
            </a:r>
          </a:p>
          <a:p>
            <a:pPr lvl="1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o-RO" sz="3200" b="1" dirty="0" smtClean="0">
                <a:latin typeface="Times New Roman" pitchFamily="18" charset="0"/>
                <a:cs typeface="Times New Roman" pitchFamily="18" charset="0"/>
              </a:rPr>
              <a:t> Email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91000" y="3124200"/>
            <a:ext cx="4648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o-RO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Power</a:t>
            </a:r>
            <a:endParaRPr lang="ro-RO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o-RO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SSH</a:t>
            </a:r>
          </a:p>
          <a:p>
            <a:pPr lvl="1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o-RO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Inchide</a:t>
            </a:r>
            <a:endParaRPr lang="ro-RO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o-RO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Redimensionare</a:t>
            </a:r>
            <a:endParaRPr lang="ro-RO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o-RO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Asteapta_schimbare</a:t>
            </a:r>
            <a:endParaRPr lang="ro-RO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o-RO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Macrou</a:t>
            </a:r>
            <a:endParaRPr lang="ro-RO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o-RO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Sablon</a:t>
            </a:r>
            <a:endParaRPr lang="ro-RO" sz="32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9578623_1560201000671272_654383803_o.jp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600" y="76200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3. Un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exemplu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467600" cy="4191000"/>
          </a:xfrm>
        </p:spPr>
        <p:txBody>
          <a:bodyPr>
            <a:noAutofit/>
          </a:bodyPr>
          <a:lstStyle/>
          <a:p>
            <a:r>
              <a:rPr lang="pt-BR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Taste(O tasta,Ambele,F6)</a:t>
            </a:r>
          </a:p>
          <a:p>
            <a:r>
              <a:rPr lang="pt-BR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Asteapta(100)</a:t>
            </a:r>
          </a:p>
          <a:p>
            <a:r>
              <a:rPr lang="pt-BR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Taste(O tasta,Ambele,CTRL,C)</a:t>
            </a:r>
          </a:p>
          <a:p>
            <a:r>
              <a:rPr lang="pt-BR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Asteapta(500)</a:t>
            </a:r>
          </a:p>
          <a:p>
            <a:r>
              <a:rPr lang="pt-BR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Website(www.facebook.com)</a:t>
            </a:r>
          </a:p>
          <a:p>
            <a:r>
              <a:rPr lang="pt-BR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Asteapta(7000)</a:t>
            </a:r>
          </a:p>
          <a:p>
            <a:r>
              <a:rPr lang="pt-BR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Taste(O tasta,Ambele,P)</a:t>
            </a:r>
          </a:p>
          <a:p>
            <a:r>
              <a:rPr lang="pt-BR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Asteapta(756)</a:t>
            </a:r>
          </a:p>
          <a:p>
            <a:r>
              <a:rPr lang="pt-BR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Taste(O tasta,Ambele,CTRL,V)</a:t>
            </a:r>
          </a:p>
          <a:p>
            <a:r>
              <a:rPr lang="pt-BR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Asteapta(5000)</a:t>
            </a:r>
          </a:p>
          <a:p>
            <a:r>
              <a:rPr lang="pt-BR" sz="2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Taste(O tasta,Ambele,CTRL,ENTER)</a:t>
            </a:r>
            <a:endParaRPr lang="pt-BR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" y="990600"/>
            <a:ext cx="80020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 smtClean="0">
                <a:latin typeface="Times New Roman" pitchFamily="18" charset="0"/>
                <a:cs typeface="Times New Roman" pitchFamily="18" charset="0"/>
              </a:rPr>
              <a:t>Un program care </a:t>
            </a:r>
            <a:r>
              <a:rPr lang="en-US" sz="4500" b="1" dirty="0" err="1" smtClean="0">
                <a:latin typeface="Times New Roman" pitchFamily="18" charset="0"/>
                <a:cs typeface="Times New Roman" pitchFamily="18" charset="0"/>
              </a:rPr>
              <a:t>posteaz</a:t>
            </a:r>
            <a:r>
              <a:rPr lang="ro-RO" sz="4500" b="1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4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500" b="1" dirty="0" err="1" smtClean="0">
                <a:latin typeface="Times New Roman" pitchFamily="18" charset="0"/>
                <a:cs typeface="Times New Roman" pitchFamily="18" charset="0"/>
              </a:rPr>
              <a:t>pe</a:t>
            </a:r>
            <a:endParaRPr lang="en-US" sz="45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500" b="1" dirty="0" err="1" smtClean="0">
                <a:latin typeface="Times New Roman" pitchFamily="18" charset="0"/>
                <a:cs typeface="Times New Roman" pitchFamily="18" charset="0"/>
              </a:rPr>
              <a:t>Facebook</a:t>
            </a:r>
            <a:r>
              <a:rPr lang="en-US" sz="4500" b="1" dirty="0" smtClean="0">
                <a:latin typeface="Times New Roman" pitchFamily="18" charset="0"/>
                <a:cs typeface="Times New Roman" pitchFamily="18" charset="0"/>
              </a:rPr>
              <a:t> o pies</a:t>
            </a:r>
            <a:r>
              <a:rPr lang="ro-RO" sz="4500" b="1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4500" b="1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4500" b="1" dirty="0" err="1" smtClean="0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4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500" b="1" dirty="0" err="1" smtClean="0">
                <a:latin typeface="Times New Roman" pitchFamily="18" charset="0"/>
                <a:cs typeface="Times New Roman" pitchFamily="18" charset="0"/>
              </a:rPr>
              <a:t>Youtube</a:t>
            </a:r>
            <a:endParaRPr lang="en-US" sz="4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5600" y="647700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(Ctrl + F1)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9578623_1560201000671272_654383803_o.jp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600" y="762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Argumente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aplica</a:t>
            </a:r>
            <a:r>
              <a:rPr lang="ro-RO" sz="3200" b="1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ie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249" y="1219200"/>
            <a:ext cx="8508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Pot s</a:t>
            </a:r>
            <a:r>
              <a:rPr lang="ro-RO" sz="2800" b="1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 fac </a:t>
            </a:r>
            <a:r>
              <a:rPr lang="fr-FR" sz="2800" b="1" dirty="0" err="1" smtClean="0">
                <a:latin typeface="Times New Roman" pitchFamily="18" charset="0"/>
                <a:cs typeface="Times New Roman" pitchFamily="18" charset="0"/>
              </a:rPr>
              <a:t>asta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800" b="1" dirty="0" smtClean="0"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o-RO" sz="2800" b="1" dirty="0" smtClean="0"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n C/C++, de ce s</a:t>
            </a:r>
            <a:r>
              <a:rPr lang="ro-RO" sz="2800" b="1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b="1" dirty="0" err="1" smtClean="0">
                <a:latin typeface="Times New Roman" pitchFamily="18" charset="0"/>
                <a:cs typeface="Times New Roman" pitchFamily="18" charset="0"/>
              </a:rPr>
              <a:t>folosesc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800" b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sz="2800" b="1" dirty="0" err="1" smtClean="0">
                <a:latin typeface="Times New Roman" pitchFamily="18" charset="0"/>
                <a:cs typeface="Times New Roman" pitchFamily="18" charset="0"/>
              </a:rPr>
              <a:t>acroul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3622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Evident c</a:t>
            </a:r>
            <a:r>
              <a:rPr lang="ro-RO" sz="3000" b="1" dirty="0" smtClean="0">
                <a:latin typeface="Times New Roman" pitchFamily="18" charset="0"/>
                <a:cs typeface="Times New Roman" pitchFamily="18" charset="0"/>
              </a:rPr>
              <a:t>ă 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se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ro-RO" sz="3000" b="1" dirty="0" smtClean="0">
                <a:latin typeface="Times New Roman" pitchFamily="18" charset="0"/>
                <a:cs typeface="Times New Roman" pitchFamily="18" charset="0"/>
              </a:rPr>
              <a:t>, Macroul a fost scris în C++, dar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foarte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multe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automatiz</a:t>
            </a:r>
            <a:r>
              <a:rPr lang="ro-RO" sz="3000" b="1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ro-RO" sz="30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3000" b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acroul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suficient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3000" b="1" dirty="0" err="1" smtClean="0"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ro-RO" sz="3000" b="1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fie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folosit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3000" b="1" dirty="0" smtClean="0">
                <a:latin typeface="Times New Roman" pitchFamily="18" charset="0"/>
                <a:cs typeface="Times New Roman" pitchFamily="18" charset="0"/>
              </a:rPr>
              <a:t>și de către cei care nu sunt programatori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9578623_1560201000671272_654383803_o.jp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600" y="762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Argumente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aplica</a:t>
            </a:r>
            <a:r>
              <a:rPr lang="ro-RO" sz="3200" b="1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ie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249" y="1219200"/>
            <a:ext cx="8408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 smtClean="0">
                <a:latin typeface="Times New Roman" pitchFamily="18" charset="0"/>
                <a:cs typeface="Times New Roman" pitchFamily="18" charset="0"/>
              </a:rPr>
              <a:t>Chiar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800" b="1" dirty="0" smtClean="0"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fr-FR" sz="2800" b="1" dirty="0" err="1" smtClean="0"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b="1" dirty="0" err="1" smtClean="0">
                <a:latin typeface="Times New Roman" pitchFamily="18" charset="0"/>
                <a:cs typeface="Times New Roman" pitchFamily="18" charset="0"/>
              </a:rPr>
              <a:t>cuiva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b="1" dirty="0" err="1" smtClean="0">
                <a:latin typeface="Times New Roman" pitchFamily="18" charset="0"/>
                <a:cs typeface="Times New Roman" pitchFamily="18" charset="0"/>
              </a:rPr>
              <a:t>aceast</a:t>
            </a:r>
            <a:r>
              <a:rPr lang="ro-RO" sz="2800" b="1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b="1" dirty="0" err="1" smtClean="0">
                <a:latin typeface="Times New Roman" pitchFamily="18" charset="0"/>
                <a:cs typeface="Times New Roman" pitchFamily="18" charset="0"/>
              </a:rPr>
              <a:t>aplica</a:t>
            </a:r>
            <a:r>
              <a:rPr lang="ro-RO" sz="2800" b="1" dirty="0" smtClean="0">
                <a:latin typeface="Times New Roman" pitchFamily="18" charset="0"/>
                <a:cs typeface="Times New Roman" pitchFamily="18" charset="0"/>
              </a:rPr>
              <a:t>ți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e?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362200"/>
            <a:ext cx="84582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DA,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chiar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acum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2 s</a:t>
            </a:r>
            <a:r>
              <a:rPr lang="ro-RO" sz="3000" b="1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pt</a:t>
            </a:r>
            <a:r>
              <a:rPr lang="ro-RO" sz="3000" b="1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o-RO" sz="3000" b="1" dirty="0" smtClean="0"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ni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3000" b="1" dirty="0" smtClean="0">
                <a:latin typeface="Times New Roman" pitchFamily="18" charset="0"/>
                <a:cs typeface="Times New Roman" pitchFamily="18" charset="0"/>
              </a:rPr>
              <a:t>mi-a cerut cineva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un program care </a:t>
            </a:r>
            <a:r>
              <a:rPr lang="ro-RO" sz="3000" b="1" dirty="0" smtClean="0">
                <a:latin typeface="Times New Roman" pitchFamily="18" charset="0"/>
                <a:cs typeface="Times New Roman" pitchFamily="18" charset="0"/>
              </a:rPr>
              <a:t>uploadează automat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piese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3000" b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outube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avea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90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Gb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de mp3-uri). Alt</a:t>
            </a:r>
            <a:r>
              <a:rPr lang="ro-RO" sz="3000" b="1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persoan</a:t>
            </a:r>
            <a:r>
              <a:rPr lang="ro-RO" sz="3000" b="1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mi-a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cerut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aplica</a:t>
            </a:r>
            <a:r>
              <a:rPr lang="ro-RO" sz="3000" b="1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ie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pune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3000" b="1" dirty="0" smtClean="0">
                <a:latin typeface="Times New Roman" pitchFamily="18" charset="0"/>
                <a:cs typeface="Times New Roman" pitchFamily="18" charset="0"/>
              </a:rPr>
              <a:t>aceeași ofertă pe mai multe website-uri (OLX, Okazii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etc</a:t>
            </a:r>
            <a:r>
              <a:rPr lang="ro-RO" sz="3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Ambele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puteau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face u</a:t>
            </a:r>
            <a:r>
              <a:rPr lang="ro-RO" sz="3000" b="1" dirty="0" smtClean="0"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or cu </a:t>
            </a:r>
            <a:r>
              <a:rPr lang="ro-RO" sz="3000" b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acroul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9578623_1560201000671272_654383803_o.jp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600" y="762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Activatori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249" y="1219200"/>
            <a:ext cx="8408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 smtClean="0">
                <a:latin typeface="Times New Roman" pitchFamily="18" charset="0"/>
                <a:cs typeface="Times New Roman" pitchFamily="18" charset="0"/>
              </a:rPr>
              <a:t>Moduri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 de a activa </a:t>
            </a:r>
            <a:r>
              <a:rPr lang="fr-FR" sz="2800" b="1" dirty="0" err="1" smtClean="0">
                <a:latin typeface="Times New Roman" pitchFamily="18" charset="0"/>
                <a:cs typeface="Times New Roman" pitchFamily="18" charset="0"/>
              </a:rPr>
              <a:t>macrouri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362200"/>
            <a:ext cx="8458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o-RO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Comand</a:t>
            </a:r>
            <a:r>
              <a:rPr lang="ro-RO" sz="3000" b="1" dirty="0" smtClean="0">
                <a:latin typeface="Times New Roman" pitchFamily="18" charset="0"/>
                <a:cs typeface="Times New Roman" pitchFamily="18" charset="0"/>
              </a:rPr>
              <a:t>ă vocală (Google API)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o-RO" sz="3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sz="3000" b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sz="3000" b="1" dirty="0" smtClean="0">
                <a:latin typeface="Times New Roman" pitchFamily="18" charset="0"/>
                <a:cs typeface="Times New Roman" pitchFamily="18" charset="0"/>
              </a:rPr>
              <a:t>Apăsarea unei combinații de taste</a:t>
            </a:r>
            <a:r>
              <a:rPr lang="ro-RO" sz="30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vi-VN" sz="3000" b="1" dirty="0" smtClean="0">
                <a:latin typeface="Times New Roman" pitchFamily="18" charset="0"/>
                <a:cs typeface="Times New Roman" pitchFamily="18" charset="0"/>
              </a:rPr>
              <a:t>Ctrl + Alt + Shift + Double</a:t>
            </a:r>
            <a:r>
              <a:rPr lang="ro-RO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3000" b="1" dirty="0" smtClean="0">
                <a:latin typeface="Times New Roman" pitchFamily="18" charset="0"/>
                <a:cs typeface="Times New Roman" pitchFamily="18" charset="0"/>
              </a:rPr>
              <a:t>Click</a:t>
            </a:r>
            <a:r>
              <a:rPr lang="ro-RO" sz="3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o-RO" sz="3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o-RO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Activarea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macroului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la un moment de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timp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ales;</a:t>
            </a:r>
            <a:endParaRPr lang="ro-RO" sz="3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o-RO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Introducerea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card RFID;</a:t>
            </a:r>
            <a:endParaRPr lang="ro-RO" sz="3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30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o-RO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3000" b="1" dirty="0" smtClean="0">
                <a:latin typeface="Times New Roman" pitchFamily="18" charset="0"/>
                <a:cs typeface="Times New Roman" pitchFamily="18" charset="0"/>
              </a:rPr>
              <a:t>Activarea de pe o pagină web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(macroul.xyz).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9578623_1560201000671272_654383803_o.jp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600" y="762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o-RO" sz="3200" b="1" dirty="0" smtClean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men</a:t>
            </a:r>
            <a:r>
              <a:rPr lang="ro-RO" sz="3200" b="1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ionat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249" y="1219200"/>
            <a:ext cx="86373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sz="28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800" b="1" dirty="0" smtClean="0">
                <a:latin typeface="Times New Roman" pitchFamily="18" charset="0"/>
                <a:cs typeface="Times New Roman" pitchFamily="18" charset="0"/>
              </a:rPr>
              <a:t>Pe o tastatură s-a stricat tasta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‘M’.</a:t>
            </a:r>
            <a:r>
              <a:rPr lang="ro-RO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o-RO" sz="2800" b="1" dirty="0" smtClean="0">
                <a:latin typeface="Times New Roman" pitchFamily="18" charset="0"/>
                <a:cs typeface="Times New Roman" pitchFamily="18" charset="0"/>
              </a:rPr>
              <a:t>ână la venirea unei tastaturi noi se p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oate</a:t>
            </a:r>
            <a:r>
              <a:rPr lang="ro-RO" sz="2800" b="1" dirty="0" smtClean="0">
                <a:latin typeface="Times New Roman" pitchFamily="18" charset="0"/>
                <a:cs typeface="Times New Roman" pitchFamily="18" charset="0"/>
              </a:rPr>
              <a:t> folosi o altă tastă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o-RO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Completarea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automat</a:t>
            </a:r>
            <a:r>
              <a:rPr lang="ro-RO" sz="2800" b="1" dirty="0" smtClean="0">
                <a:latin typeface="Times New Roman" pitchFamily="18" charset="0"/>
                <a:cs typeface="Times New Roman" pitchFamily="18" charset="0"/>
              </a:rPr>
              <a:t>ă a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documentelor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o-RO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sz="28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WannaCry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o-RO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sz="28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Problema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triunghiului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9578623_1560201000671272_654383803_o.jp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600" y="762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o-RO" sz="3200" b="1" dirty="0" smtClean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ro-RO" sz="3200" b="1" dirty="0" smtClean="0">
                <a:latin typeface="Times New Roman" pitchFamily="18" charset="0"/>
                <a:cs typeface="Times New Roman" pitchFamily="18" charset="0"/>
              </a:rPr>
              <a:t>ătat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249" y="1219200"/>
            <a:ext cx="84087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o-RO" sz="2800" b="1" dirty="0" smtClean="0">
                <a:latin typeface="Times New Roman" pitchFamily="18" charset="0"/>
                <a:cs typeface="Times New Roman" pitchFamily="18" charset="0"/>
              </a:rPr>
              <a:t>) For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800" b="1" dirty="0" smtClean="0">
                <a:latin typeface="Times New Roman" pitchFamily="18" charset="0"/>
                <a:cs typeface="Times New Roman" pitchFamily="18" charset="0"/>
              </a:rPr>
              <a:t>(Ctrl + F4)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514350" indent="-514350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Sortare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(Ctrl + F</a:t>
            </a:r>
            <a:r>
              <a:rPr lang="ro-RO" sz="28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ro-RO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o-RO" sz="2800" b="1" dirty="0" smtClean="0">
                <a:latin typeface="Times New Roman" pitchFamily="18" charset="0"/>
                <a:cs typeface="Times New Roman" pitchFamily="18" charset="0"/>
              </a:rPr>
              <a:t>) Descarcă piesă youtube (numele piesei în notepad) (Ctrl + F6)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514350" indent="-514350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4)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Luceaf</a:t>
            </a:r>
            <a:r>
              <a:rPr lang="ro-RO" sz="2800" b="1" dirty="0" smtClean="0">
                <a:latin typeface="Times New Roman" pitchFamily="18" charset="0"/>
                <a:cs typeface="Times New Roman" pitchFamily="18" charset="0"/>
              </a:rPr>
              <a:t>ărul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(cu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diacritice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o-RO" sz="2800" b="1" dirty="0" smtClean="0">
                <a:latin typeface="Times New Roman" pitchFamily="18" charset="0"/>
                <a:cs typeface="Times New Roman" pitchFamily="18" charset="0"/>
              </a:rPr>
              <a:t> în notepad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“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Macrou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Luceaf</a:t>
            </a:r>
            <a:r>
              <a:rPr lang="ro-RO" sz="2800" b="1" dirty="0" smtClean="0">
                <a:latin typeface="Times New Roman" pitchFamily="18" charset="0"/>
                <a:cs typeface="Times New Roman" pitchFamily="18" charset="0"/>
              </a:rPr>
              <a:t>ărul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”;</a:t>
            </a:r>
          </a:p>
          <a:p>
            <a:pPr marL="514350" indent="-514350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5) “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Sablon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Deschide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X” (Paint, This PC etc. ).</a:t>
            </a:r>
            <a:endParaRPr lang="ro-RO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707</Words>
  <Application>Microsoft Office PowerPoint</Application>
  <PresentationFormat>On-screen Show (4:3)</PresentationFormat>
  <Paragraphs>97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UNIVERSITATEA  DIN  BUCUREȘTI  FACULTATEA DE  MATEMATICĂ  ȘI  INFORMATICĂ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Neo</dc:creator>
  <cp:lastModifiedBy>Windows User</cp:lastModifiedBy>
  <cp:revision>108</cp:revision>
  <dcterms:created xsi:type="dcterms:W3CDTF">2006-08-16T00:00:00Z</dcterms:created>
  <dcterms:modified xsi:type="dcterms:W3CDTF">2017-06-29T22:15:56Z</dcterms:modified>
</cp:coreProperties>
</file>