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59" r:id="rId4"/>
    <p:sldId id="261" r:id="rId5"/>
    <p:sldId id="262" r:id="rId6"/>
    <p:sldId id="271" r:id="rId7"/>
    <p:sldId id="263" r:id="rId8"/>
    <p:sldId id="272" r:id="rId9"/>
    <p:sldId id="273" r:id="rId10"/>
    <p:sldId id="274" r:id="rId11"/>
    <p:sldId id="275" r:id="rId12"/>
    <p:sldId id="277" r:id="rId13"/>
    <p:sldId id="276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Φωτεινό στυλ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89911" autoAdjust="0"/>
  </p:normalViewPr>
  <p:slideViewPr>
    <p:cSldViewPr snapToGrid="0">
      <p:cViewPr>
        <p:scale>
          <a:sx n="50" d="100"/>
          <a:sy n="50" d="100"/>
        </p:scale>
        <p:origin x="1284" y="404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33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4CE4DA-22AE-442E-AC9C-92F214E4916F}" type="datetime1">
              <a:rPr lang="el-GR" smtClean="0"/>
              <a:t>14/2/2021</a:t>
            </a:fld>
            <a:endParaRPr lang="el-GR" dirty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noProof="0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1765FF-9287-4A7A-B1E0-3A22CE3F062E}" type="datetime1">
              <a:rPr lang="el-GR" noProof="0" smtClean="0"/>
              <a:t>14/2/2021</a:t>
            </a:fld>
            <a:endParaRPr lang="el-GR" noProof="0" dirty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 noProof="0" dirty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 noProof="0" dirty="0"/>
              <a:t>Στυλ υποδείγματος κειμένου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noProof="0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l-GR" smtClean="0"/>
              <a:t>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l-GR" dirty="0"/>
              <a:t>Με ποιο τρόπο η παρουσίαση θα ωφελήσει το ακροατήριο: Οι ενήλικες εκπαιδευόμενοι ενδιαφέρονται περισσότερο για ένα θέμα εάν γνωρίζουν με ποιο τρόπο ή γιατί αυτό είναι σημαντικό για τους ίδιους.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l-GR" dirty="0"/>
              <a:t>Το επίπεδο εξειδίκευσης του παρουσιαστή σε σχέση με το θέμα. Αναφέρετε εν συντομία τα διαπιστευτήριά σας στον τομέα ή εξηγήστε στους συμμετέχοντες γιατί πρέπει να σας ακούσουν.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l-GR" smtClean="0"/>
              <a:t>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l-GR" dirty="0"/>
              <a:t>Οι περιγραφές των μαθημάτων πρέπει να είναι σύντομες.</a:t>
            </a:r>
          </a:p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l-GR" smtClean="0"/>
              <a:t>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l-GR" smtClean="0"/>
              <a:t>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53231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l-GR" smtClean="0"/>
              <a:t>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29396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el-GR" smtClean="0"/>
              <a:t>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el-GR" smtClean="0"/>
              <a:t>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0039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FCCDD6-6E69-4DAB-AA9C-FB54F783E5B5}" type="datetime1">
              <a:rPr lang="el-GR" noProof="0" smtClean="0"/>
              <a:t>14/2/2021</a:t>
            </a:fld>
            <a:endParaRPr lang="el-G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l-GR" noProof="0"/>
              <a:t>Προσθήκη υποσέλιδου</a:t>
            </a:r>
            <a:endParaRPr lang="el-G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l-GR" noProof="0" smtClean="0"/>
              <a:t>‹#›</a:t>
            </a:fld>
            <a:endParaRPr lang="el-GR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46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65B0B5-24AB-4F94-A830-10E885314E42}" type="datetime1">
              <a:rPr lang="el-GR" noProof="0" smtClean="0"/>
              <a:t>14/2/2021</a:t>
            </a:fld>
            <a:endParaRPr lang="el-G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l-GR" noProof="0"/>
              <a:t>Προσθήκη υποσέλιδου</a:t>
            </a:r>
            <a:endParaRPr lang="el-G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33730324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65B0B5-24AB-4F94-A830-10E885314E42}" type="datetime1">
              <a:rPr lang="el-GR" noProof="0" smtClean="0"/>
              <a:t>14/2/2021</a:t>
            </a:fld>
            <a:endParaRPr lang="el-G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l-GR" noProof="0"/>
              <a:t>Προσθήκη υποσέλιδου</a:t>
            </a:r>
            <a:endParaRPr lang="el-G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22783636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4E987BD-D86C-4F90-840D-029B5B0D5166}" type="datetime1">
              <a:rPr lang="el-GR" noProof="0" smtClean="0"/>
              <a:t>14/2/2021</a:t>
            </a:fld>
            <a:endParaRPr lang="el-G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l-GR" noProof="0"/>
              <a:t>Προσθήκη υποσέλιδου</a:t>
            </a:r>
            <a:endParaRPr lang="el-G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151651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D08FD8B-C90A-4814-933D-82CA745BBBCB}" type="datetime1">
              <a:rPr lang="el-GR" noProof="0" smtClean="0"/>
              <a:t>14/2/2021</a:t>
            </a:fld>
            <a:endParaRPr lang="el-G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l-GR" noProof="0"/>
              <a:t>Προσθήκη υποσέλιδου</a:t>
            </a:r>
            <a:endParaRPr lang="el-G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l-GR" noProof="0" smtClean="0"/>
              <a:t>‹#›</a:t>
            </a:fld>
            <a:endParaRPr lang="el-GR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85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F718ADF-E857-4F21-A81D-97F68CD96C68}" type="datetime1">
              <a:rPr lang="el-GR" noProof="0" smtClean="0"/>
              <a:t>14/2/2021</a:t>
            </a:fld>
            <a:endParaRPr lang="el-G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l-GR" noProof="0"/>
              <a:t>Προσθήκη υποσέλιδου</a:t>
            </a:r>
            <a:endParaRPr lang="el-G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226313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523F185-359C-4B85-9499-787CBA1D5A75}" type="datetime1">
              <a:rPr lang="el-GR" noProof="0" smtClean="0"/>
              <a:t>14/2/2021</a:t>
            </a:fld>
            <a:endParaRPr lang="el-GR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l-GR" noProof="0"/>
              <a:t>Προσθήκη υποσέλιδου</a:t>
            </a:r>
            <a:endParaRPr lang="el-G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361399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2AA6E9-5537-4F6B-AF24-CE87CFABB2FE}" type="datetime1">
              <a:rPr lang="el-GR" noProof="0" smtClean="0"/>
              <a:t>14/2/2021</a:t>
            </a:fld>
            <a:endParaRPr lang="el-G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l-GR" noProof="0"/>
              <a:t>Προσθήκη υποσέλιδου</a:t>
            </a:r>
            <a:endParaRPr lang="el-G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213445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96F4DC-7CA3-4BB1-A0B7-D6BFD97F0CE4}" type="datetime1">
              <a:rPr lang="el-GR" noProof="0" smtClean="0"/>
              <a:t>14/2/2021</a:t>
            </a:fld>
            <a:endParaRPr lang="el-GR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el-GR" noProof="0"/>
              <a:t>Προσθήκη υποσέλιδου</a:t>
            </a:r>
            <a:endParaRPr lang="el-G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219583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7AEEF394-60AA-42E5-BBA6-785914B12B3E}" type="datetime1">
              <a:rPr lang="el-GR" noProof="0" smtClean="0"/>
              <a:t>14/2/2021</a:t>
            </a:fld>
            <a:endParaRPr lang="el-G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l-GR" noProof="0"/>
              <a:t>Προσθήκη υποσέλιδου</a:t>
            </a:r>
            <a:endParaRPr lang="el-G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01CF334-2D5C-4859-84A6-CA7E6E43FAEB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289134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F9933F-5606-408E-9CA3-40EE5E1D4EDD}" type="datetime1">
              <a:rPr lang="el-GR" noProof="0" smtClean="0"/>
              <a:t>14/2/2021</a:t>
            </a:fld>
            <a:endParaRPr lang="el-G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l-GR" noProof="0"/>
              <a:t>Προσθήκη υποσέλιδου</a:t>
            </a:r>
            <a:endParaRPr lang="el-G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345638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8765B0B5-24AB-4F94-A830-10E885314E42}" type="datetime1">
              <a:rPr lang="el-GR" noProof="0" smtClean="0"/>
              <a:t>14/2/2021</a:t>
            </a:fld>
            <a:endParaRPr lang="el-G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el-GR" noProof="0"/>
              <a:t>Προσθήκη υποσέλιδου</a:t>
            </a:r>
            <a:endParaRPr lang="el-G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el-GR" noProof="0" smtClean="0"/>
              <a:t>‹#›</a:t>
            </a:fld>
            <a:endParaRPr lang="el-GR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39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Εξέταση ανθρώπινου εγκεφάλου σε νευρολογική κλινική">
            <a:extLst>
              <a:ext uri="{FF2B5EF4-FFF2-40B4-BE49-F238E27FC236}">
                <a16:creationId xmlns:a16="http://schemas.microsoft.com/office/drawing/2014/main" id="{4423DA5B-6118-43C3-93A7-2562198244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5907" b="90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X-ray's prediction</a:t>
            </a:r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503745"/>
          </a:xfrm>
        </p:spPr>
        <p:txBody>
          <a:bodyPr rtlCol="0">
            <a:noAutofit/>
          </a:bodyPr>
          <a:lstStyle/>
          <a:p>
            <a:pPr rtl="0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University of Piraeus – Democritus Institute</a:t>
            </a:r>
          </a:p>
          <a:p>
            <a:pPr rtl="0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Artificial intelligence, Master</a:t>
            </a:r>
          </a:p>
          <a:p>
            <a:pPr rtl="0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Machine learning, Course</a:t>
            </a:r>
          </a:p>
          <a:p>
            <a:pPr rtl="0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Theodoros Adamantidis, TN2001</a:t>
            </a:r>
          </a:p>
          <a:p>
            <a:pPr rtl="0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Athens, February 2021</a:t>
            </a:r>
            <a:endParaRPr lang="el-GR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EB4E1B8-A3B2-497A-860F-745A4091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(4/7) – KNN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F527DC6-65E3-4808-97C7-7147296F4C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No tuned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Accuracy of K-NN classifier on training set: 0.96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Accuracy of K-NN classifier on test set: 0.81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Accuracy of K-NN classifier on validate set: 0.50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Precision score 0.8096330275229358</a:t>
            </a:r>
            <a:endParaRPr lang="en-US" b="1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142B1EF7-D692-4181-98C1-5BF485716A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Tuned (neighbors = 11, weight = ‘distance’, </a:t>
            </a:r>
            <a:r>
              <a:rPr lang="en-US" b="1" dirty="0" err="1"/>
              <a:t>alg</a:t>
            </a:r>
            <a:r>
              <a:rPr lang="en-US" b="1" dirty="0"/>
              <a:t> = </a:t>
            </a:r>
            <a:r>
              <a:rPr lang="en-US" b="1" dirty="0" err="1"/>
              <a:t>kd_tree</a:t>
            </a:r>
            <a:r>
              <a:rPr lang="en-US" b="1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Accuracy of K-NN classifier on training set: 1.00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Accuracy of K-NN classifier on test set: 0.82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Accuracy of K-NN classifier on validate set: 0.50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Precision score 0.768762677484787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graphicFrame>
        <p:nvGraphicFramePr>
          <p:cNvPr id="5" name="Πίνακας 5">
            <a:extLst>
              <a:ext uri="{FF2B5EF4-FFF2-40B4-BE49-F238E27FC236}">
                <a16:creationId xmlns:a16="http://schemas.microsoft.com/office/drawing/2014/main" id="{E56E294C-F34D-4545-8522-724EF0988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539987"/>
              </p:ext>
            </p:extLst>
          </p:nvPr>
        </p:nvGraphicFramePr>
        <p:xfrm>
          <a:off x="6740635" y="4880190"/>
          <a:ext cx="3892329" cy="1097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97443">
                  <a:extLst>
                    <a:ext uri="{9D8B030D-6E8A-4147-A177-3AD203B41FA5}">
                      <a16:colId xmlns:a16="http://schemas.microsoft.com/office/drawing/2014/main" val="3832416995"/>
                    </a:ext>
                  </a:extLst>
                </a:gridCol>
                <a:gridCol w="1297443">
                  <a:extLst>
                    <a:ext uri="{9D8B030D-6E8A-4147-A177-3AD203B41FA5}">
                      <a16:colId xmlns:a16="http://schemas.microsoft.com/office/drawing/2014/main" val="2093433416"/>
                    </a:ext>
                  </a:extLst>
                </a:gridCol>
                <a:gridCol w="1297443">
                  <a:extLst>
                    <a:ext uri="{9D8B030D-6E8A-4147-A177-3AD203B41FA5}">
                      <a16:colId xmlns:a16="http://schemas.microsoft.com/office/drawing/2014/main" val="566682285"/>
                    </a:ext>
                  </a:extLst>
                </a:gridCol>
              </a:tblGrid>
              <a:tr h="261532">
                <a:tc>
                  <a:txBody>
                    <a:bodyPr/>
                    <a:lstStyle/>
                    <a:p>
                      <a:r>
                        <a:rPr lang="en-US" dirty="0" err="1"/>
                        <a:t>Pred</a:t>
                      </a:r>
                      <a:r>
                        <a:rPr lang="en-US" dirty="0"/>
                        <a:t>/Label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Pneumonia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005290"/>
                  </a:ext>
                </a:extLst>
              </a:tr>
              <a:tr h="26153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159899"/>
                  </a:ext>
                </a:extLst>
              </a:tr>
              <a:tr h="261532">
                <a:tc>
                  <a:txBody>
                    <a:bodyPr/>
                    <a:lstStyle/>
                    <a:p>
                      <a:r>
                        <a:rPr lang="en-US" dirty="0"/>
                        <a:t>Pneumonia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999219"/>
                  </a:ext>
                </a:extLst>
              </a:tr>
            </a:tbl>
          </a:graphicData>
        </a:graphic>
      </p:graphicFrame>
      <p:graphicFrame>
        <p:nvGraphicFramePr>
          <p:cNvPr id="8" name="Πίνακας 5">
            <a:extLst>
              <a:ext uri="{FF2B5EF4-FFF2-40B4-BE49-F238E27FC236}">
                <a16:creationId xmlns:a16="http://schemas.microsoft.com/office/drawing/2014/main" id="{02B5D315-7E0B-42F2-88BF-1A5DEA2D6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580439"/>
              </p:ext>
            </p:extLst>
          </p:nvPr>
        </p:nvGraphicFramePr>
        <p:xfrm>
          <a:off x="1619994" y="4880188"/>
          <a:ext cx="3892329" cy="1097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97443">
                  <a:extLst>
                    <a:ext uri="{9D8B030D-6E8A-4147-A177-3AD203B41FA5}">
                      <a16:colId xmlns:a16="http://schemas.microsoft.com/office/drawing/2014/main" val="3832416995"/>
                    </a:ext>
                  </a:extLst>
                </a:gridCol>
                <a:gridCol w="1297443">
                  <a:extLst>
                    <a:ext uri="{9D8B030D-6E8A-4147-A177-3AD203B41FA5}">
                      <a16:colId xmlns:a16="http://schemas.microsoft.com/office/drawing/2014/main" val="2093433416"/>
                    </a:ext>
                  </a:extLst>
                </a:gridCol>
                <a:gridCol w="1297443">
                  <a:extLst>
                    <a:ext uri="{9D8B030D-6E8A-4147-A177-3AD203B41FA5}">
                      <a16:colId xmlns:a16="http://schemas.microsoft.com/office/drawing/2014/main" val="566682285"/>
                    </a:ext>
                  </a:extLst>
                </a:gridCol>
              </a:tblGrid>
              <a:tr h="261532">
                <a:tc>
                  <a:txBody>
                    <a:bodyPr/>
                    <a:lstStyle/>
                    <a:p>
                      <a:r>
                        <a:rPr lang="en-US" dirty="0" err="1"/>
                        <a:t>Pred</a:t>
                      </a:r>
                      <a:r>
                        <a:rPr lang="en-US" dirty="0"/>
                        <a:t>/Label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Pneumonia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005290"/>
                  </a:ext>
                </a:extLst>
              </a:tr>
              <a:tr h="26153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159899"/>
                  </a:ext>
                </a:extLst>
              </a:tr>
              <a:tr h="261532">
                <a:tc>
                  <a:txBody>
                    <a:bodyPr/>
                    <a:lstStyle/>
                    <a:p>
                      <a:r>
                        <a:rPr lang="en-US" dirty="0"/>
                        <a:t>Pneumonia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999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72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EB4E1B8-A3B2-497A-860F-745A4091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(5/7) – </a:t>
            </a:r>
            <a:r>
              <a:rPr lang="en-US" b="1" dirty="0"/>
              <a:t>Discriminant analysis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F527DC6-65E3-4808-97C7-7147296F4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17919" y="1858434"/>
            <a:ext cx="4937760" cy="4023360"/>
          </a:xfrm>
        </p:spPr>
        <p:txBody>
          <a:bodyPr/>
          <a:lstStyle/>
          <a:p>
            <a:r>
              <a:rPr lang="en-US" b="1" dirty="0"/>
              <a:t>Tuned (solver = ‘</a:t>
            </a:r>
            <a:r>
              <a:rPr lang="en-US" b="1" dirty="0" err="1"/>
              <a:t>lsqr</a:t>
            </a:r>
            <a:r>
              <a:rPr lang="en-US" b="1" dirty="0"/>
              <a:t>’)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Accuracy of LDA classifier on training set: 1.00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Accuracy of LDA classifier on test set: 0.79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Accuracy of LDA classifier on validate set: 0.50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Precision score 0.7676348547717843</a:t>
            </a:r>
          </a:p>
          <a:p>
            <a:endParaRPr lang="en-US" b="1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142B1EF7-D692-4181-98C1-5BF485716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8240" y="1858434"/>
            <a:ext cx="4937760" cy="4323837"/>
          </a:xfrm>
        </p:spPr>
        <p:txBody>
          <a:bodyPr/>
          <a:lstStyle/>
          <a:p>
            <a:r>
              <a:rPr lang="en-US" b="1" dirty="0"/>
              <a:t>No tuned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Accuracy of LDA classifier on training set: 1.00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Accuracy of LDA classifier on test set: 0.79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Accuracy of LDA classifier on validate set: 0.50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Precision score 0.766260162601626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graphicFrame>
        <p:nvGraphicFramePr>
          <p:cNvPr id="6" name="Πίνακας 5">
            <a:extLst>
              <a:ext uri="{FF2B5EF4-FFF2-40B4-BE49-F238E27FC236}">
                <a16:creationId xmlns:a16="http://schemas.microsoft.com/office/drawing/2014/main" id="{C7C17C2F-6E57-44BA-8055-E97E83364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671597"/>
              </p:ext>
            </p:extLst>
          </p:nvPr>
        </p:nvGraphicFramePr>
        <p:xfrm>
          <a:off x="6740634" y="4784514"/>
          <a:ext cx="3892329" cy="1097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97443">
                  <a:extLst>
                    <a:ext uri="{9D8B030D-6E8A-4147-A177-3AD203B41FA5}">
                      <a16:colId xmlns:a16="http://schemas.microsoft.com/office/drawing/2014/main" val="3832416995"/>
                    </a:ext>
                  </a:extLst>
                </a:gridCol>
                <a:gridCol w="1297443">
                  <a:extLst>
                    <a:ext uri="{9D8B030D-6E8A-4147-A177-3AD203B41FA5}">
                      <a16:colId xmlns:a16="http://schemas.microsoft.com/office/drawing/2014/main" val="2093433416"/>
                    </a:ext>
                  </a:extLst>
                </a:gridCol>
                <a:gridCol w="1297443">
                  <a:extLst>
                    <a:ext uri="{9D8B030D-6E8A-4147-A177-3AD203B41FA5}">
                      <a16:colId xmlns:a16="http://schemas.microsoft.com/office/drawing/2014/main" val="566682285"/>
                    </a:ext>
                  </a:extLst>
                </a:gridCol>
              </a:tblGrid>
              <a:tr h="261532">
                <a:tc>
                  <a:txBody>
                    <a:bodyPr/>
                    <a:lstStyle/>
                    <a:p>
                      <a:r>
                        <a:rPr lang="en-US" dirty="0" err="1"/>
                        <a:t>Pred</a:t>
                      </a:r>
                      <a:r>
                        <a:rPr lang="en-US" dirty="0"/>
                        <a:t>/Label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Pneumonia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005290"/>
                  </a:ext>
                </a:extLst>
              </a:tr>
              <a:tr h="26153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159899"/>
                  </a:ext>
                </a:extLst>
              </a:tr>
              <a:tr h="261532">
                <a:tc>
                  <a:txBody>
                    <a:bodyPr/>
                    <a:lstStyle/>
                    <a:p>
                      <a:r>
                        <a:rPr lang="en-US" dirty="0"/>
                        <a:t>Pneumonia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999219"/>
                  </a:ext>
                </a:extLst>
              </a:tr>
            </a:tbl>
          </a:graphicData>
        </a:graphic>
      </p:graphicFrame>
      <p:graphicFrame>
        <p:nvGraphicFramePr>
          <p:cNvPr id="13" name="Πίνακας 5">
            <a:extLst>
              <a:ext uri="{FF2B5EF4-FFF2-40B4-BE49-F238E27FC236}">
                <a16:creationId xmlns:a16="http://schemas.microsoft.com/office/drawing/2014/main" id="{6E91E0DA-7D0F-499F-BC03-3901FA526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769409"/>
              </p:ext>
            </p:extLst>
          </p:nvPr>
        </p:nvGraphicFramePr>
        <p:xfrm>
          <a:off x="1680955" y="4784514"/>
          <a:ext cx="3892329" cy="1097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97443">
                  <a:extLst>
                    <a:ext uri="{9D8B030D-6E8A-4147-A177-3AD203B41FA5}">
                      <a16:colId xmlns:a16="http://schemas.microsoft.com/office/drawing/2014/main" val="3832416995"/>
                    </a:ext>
                  </a:extLst>
                </a:gridCol>
                <a:gridCol w="1297443">
                  <a:extLst>
                    <a:ext uri="{9D8B030D-6E8A-4147-A177-3AD203B41FA5}">
                      <a16:colId xmlns:a16="http://schemas.microsoft.com/office/drawing/2014/main" val="2093433416"/>
                    </a:ext>
                  </a:extLst>
                </a:gridCol>
                <a:gridCol w="1297443">
                  <a:extLst>
                    <a:ext uri="{9D8B030D-6E8A-4147-A177-3AD203B41FA5}">
                      <a16:colId xmlns:a16="http://schemas.microsoft.com/office/drawing/2014/main" val="566682285"/>
                    </a:ext>
                  </a:extLst>
                </a:gridCol>
              </a:tblGrid>
              <a:tr h="261532">
                <a:tc>
                  <a:txBody>
                    <a:bodyPr/>
                    <a:lstStyle/>
                    <a:p>
                      <a:r>
                        <a:rPr lang="en-US" dirty="0" err="1"/>
                        <a:t>Pred</a:t>
                      </a:r>
                      <a:r>
                        <a:rPr lang="en-US" dirty="0"/>
                        <a:t>/Label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Pneumonia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005290"/>
                  </a:ext>
                </a:extLst>
              </a:tr>
              <a:tr h="26153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159899"/>
                  </a:ext>
                </a:extLst>
              </a:tr>
              <a:tr h="261532">
                <a:tc>
                  <a:txBody>
                    <a:bodyPr/>
                    <a:lstStyle/>
                    <a:p>
                      <a:r>
                        <a:rPr lang="en-US" dirty="0"/>
                        <a:t>Pneumonia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999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06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258A4AA-9325-4EF0-A8E3-36A42A71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(6/7) – </a:t>
            </a:r>
            <a:r>
              <a:rPr lang="en-US" b="1" dirty="0"/>
              <a:t>Gaussian naive bayes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84251AD-F142-4249-B805-9E0F5B1D1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Accuracy of GNB classifier on training set: 0.89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Accuracy of GNB classifier on test set: 0.76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Accuracy of GNB classifier on validate set: 0.50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Precision score 0.780373831775701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6" name="Πίνακας 5">
            <a:extLst>
              <a:ext uri="{FF2B5EF4-FFF2-40B4-BE49-F238E27FC236}">
                <a16:creationId xmlns:a16="http://schemas.microsoft.com/office/drawing/2014/main" id="{431B869C-3B00-4CE7-BAC9-2AB5A1875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558740"/>
              </p:ext>
            </p:extLst>
          </p:nvPr>
        </p:nvGraphicFramePr>
        <p:xfrm>
          <a:off x="1097280" y="3857414"/>
          <a:ext cx="3892329" cy="1097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97443">
                  <a:extLst>
                    <a:ext uri="{9D8B030D-6E8A-4147-A177-3AD203B41FA5}">
                      <a16:colId xmlns:a16="http://schemas.microsoft.com/office/drawing/2014/main" val="3832416995"/>
                    </a:ext>
                  </a:extLst>
                </a:gridCol>
                <a:gridCol w="1297443">
                  <a:extLst>
                    <a:ext uri="{9D8B030D-6E8A-4147-A177-3AD203B41FA5}">
                      <a16:colId xmlns:a16="http://schemas.microsoft.com/office/drawing/2014/main" val="2093433416"/>
                    </a:ext>
                  </a:extLst>
                </a:gridCol>
                <a:gridCol w="1297443">
                  <a:extLst>
                    <a:ext uri="{9D8B030D-6E8A-4147-A177-3AD203B41FA5}">
                      <a16:colId xmlns:a16="http://schemas.microsoft.com/office/drawing/2014/main" val="566682285"/>
                    </a:ext>
                  </a:extLst>
                </a:gridCol>
              </a:tblGrid>
              <a:tr h="261532">
                <a:tc>
                  <a:txBody>
                    <a:bodyPr/>
                    <a:lstStyle/>
                    <a:p>
                      <a:r>
                        <a:rPr lang="en-US" dirty="0" err="1"/>
                        <a:t>Pred</a:t>
                      </a:r>
                      <a:r>
                        <a:rPr lang="en-US" dirty="0"/>
                        <a:t>/Label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Pneumonia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005290"/>
                  </a:ext>
                </a:extLst>
              </a:tr>
              <a:tr h="26153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159899"/>
                  </a:ext>
                </a:extLst>
              </a:tr>
              <a:tr h="261532">
                <a:tc>
                  <a:txBody>
                    <a:bodyPr/>
                    <a:lstStyle/>
                    <a:p>
                      <a:r>
                        <a:rPr lang="en-US" dirty="0"/>
                        <a:t>Pneumonia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999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35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EB4E1B8-A3B2-497A-860F-745A4091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(7/7) – </a:t>
            </a:r>
            <a:r>
              <a:rPr lang="en-US" b="1" dirty="0"/>
              <a:t>SVM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F527DC6-65E3-4808-97C7-7147296F4C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No tuned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Accuracy of SVM classifier on training set: 1.00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Accuracy of SVM classifier on test set: 0.79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Accuracy of SVM classifier on validate set: 0.50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Precision score 0.7589641434262948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b="1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142B1EF7-D692-4181-98C1-5BF485716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323837"/>
          </a:xfrm>
        </p:spPr>
        <p:txBody>
          <a:bodyPr/>
          <a:lstStyle/>
          <a:p>
            <a:r>
              <a:rPr lang="en-US" b="1" dirty="0"/>
              <a:t>Tuned (C = 100, kernel = ‘Linear’)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Accuracy of SVM classifier on training set: 1.00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Accuracy of SVM classifier on test set: 0.80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Accuracy of SVM classifier on validate set: 0.50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Precision score 0.7703252032520326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graphicFrame>
        <p:nvGraphicFramePr>
          <p:cNvPr id="5" name="Πίνακας 5">
            <a:extLst>
              <a:ext uri="{FF2B5EF4-FFF2-40B4-BE49-F238E27FC236}">
                <a16:creationId xmlns:a16="http://schemas.microsoft.com/office/drawing/2014/main" id="{E56E294C-F34D-4545-8522-724EF0988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507910"/>
              </p:ext>
            </p:extLst>
          </p:nvPr>
        </p:nvGraphicFramePr>
        <p:xfrm>
          <a:off x="6740635" y="4771814"/>
          <a:ext cx="3892329" cy="1097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97443">
                  <a:extLst>
                    <a:ext uri="{9D8B030D-6E8A-4147-A177-3AD203B41FA5}">
                      <a16:colId xmlns:a16="http://schemas.microsoft.com/office/drawing/2014/main" val="3832416995"/>
                    </a:ext>
                  </a:extLst>
                </a:gridCol>
                <a:gridCol w="1297443">
                  <a:extLst>
                    <a:ext uri="{9D8B030D-6E8A-4147-A177-3AD203B41FA5}">
                      <a16:colId xmlns:a16="http://schemas.microsoft.com/office/drawing/2014/main" val="2093433416"/>
                    </a:ext>
                  </a:extLst>
                </a:gridCol>
                <a:gridCol w="1297443">
                  <a:extLst>
                    <a:ext uri="{9D8B030D-6E8A-4147-A177-3AD203B41FA5}">
                      <a16:colId xmlns:a16="http://schemas.microsoft.com/office/drawing/2014/main" val="566682285"/>
                    </a:ext>
                  </a:extLst>
                </a:gridCol>
              </a:tblGrid>
              <a:tr h="261532">
                <a:tc>
                  <a:txBody>
                    <a:bodyPr/>
                    <a:lstStyle/>
                    <a:p>
                      <a:r>
                        <a:rPr lang="en-US" dirty="0" err="1"/>
                        <a:t>Pred</a:t>
                      </a:r>
                      <a:r>
                        <a:rPr lang="en-US" dirty="0"/>
                        <a:t>/Label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Pneumonia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005290"/>
                  </a:ext>
                </a:extLst>
              </a:tr>
              <a:tr h="26153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159899"/>
                  </a:ext>
                </a:extLst>
              </a:tr>
              <a:tr h="261532">
                <a:tc>
                  <a:txBody>
                    <a:bodyPr/>
                    <a:lstStyle/>
                    <a:p>
                      <a:r>
                        <a:rPr lang="en-US" dirty="0"/>
                        <a:t>Pneumonia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999219"/>
                  </a:ext>
                </a:extLst>
              </a:tr>
            </a:tbl>
          </a:graphicData>
        </a:graphic>
      </p:graphicFrame>
      <p:graphicFrame>
        <p:nvGraphicFramePr>
          <p:cNvPr id="6" name="Πίνακας 5">
            <a:extLst>
              <a:ext uri="{FF2B5EF4-FFF2-40B4-BE49-F238E27FC236}">
                <a16:creationId xmlns:a16="http://schemas.microsoft.com/office/drawing/2014/main" id="{ADD7F6B2-041F-4083-BF2F-80622D57A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472614"/>
              </p:ext>
            </p:extLst>
          </p:nvPr>
        </p:nvGraphicFramePr>
        <p:xfrm>
          <a:off x="1619994" y="4771814"/>
          <a:ext cx="3892329" cy="1097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97443">
                  <a:extLst>
                    <a:ext uri="{9D8B030D-6E8A-4147-A177-3AD203B41FA5}">
                      <a16:colId xmlns:a16="http://schemas.microsoft.com/office/drawing/2014/main" val="3832416995"/>
                    </a:ext>
                  </a:extLst>
                </a:gridCol>
                <a:gridCol w="1297443">
                  <a:extLst>
                    <a:ext uri="{9D8B030D-6E8A-4147-A177-3AD203B41FA5}">
                      <a16:colId xmlns:a16="http://schemas.microsoft.com/office/drawing/2014/main" val="2093433416"/>
                    </a:ext>
                  </a:extLst>
                </a:gridCol>
                <a:gridCol w="1297443">
                  <a:extLst>
                    <a:ext uri="{9D8B030D-6E8A-4147-A177-3AD203B41FA5}">
                      <a16:colId xmlns:a16="http://schemas.microsoft.com/office/drawing/2014/main" val="566682285"/>
                    </a:ext>
                  </a:extLst>
                </a:gridCol>
              </a:tblGrid>
              <a:tr h="261532">
                <a:tc>
                  <a:txBody>
                    <a:bodyPr/>
                    <a:lstStyle/>
                    <a:p>
                      <a:r>
                        <a:rPr lang="en-US" dirty="0" err="1"/>
                        <a:t>Pred</a:t>
                      </a:r>
                      <a:r>
                        <a:rPr lang="en-US" dirty="0"/>
                        <a:t>/Label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Pneumonia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005290"/>
                  </a:ext>
                </a:extLst>
              </a:tr>
              <a:tr h="26153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159899"/>
                  </a:ext>
                </a:extLst>
              </a:tr>
              <a:tr h="261532">
                <a:tc>
                  <a:txBody>
                    <a:bodyPr/>
                    <a:lstStyle/>
                    <a:p>
                      <a:r>
                        <a:rPr lang="en-US" dirty="0"/>
                        <a:t>Pneumonia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999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34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7A1AF37-1005-4F06-8331-C3674986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1185787-16E5-4075-96F0-E9CC8D9D0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Model:: </a:t>
            </a:r>
            <a:r>
              <a:rPr lang="en-US" b="1" dirty="0"/>
              <a:t>Logistic regression</a:t>
            </a:r>
            <a:r>
              <a:rPr lang="en-US" dirty="0"/>
              <a:t> achieved:: 0.7661290322580645 precision score.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Model:: </a:t>
            </a:r>
            <a:r>
              <a:rPr lang="en-US" b="1" dirty="0"/>
              <a:t>Logistic regression tuned</a:t>
            </a:r>
            <a:r>
              <a:rPr lang="en-US" dirty="0"/>
              <a:t> achieved:: 0.768762677484787 precision score.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Model:: </a:t>
            </a:r>
            <a:r>
              <a:rPr lang="en-US" b="1" dirty="0"/>
              <a:t>KNN</a:t>
            </a:r>
            <a:r>
              <a:rPr lang="en-US" dirty="0"/>
              <a:t> achieved:: 0.8096330275229358 precision score.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Model:: </a:t>
            </a:r>
            <a:r>
              <a:rPr lang="en-US" b="1" dirty="0"/>
              <a:t>KNN tuned</a:t>
            </a:r>
            <a:r>
              <a:rPr lang="en-US" dirty="0"/>
              <a:t> achieved:: 0.8228438228438228 precision score.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Model:: </a:t>
            </a:r>
            <a:r>
              <a:rPr lang="en-US" b="1" dirty="0"/>
              <a:t>Discriminant analysis</a:t>
            </a:r>
            <a:r>
              <a:rPr lang="en-US" dirty="0"/>
              <a:t> achieved:: 0.7676348547717843 precision score.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Model:: </a:t>
            </a:r>
            <a:r>
              <a:rPr lang="en-US" b="1" dirty="0"/>
              <a:t>Discriminant analysis tuned</a:t>
            </a:r>
            <a:r>
              <a:rPr lang="en-US" dirty="0"/>
              <a:t> achieved:: 0.766260162601626 precision score.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Model:: </a:t>
            </a:r>
            <a:r>
              <a:rPr lang="en-US" b="1" dirty="0"/>
              <a:t>Gaussian naive bayes</a:t>
            </a:r>
            <a:r>
              <a:rPr lang="en-US" dirty="0"/>
              <a:t> achieved:: 0.780373831775701 precision score.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Model:: </a:t>
            </a:r>
            <a:r>
              <a:rPr lang="en-US" b="1" dirty="0"/>
              <a:t>SVM</a:t>
            </a:r>
            <a:r>
              <a:rPr lang="en-US" dirty="0"/>
              <a:t> achieved:: 0.7589641434262948 precision score.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Model:: </a:t>
            </a:r>
            <a:r>
              <a:rPr lang="en-US" b="1" dirty="0"/>
              <a:t>SVM tuned </a:t>
            </a:r>
            <a:r>
              <a:rPr lang="en-US" dirty="0"/>
              <a:t>achieved:: 0.7703252032520326 precision score.</a:t>
            </a:r>
          </a:p>
        </p:txBody>
      </p:sp>
    </p:spTree>
    <p:extLst>
      <p:ext uri="{BB962C8B-B14F-4D97-AF65-F5344CB8AC3E}">
        <p14:creationId xmlns:p14="http://schemas.microsoft.com/office/powerpoint/2010/main" val="110922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Content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>
              <a:buFont typeface="Wingdings" panose="05000000000000000000" pitchFamily="2" charset="2"/>
              <a:buChar char="Ø"/>
            </a:pPr>
            <a:r>
              <a:rPr lang="en-US" sz="2800" dirty="0"/>
              <a:t> Introduction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US" sz="2800" dirty="0"/>
              <a:t> Feature extraction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US" sz="2800" dirty="0"/>
              <a:t> Experiments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US" sz="2800" dirty="0"/>
              <a:t> Results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Introduction</a:t>
            </a: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0C1C65D6-9152-44F7-9163-8FA2AA7CC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2335388"/>
            <a:ext cx="5451627" cy="186718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 rtlCol="0">
            <a:normAutofit/>
          </a:bodyPr>
          <a:lstStyle/>
          <a:p>
            <a:pPr rtl="0">
              <a:buFont typeface="Wingdings" panose="05000000000000000000" pitchFamily="2" charset="2"/>
              <a:buChar char="§"/>
            </a:pPr>
            <a:r>
              <a:rPr lang="en-US" dirty="0"/>
              <a:t> Detect pneumonia on X-Ray images.</a:t>
            </a:r>
          </a:p>
          <a:p>
            <a:pPr rtl="0">
              <a:buFont typeface="Wingdings" panose="05000000000000000000" pitchFamily="2" charset="2"/>
              <a:buChar char="§"/>
            </a:pPr>
            <a:r>
              <a:rPr lang="en-US" dirty="0"/>
              <a:t> 5,863 X-Ray images of two categories</a:t>
            </a:r>
          </a:p>
          <a:p>
            <a:pPr rtl="0">
              <a:buFont typeface="Wingdings" panose="05000000000000000000" pitchFamily="2" charset="2"/>
              <a:buChar char="§"/>
            </a:pPr>
            <a:r>
              <a:rPr lang="en-US" dirty="0"/>
              <a:t> Chest X-ray images (anterior-posterior) were selected from retrospective cohorts of pediatric patients of one to five years old from Guangzhou Women and Children’s Medical Center, Guangzhou. All chest X-ray imaging was performed as part of patients’ routine clinical care.</a:t>
            </a:r>
          </a:p>
          <a:p>
            <a:pPr marL="0" indent="0" rtl="0">
              <a:buNone/>
            </a:pPr>
            <a:endParaRPr lang="en-US" dirty="0"/>
          </a:p>
          <a:p>
            <a:pPr marL="0" indent="0" rtl="0">
              <a:buNone/>
            </a:pPr>
            <a:endParaRPr lang="el-G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Τίτλος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Feature extraction (1/3)</a:t>
            </a:r>
            <a:endParaRPr lang="el-GR" dirty="0"/>
          </a:p>
        </p:txBody>
      </p:sp>
      <p:sp>
        <p:nvSpPr>
          <p:cNvPr id="6" name="Θέση κειμένου 5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058400" cy="4023360"/>
          </a:xfrm>
        </p:spPr>
        <p:txBody>
          <a:bodyPr rtlCol="0"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Corresponding notebook </a:t>
            </a:r>
            <a:r>
              <a:rPr lang="en-US" b="1" dirty="0" err="1"/>
              <a:t>ExtractFeatures.ipynb</a:t>
            </a:r>
            <a:r>
              <a:rPr lang="en-US" b="1" dirty="0"/>
              <a:t> </a:t>
            </a:r>
            <a:r>
              <a:rPr lang="en-US" dirty="0"/>
              <a:t>in GitHub.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Developed and support 3 different types of image extraction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Plain flatten image array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KAZE descriptors array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HOG descriptors array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All images resized to 100x100 size.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Data are stored after extraction into pickle files for fast accessing in the experiments.</a:t>
            </a:r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rtlCol="0">
            <a:normAutofit/>
          </a:bodyPr>
          <a:lstStyle/>
          <a:p>
            <a:pPr rtl="0"/>
            <a:r>
              <a:rPr lang="en-US" sz="3700" dirty="0"/>
              <a:t>Feature extraction (2/3) - KAZE</a:t>
            </a:r>
            <a:endParaRPr lang="el-GR" sz="3700" dirty="0"/>
          </a:p>
        </p:txBody>
      </p:sp>
      <p:pic>
        <p:nvPicPr>
          <p:cNvPr id="5" name="Εικόνα 4" descr="Εικόνα που περιέχει εσωτερικό, φλιτζάνι&#10;&#10;Περιγραφή που δημιουργήθηκε αυτόματα">
            <a:extLst>
              <a:ext uri="{FF2B5EF4-FFF2-40B4-BE49-F238E27FC236}">
                <a16:creationId xmlns:a16="http://schemas.microsoft.com/office/drawing/2014/main" id="{6D65D65F-C7F9-4798-B46B-E3E84D03A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569834"/>
            <a:ext cx="6909801" cy="345489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Detect and get the first 32 key points of the image ordered by their response value.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Compute descriptor using these key points constructing a vector of 64 size.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 case of the vector is less than 64, fill it with zeros.</a:t>
            </a:r>
            <a:endParaRPr lang="el-G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BFCC7835-7146-4376-B50C-8AB13FB3E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3700"/>
              <a:t>Feature extraction (3/3) - HOG</a:t>
            </a:r>
          </a:p>
        </p:txBody>
      </p:sp>
      <p:pic>
        <p:nvPicPr>
          <p:cNvPr id="5" name="Θέση περιεχομένου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FC53D9B3-5710-4CA1-8296-2A9A58B28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2226266"/>
            <a:ext cx="6909801" cy="214203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84A0BC-B09E-40AA-8758-5A7ED8E66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Cell size 10x10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Block size 2x2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Number of orientation bins 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Calculates descriptor and returns the array flatten.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91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Experiments (1/7)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34349"/>
          </a:xfrm>
        </p:spPr>
        <p:txBody>
          <a:bodyPr rtlCol="0">
            <a:normAutofit fontScale="85000" lnSpcReduction="20000"/>
          </a:bodyPr>
          <a:lstStyle/>
          <a:p>
            <a:pPr rtl="0">
              <a:buFont typeface="Wingdings" panose="05000000000000000000" pitchFamily="2" charset="2"/>
              <a:buChar char="§"/>
            </a:pPr>
            <a:r>
              <a:rPr lang="en-US" dirty="0"/>
              <a:t> For the experiments used the pickle files extracted from the feature extraction step.</a:t>
            </a:r>
          </a:p>
          <a:p>
            <a:pPr rtl="0">
              <a:buFont typeface="Wingdings" panose="05000000000000000000" pitchFamily="2" charset="2"/>
              <a:buChar char="§"/>
            </a:pPr>
            <a:r>
              <a:rPr lang="en-US" dirty="0"/>
              <a:t> Standardize  features.</a:t>
            </a:r>
          </a:p>
          <a:p>
            <a:pPr rtl="0">
              <a:buFont typeface="Wingdings" panose="05000000000000000000" pitchFamily="2" charset="2"/>
              <a:buChar char="§"/>
            </a:pPr>
            <a:r>
              <a:rPr lang="en-US" dirty="0"/>
              <a:t> Used to measure how “good” the model estimators 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Accuracy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Confusion matrix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Precision score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Because of the quite difference in the number of each classes data, the accuracy by it self is not a good estimator.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models used 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Logistic regression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KNN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Discriminant analysis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Gaussian naive bayes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SVM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Used </a:t>
            </a:r>
            <a:r>
              <a:rPr lang="en-US" dirty="0" err="1"/>
              <a:t>GridSearchCV</a:t>
            </a:r>
            <a:r>
              <a:rPr lang="en-US" dirty="0"/>
              <a:t> with </a:t>
            </a:r>
            <a:r>
              <a:rPr lang="en-US" dirty="0" err="1"/>
              <a:t>RepeatedStratifiedKFold</a:t>
            </a:r>
            <a:r>
              <a:rPr lang="en-US" dirty="0"/>
              <a:t> to tune models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Experiments (2/7)</a:t>
            </a:r>
            <a:endParaRPr lang="el-GR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66D776EB-4842-4A71-92D3-6AAAC3AF8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1408612"/>
            <a:ext cx="5451627" cy="372073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 rtlCol="0">
            <a:normAutofit/>
          </a:bodyPr>
          <a:lstStyle/>
          <a:p>
            <a:pPr rtl="0">
              <a:buFont typeface="Wingdings" panose="05000000000000000000" pitchFamily="2" charset="2"/>
              <a:buChar char="§"/>
            </a:pPr>
            <a:r>
              <a:rPr lang="en-US" sz="1300" dirty="0"/>
              <a:t>Number of samples in training data:  5216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Number of samples in training data where category is Pneumonia :  3875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Number of samples in training data where category is Normal:  1341</a:t>
            </a:r>
          </a:p>
          <a:p>
            <a:pPr rtl="0">
              <a:buFont typeface="Wingdings" panose="05000000000000000000" pitchFamily="2" charset="2"/>
              <a:buChar char="§"/>
            </a:pPr>
            <a:r>
              <a:rPr lang="en-US" sz="1300" dirty="0"/>
              <a:t>Number of samples in testing data:  624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number of samples in testing data where category is Pneumonia :  390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number of samples in testing data where category is Normal:  234</a:t>
            </a:r>
          </a:p>
          <a:p>
            <a:pPr rtl="0">
              <a:buFont typeface="Wingdings" panose="05000000000000000000" pitchFamily="2" charset="2"/>
              <a:buChar char="§"/>
            </a:pPr>
            <a:r>
              <a:rPr lang="en-US" sz="1300" dirty="0"/>
              <a:t>Number of samples in validate data:  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number of samples in validate data where category is Pneumonia :  8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number of samples in validate data where category is Normal:  8</a:t>
            </a:r>
          </a:p>
          <a:p>
            <a:pPr rtl="0">
              <a:buFont typeface="Wingdings" panose="05000000000000000000" pitchFamily="2" charset="2"/>
              <a:buChar char="§"/>
            </a:pPr>
            <a:endParaRPr lang="en-US" sz="13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3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060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EB4E1B8-A3B2-497A-860F-745A4091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(3/7) – Logistic regression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F527DC6-65E3-4808-97C7-7147296F4C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No tuned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Accuracy LR classifier on training set: 1.00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Accuracy of LR classifier on test set: 0.80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Accuracy of LR classifier on validate set: 0.50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Precision score 0.7661290322580645</a:t>
            </a:r>
          </a:p>
          <a:p>
            <a:endParaRPr lang="en-US" b="1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142B1EF7-D692-4181-98C1-5BF485716A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Tuned (C = 0.01)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Accuracy LR classifier on training set: 1.00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Accuracy of LR classifier on test set: 0.80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Accuracy of LR classifier on validate set: 0.50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Precision score 0.768762677484787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graphicFrame>
        <p:nvGraphicFramePr>
          <p:cNvPr id="5" name="Πίνακας 5">
            <a:extLst>
              <a:ext uri="{FF2B5EF4-FFF2-40B4-BE49-F238E27FC236}">
                <a16:creationId xmlns:a16="http://schemas.microsoft.com/office/drawing/2014/main" id="{E56E294C-F34D-4545-8522-724EF0988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429858"/>
              </p:ext>
            </p:extLst>
          </p:nvPr>
        </p:nvGraphicFramePr>
        <p:xfrm>
          <a:off x="6740635" y="4414463"/>
          <a:ext cx="3892329" cy="1097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97443">
                  <a:extLst>
                    <a:ext uri="{9D8B030D-6E8A-4147-A177-3AD203B41FA5}">
                      <a16:colId xmlns:a16="http://schemas.microsoft.com/office/drawing/2014/main" val="3832416995"/>
                    </a:ext>
                  </a:extLst>
                </a:gridCol>
                <a:gridCol w="1297443">
                  <a:extLst>
                    <a:ext uri="{9D8B030D-6E8A-4147-A177-3AD203B41FA5}">
                      <a16:colId xmlns:a16="http://schemas.microsoft.com/office/drawing/2014/main" val="2093433416"/>
                    </a:ext>
                  </a:extLst>
                </a:gridCol>
                <a:gridCol w="1297443">
                  <a:extLst>
                    <a:ext uri="{9D8B030D-6E8A-4147-A177-3AD203B41FA5}">
                      <a16:colId xmlns:a16="http://schemas.microsoft.com/office/drawing/2014/main" val="566682285"/>
                    </a:ext>
                  </a:extLst>
                </a:gridCol>
              </a:tblGrid>
              <a:tr h="261532">
                <a:tc>
                  <a:txBody>
                    <a:bodyPr/>
                    <a:lstStyle/>
                    <a:p>
                      <a:r>
                        <a:rPr lang="en-US" dirty="0" err="1"/>
                        <a:t>Pred</a:t>
                      </a:r>
                      <a:r>
                        <a:rPr lang="en-US" dirty="0"/>
                        <a:t>/Label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Pneumonia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005290"/>
                  </a:ext>
                </a:extLst>
              </a:tr>
              <a:tr h="26153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159899"/>
                  </a:ext>
                </a:extLst>
              </a:tr>
              <a:tr h="261532">
                <a:tc>
                  <a:txBody>
                    <a:bodyPr/>
                    <a:lstStyle/>
                    <a:p>
                      <a:r>
                        <a:rPr lang="en-US" dirty="0"/>
                        <a:t>Pneumonia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999219"/>
                  </a:ext>
                </a:extLst>
              </a:tr>
            </a:tbl>
          </a:graphicData>
        </a:graphic>
      </p:graphicFrame>
      <p:graphicFrame>
        <p:nvGraphicFramePr>
          <p:cNvPr id="8" name="Πίνακας 5">
            <a:extLst>
              <a:ext uri="{FF2B5EF4-FFF2-40B4-BE49-F238E27FC236}">
                <a16:creationId xmlns:a16="http://schemas.microsoft.com/office/drawing/2014/main" id="{62A1ED9D-0D2B-4A28-8E99-2E7D68C1E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13963"/>
              </p:ext>
            </p:extLst>
          </p:nvPr>
        </p:nvGraphicFramePr>
        <p:xfrm>
          <a:off x="1619994" y="4414463"/>
          <a:ext cx="3892329" cy="1097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97443">
                  <a:extLst>
                    <a:ext uri="{9D8B030D-6E8A-4147-A177-3AD203B41FA5}">
                      <a16:colId xmlns:a16="http://schemas.microsoft.com/office/drawing/2014/main" val="3832416995"/>
                    </a:ext>
                  </a:extLst>
                </a:gridCol>
                <a:gridCol w="1297443">
                  <a:extLst>
                    <a:ext uri="{9D8B030D-6E8A-4147-A177-3AD203B41FA5}">
                      <a16:colId xmlns:a16="http://schemas.microsoft.com/office/drawing/2014/main" val="2093433416"/>
                    </a:ext>
                  </a:extLst>
                </a:gridCol>
                <a:gridCol w="1297443">
                  <a:extLst>
                    <a:ext uri="{9D8B030D-6E8A-4147-A177-3AD203B41FA5}">
                      <a16:colId xmlns:a16="http://schemas.microsoft.com/office/drawing/2014/main" val="566682285"/>
                    </a:ext>
                  </a:extLst>
                </a:gridCol>
              </a:tblGrid>
              <a:tr h="261532">
                <a:tc>
                  <a:txBody>
                    <a:bodyPr/>
                    <a:lstStyle/>
                    <a:p>
                      <a:r>
                        <a:rPr lang="en-US" dirty="0" err="1"/>
                        <a:t>Pred</a:t>
                      </a:r>
                      <a:r>
                        <a:rPr lang="en-US" dirty="0"/>
                        <a:t>/Label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Pneumonia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005290"/>
                  </a:ext>
                </a:extLst>
              </a:tr>
              <a:tr h="261532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159899"/>
                  </a:ext>
                </a:extLst>
              </a:tr>
              <a:tr h="261532">
                <a:tc>
                  <a:txBody>
                    <a:bodyPr/>
                    <a:lstStyle/>
                    <a:p>
                      <a:r>
                        <a:rPr lang="en-US" dirty="0"/>
                        <a:t>Pneumonia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999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87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Ανασκόπηση">
  <a:themeElements>
    <a:clrScheme name="Ανασκόπηση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Ανασκόπηση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Ανασκόπηση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Θέμα του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213</TotalTime>
  <Words>1084</Words>
  <Application>Microsoft Office PowerPoint</Application>
  <PresentationFormat>Ευρεία οθόνη</PresentationFormat>
  <Paragraphs>207</Paragraphs>
  <Slides>14</Slides>
  <Notes>7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Ανασκόπηση</vt:lpstr>
      <vt:lpstr>X-ray's prediction</vt:lpstr>
      <vt:lpstr>Content</vt:lpstr>
      <vt:lpstr>Introduction</vt:lpstr>
      <vt:lpstr>Feature extraction (1/3)</vt:lpstr>
      <vt:lpstr>Feature extraction (2/3) - KAZE</vt:lpstr>
      <vt:lpstr>Feature extraction (3/3) - HOG</vt:lpstr>
      <vt:lpstr>Experiments (1/7)</vt:lpstr>
      <vt:lpstr>Experiments (2/7)</vt:lpstr>
      <vt:lpstr>Experiments (3/7) – Logistic regression</vt:lpstr>
      <vt:lpstr>Experiments (4/7) – KNN</vt:lpstr>
      <vt:lpstr>Experiments (5/7) – Discriminant analysis</vt:lpstr>
      <vt:lpstr>Experiments (6/7) – Gaussian naive bayes</vt:lpstr>
      <vt:lpstr>Experiments (7/7) – SVM 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X-ray's prediction</dc:title>
  <dc:creator>THEODOROS ADAMANTIDIS</dc:creator>
  <cp:lastModifiedBy>THEODOROS ADAMANTIDIS</cp:lastModifiedBy>
  <cp:revision>17</cp:revision>
  <dcterms:created xsi:type="dcterms:W3CDTF">2021-02-14T14:09:22Z</dcterms:created>
  <dcterms:modified xsi:type="dcterms:W3CDTF">2021-02-14T18:09:38Z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