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Economica" panose="02000506040000020004" pitchFamily="2" charset="77"/>
      <p:regular r:id="rId28"/>
      <p:bold r:id="rId28"/>
      <p:italic r:id="rId28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17C847-5A35-4D7F-B297-5D96C75F7343}">
  <a:tblStyle styleId="{FD17C847-5A35-4D7F-B297-5D96C75F73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/>
    <p:restoredTop sz="94663"/>
  </p:normalViewPr>
  <p:slideViewPr>
    <p:cSldViewPr snapToGrid="0">
      <p:cViewPr varScale="1">
        <p:scale>
          <a:sx n="198" d="100"/>
          <a:sy n="198" d="100"/>
        </p:scale>
        <p:origin x="10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NUL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70edfbd9_4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e370edfbd9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370edfbd9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e370edfbd9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370edfbd9_2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e370edfbd9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370edfbd9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370edfbd9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70edfbd9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370edfbd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370edfbd9_2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e370edfbd9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370edfbd9_2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e370edfbd9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370edfbd9_2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e370edfbd9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70edfbd9_4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370edfbd9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370edfbd9_4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e370edfbd9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370edfbd9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e370edfbd9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370edfbd9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e370edfbd9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70edfbd9_2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e370edfbd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70edfbd9_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370edfbd9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370edfbd9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e370edfbd9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70edfbd9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e370edfbd9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ιαφάνεια τίτλου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περιεχόμενο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φαλίδα ενότητας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Δύο περιεχόμενα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Σύγκριση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Μόνο τίτλος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ενό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εριεχόμενο με λεζάντα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Εικόνα με λεζάντα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Τίτλος και Κατακόρυφο κείμενο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Κατακόρυφος τίτλος και Κείμενο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nsformers-explained-visually-part-3-multi-head-attention-deep-dive-1c1ff102485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keras_tu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896" y="243464"/>
            <a:ext cx="692336" cy="75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l="25803" t="7730" r="20841" b="1"/>
          <a:stretch/>
        </p:blipFill>
        <p:spPr>
          <a:xfrm>
            <a:off x="484167" y="243464"/>
            <a:ext cx="692336" cy="75892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4311417" y="379653"/>
            <a:ext cx="4571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34290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MSc in Artificial Intelligence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898795" y="1325967"/>
            <a:ext cx="5346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Deep learning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045280" y="2113652"/>
            <a:ext cx="7051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Cryptocurrency price prediction</a:t>
            </a:r>
            <a:endParaRPr sz="21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285474" y="4458984"/>
            <a:ext cx="45711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sz="11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Cambria"/>
                <a:ea typeface="Cambria"/>
                <a:cs typeface="Cambria"/>
                <a:sym typeface="Cambria"/>
              </a:rPr>
              <a:t>July</a:t>
            </a:r>
            <a:r>
              <a:rPr lang="el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l" sz="1200">
                <a:latin typeface="Cambria"/>
                <a:ea typeface="Cambria"/>
                <a:cs typeface="Cambria"/>
                <a:sym typeface="Cambria"/>
              </a:rPr>
              <a:t>05</a:t>
            </a:r>
            <a:r>
              <a:rPr lang="el" sz="1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 2021 </a:t>
            </a:r>
            <a:endParaRPr sz="11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2570699" y="3509008"/>
          <a:ext cx="4000500" cy="950087"/>
        </p:xfrm>
        <a:graphic>
          <a:graphicData uri="http://schemas.openxmlformats.org/drawingml/2006/table">
            <a:tbl>
              <a:tblPr firstRow="1" firstCol="1" bandRow="1">
                <a:noFill/>
                <a:tableStyleId>{FD17C847-5A35-4D7F-B297-5D96C75F7343}</a:tableStyleId>
              </a:tblPr>
              <a:tblGrid>
                <a:gridCol w="202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Adamantidis Theodoros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51425" marR="51425" marT="0" marB="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Papadopoulos Georgios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mtn  2001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mtn 20</a:t>
                      </a:r>
                      <a:r>
                        <a:rPr lang="el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</a:t>
                      </a:r>
                      <a:endParaRPr sz="110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2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2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425" y="305600"/>
            <a:ext cx="8609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Classification with historical data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311425" y="891825"/>
            <a:ext cx="4509600" cy="29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mbria"/>
              <a:buChar char="•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Even if we couldn’t achieve to predict the actual prices, the predictions follow the trend.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•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Instead of trying to predict the actual prices we will try to predict whether we will have a close price </a:t>
            </a:r>
            <a:r>
              <a:rPr lang="el" sz="1500" b="1">
                <a:latin typeface="Cambria"/>
                <a:ea typeface="Cambria"/>
                <a:cs typeface="Cambria"/>
                <a:sym typeface="Cambria"/>
              </a:rPr>
              <a:t>increase</a:t>
            </a: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l" sz="1500" b="1">
                <a:latin typeface="Cambria"/>
                <a:ea typeface="Cambria"/>
                <a:cs typeface="Cambria"/>
                <a:sym typeface="Cambria"/>
              </a:rPr>
              <a:t>decrease</a:t>
            </a: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500" b="1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l" sz="1000" b="1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: close value, </a:t>
            </a:r>
            <a:r>
              <a:rPr lang="el" sz="1500" b="1">
                <a:latin typeface="Cambria"/>
                <a:ea typeface="Cambria"/>
                <a:cs typeface="Cambria"/>
                <a:sym typeface="Cambria"/>
              </a:rPr>
              <a:t>μ</a:t>
            </a:r>
            <a:r>
              <a:rPr lang="el" sz="800" b="1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l" sz="300" b="1">
                <a:latin typeface="Cambria"/>
                <a:ea typeface="Cambria"/>
                <a:cs typeface="Cambria"/>
                <a:sym typeface="Cambria"/>
              </a:rPr>
              <a:t>t </a:t>
            </a: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: Last 30 days average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10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8" y="3015038"/>
            <a:ext cx="4175673" cy="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548325" y="3225375"/>
            <a:ext cx="271200" cy="35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2641300" y="3344413"/>
            <a:ext cx="401700" cy="273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34"/>
          <p:cNvCxnSpPr>
            <a:stCxn id="232" idx="0"/>
          </p:cNvCxnSpPr>
          <p:nvPr/>
        </p:nvCxnSpPr>
        <p:spPr>
          <a:xfrm rot="-5400000">
            <a:off x="421875" y="2687325"/>
            <a:ext cx="800100" cy="27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4"/>
          <p:cNvCxnSpPr/>
          <p:nvPr/>
        </p:nvCxnSpPr>
        <p:spPr>
          <a:xfrm rot="5400000" flipH="1">
            <a:off x="2113172" y="2590674"/>
            <a:ext cx="860700" cy="646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4"/>
          <p:cNvSpPr txBox="1"/>
          <p:nvPr/>
        </p:nvSpPr>
        <p:spPr>
          <a:xfrm>
            <a:off x="4907950" y="891825"/>
            <a:ext cx="38625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Model architecture: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20 input GRU neurons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256 first dense neurons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40% percentage of first dropout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128 second dense neurons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25% percentage of second dropout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l" sz="1500" b="1">
                <a:solidFill>
                  <a:schemeClr val="dk1"/>
                </a:solidFill>
                <a:highlight>
                  <a:srgbClr val="FFFFFF"/>
                </a:highlight>
              </a:rPr>
              <a:t>Loss function: </a:t>
            </a:r>
            <a:r>
              <a:rPr lang="el" sz="1500">
                <a:solidFill>
                  <a:schemeClr val="dk1"/>
                </a:solidFill>
                <a:highlight>
                  <a:srgbClr val="FFFFFF"/>
                </a:highlight>
              </a:rPr>
              <a:t>Binary cross entropy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362250" y="825875"/>
            <a:ext cx="4509600" cy="3328500"/>
          </a:xfrm>
          <a:prstGeom prst="rect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4864775" y="825875"/>
            <a:ext cx="3862500" cy="3328500"/>
          </a:xfrm>
          <a:prstGeom prst="rect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502300" y="3174500"/>
            <a:ext cx="1908600" cy="532500"/>
          </a:xfrm>
          <a:prstGeom prst="ellipse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1376400" y="3819975"/>
            <a:ext cx="24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positive (1), else negative (0)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4"/>
          <p:cNvCxnSpPr>
            <a:stCxn id="239" idx="3"/>
            <a:endCxn id="240" idx="1"/>
          </p:cNvCxnSpPr>
          <p:nvPr/>
        </p:nvCxnSpPr>
        <p:spPr>
          <a:xfrm>
            <a:off x="781808" y="3629017"/>
            <a:ext cx="594600" cy="3912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4"/>
          <p:cNvCxnSpPr/>
          <p:nvPr/>
        </p:nvCxnSpPr>
        <p:spPr>
          <a:xfrm>
            <a:off x="1456650" y="4118825"/>
            <a:ext cx="20493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Classification with historical data - Results (1/2)</a:t>
            </a: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11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9" y="882025"/>
            <a:ext cx="3416092" cy="1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225" y="882025"/>
            <a:ext cx="3434949" cy="1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62" y="3096912"/>
            <a:ext cx="2185014" cy="16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0637" y="2958450"/>
            <a:ext cx="2826123" cy="172984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3753300" y="964400"/>
            <a:ext cx="174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Validation loss decreases with strong oscillation!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3695988" y="932888"/>
            <a:ext cx="1625700" cy="586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5" name="Google Shape;255;p35"/>
          <p:cNvCxnSpPr>
            <a:stCxn id="249" idx="3"/>
            <a:endCxn id="254" idx="3"/>
          </p:cNvCxnSpPr>
          <p:nvPr/>
        </p:nvCxnSpPr>
        <p:spPr>
          <a:xfrm rot="10800000" flipH="1">
            <a:off x="3521441" y="1433150"/>
            <a:ext cx="412500" cy="447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5"/>
          <p:cNvSpPr txBox="1"/>
          <p:nvPr/>
        </p:nvSpPr>
        <p:spPr>
          <a:xfrm>
            <a:off x="3753300" y="2239425"/>
            <a:ext cx="174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Both train and validation F1 increases smoothly!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3695975" y="2169513"/>
            <a:ext cx="1625700" cy="663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" name="Google Shape;258;p35"/>
          <p:cNvCxnSpPr>
            <a:stCxn id="257" idx="0"/>
            <a:endCxn id="250" idx="1"/>
          </p:cNvCxnSpPr>
          <p:nvPr/>
        </p:nvCxnSpPr>
        <p:spPr>
          <a:xfrm rot="-5400000">
            <a:off x="4858025" y="1531413"/>
            <a:ext cx="288900" cy="987300"/>
          </a:xfrm>
          <a:prstGeom prst="curved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5"/>
          <p:cNvSpPr txBox="1"/>
          <p:nvPr/>
        </p:nvSpPr>
        <p:spPr>
          <a:xfrm>
            <a:off x="3455800" y="3636625"/>
            <a:ext cx="13260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2784550" y="3574600"/>
            <a:ext cx="2668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l" sz="1100" b="1">
                <a:latin typeface="Calibri"/>
                <a:ea typeface="Calibri"/>
                <a:cs typeface="Calibri"/>
                <a:sym typeface="Calibri"/>
              </a:rPr>
              <a:t>more than half</a:t>
            </a: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 predicted  as </a:t>
            </a:r>
            <a:r>
              <a:rPr lang="el" sz="1100" i="1">
                <a:latin typeface="Calibri"/>
                <a:ea typeface="Calibri"/>
                <a:cs typeface="Calibri"/>
                <a:sym typeface="Calibri"/>
              </a:rPr>
              <a:t>Decrease</a:t>
            </a:r>
            <a:endParaRPr sz="1100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Almost half of actual </a:t>
            </a:r>
            <a:r>
              <a:rPr lang="el" sz="1100" i="1"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misclassified</a:t>
            </a:r>
            <a:r>
              <a:rPr lang="el" sz="1100" i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l" sz="1100">
                <a:latin typeface="Calibri"/>
                <a:ea typeface="Calibri"/>
                <a:cs typeface="Calibri"/>
                <a:sym typeface="Calibri"/>
              </a:rPr>
              <a:t>But, </a:t>
            </a:r>
            <a:r>
              <a:rPr lang="el" sz="1100" b="1">
                <a:latin typeface="Calibri"/>
                <a:ea typeface="Calibri"/>
                <a:cs typeface="Calibri"/>
                <a:sym typeface="Calibri"/>
              </a:rPr>
              <a:t>accuracy = 68%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2657050" y="3482950"/>
            <a:ext cx="2923500" cy="1214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5"/>
          <p:cNvCxnSpPr>
            <a:stCxn id="251" idx="3"/>
            <a:endCxn id="261" idx="0"/>
          </p:cNvCxnSpPr>
          <p:nvPr/>
        </p:nvCxnSpPr>
        <p:spPr>
          <a:xfrm rot="10800000" flipH="1">
            <a:off x="2436976" y="3483025"/>
            <a:ext cx="1681800" cy="446700"/>
          </a:xfrm>
          <a:prstGeom prst="curvedConnector4">
            <a:avLst>
              <a:gd name="adj1" fmla="val 6543"/>
              <a:gd name="adj2" fmla="val 15332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Classification with historical data - Results (2/2)</a:t>
            </a: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12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25" y="1358237"/>
            <a:ext cx="2928551" cy="22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323850" y="1047875"/>
            <a:ext cx="5121000" cy="3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Even if the validation set’s results are somehow good, test set is biased to the </a:t>
            </a:r>
            <a:r>
              <a:rPr lang="el" sz="1800" b="1" i="1">
                <a:latin typeface="Cambria"/>
                <a:ea typeface="Cambria"/>
                <a:cs typeface="Cambria"/>
                <a:sym typeface="Cambria"/>
              </a:rPr>
              <a:t>increase</a:t>
            </a: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 class</a:t>
            </a:r>
            <a:br>
              <a:rPr lang="el" sz="1800"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 b="1" i="1">
                <a:latin typeface="Cambria"/>
                <a:ea typeface="Cambria"/>
                <a:cs typeface="Cambria"/>
                <a:sym typeface="Cambria"/>
              </a:rPr>
              <a:t>test f1 score: </a:t>
            </a:r>
            <a:r>
              <a:rPr lang="el" sz="1800" i="1">
                <a:latin typeface="Cambria"/>
                <a:ea typeface="Cambria"/>
                <a:cs typeface="Cambria"/>
                <a:sym typeface="Cambria"/>
              </a:rPr>
              <a:t>0.46 (&lt;&lt; validation set’s f1 score)</a:t>
            </a:r>
            <a:endParaRPr sz="1800" i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311425" y="305600"/>
            <a:ext cx="8609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Concatenated models and transfer learning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311425" y="891825"/>
            <a:ext cx="43191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mbria"/>
              <a:buChar char="•"/>
            </a:pPr>
            <a:r>
              <a:rPr lang="el" sz="1400">
                <a:latin typeface="Cambria"/>
                <a:ea typeface="Cambria"/>
                <a:cs typeface="Cambria"/>
                <a:sym typeface="Cambria"/>
              </a:rPr>
              <a:t>Train multiple sequential models with different coins </a:t>
            </a:r>
            <a:br>
              <a:rPr lang="el" sz="1400">
                <a:latin typeface="Cambria"/>
                <a:ea typeface="Cambria"/>
                <a:cs typeface="Cambria"/>
                <a:sym typeface="Cambria"/>
              </a:rPr>
            </a:b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•"/>
            </a:pPr>
            <a:r>
              <a:rPr lang="el" sz="1400">
                <a:latin typeface="Cambria"/>
                <a:ea typeface="Cambria"/>
                <a:cs typeface="Cambria"/>
                <a:sym typeface="Cambria"/>
              </a:rPr>
              <a:t>Combine them into one model using </a:t>
            </a:r>
            <a:r>
              <a:rPr lang="el" sz="1400" b="1" i="1">
                <a:latin typeface="Cambria"/>
                <a:ea typeface="Cambria"/>
                <a:cs typeface="Cambria"/>
                <a:sym typeface="Cambria"/>
              </a:rPr>
              <a:t>concatenated layer</a:t>
            </a:r>
            <a:br>
              <a:rPr lang="el" sz="1400" b="1" i="1">
                <a:latin typeface="Cambria"/>
                <a:ea typeface="Cambria"/>
                <a:cs typeface="Cambria"/>
                <a:sym typeface="Cambria"/>
              </a:rPr>
            </a:br>
            <a:endParaRPr sz="1400" b="1" i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•"/>
            </a:pPr>
            <a:r>
              <a:rPr lang="el" sz="1400">
                <a:latin typeface="Cambria"/>
                <a:ea typeface="Cambria"/>
                <a:cs typeface="Cambria"/>
                <a:sym typeface="Cambria"/>
              </a:rPr>
              <a:t>Tried in regression problem but the results were not as good.</a:t>
            </a:r>
            <a:br>
              <a:rPr lang="el" sz="14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•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Passed trained weights in the concatenated model</a:t>
            </a:r>
            <a:br>
              <a:rPr lang="el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•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Trained concatenated model by having pretrained ⅔ layers.</a:t>
            </a:r>
            <a:br>
              <a:rPr lang="el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•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Target coin ADA.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13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221025" y="4707000"/>
            <a:ext cx="84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25" y="1180213"/>
            <a:ext cx="4018177" cy="252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/>
          <p:nvPr/>
        </p:nvSpPr>
        <p:spPr>
          <a:xfrm>
            <a:off x="4761750" y="1105050"/>
            <a:ext cx="2752500" cy="7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534425" y="1105050"/>
            <a:ext cx="1304700" cy="7635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4912450" y="7800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Pretrained and frozen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7684425" y="780025"/>
            <a:ext cx="10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libri"/>
                <a:ea typeface="Calibri"/>
                <a:cs typeface="Calibri"/>
                <a:sym typeface="Calibri"/>
              </a:rPr>
              <a:t>Trainable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5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Concatenated models and transfer learning </a:t>
            </a:r>
            <a:r>
              <a:rPr lang="el" sz="22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- Results</a:t>
            </a:r>
            <a:endParaRPr sz="23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14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88" y="876413"/>
            <a:ext cx="3324849" cy="194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899" y="955433"/>
            <a:ext cx="3091163" cy="178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 l="-6690" r="6690"/>
          <a:stretch/>
        </p:blipFill>
        <p:spPr>
          <a:xfrm>
            <a:off x="195388" y="3045700"/>
            <a:ext cx="2402676" cy="16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9888" y="2899500"/>
            <a:ext cx="2933524" cy="181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3750750" y="1014650"/>
            <a:ext cx="164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ambria"/>
                <a:ea typeface="Cambria"/>
                <a:cs typeface="Cambria"/>
                <a:sym typeface="Cambria"/>
              </a:rPr>
              <a:t>Losses do not decrease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3651800" y="2177838"/>
            <a:ext cx="195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 b="1">
                <a:latin typeface="Calibri"/>
                <a:ea typeface="Calibri"/>
                <a:cs typeface="Calibri"/>
                <a:sym typeface="Calibri"/>
              </a:rPr>
              <a:t>But F1’s still increase and reach higher than before!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759000" y="980300"/>
            <a:ext cx="1626000" cy="42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38"/>
          <p:cNvCxnSpPr>
            <a:stCxn id="296" idx="3"/>
            <a:endCxn id="296" idx="3"/>
          </p:cNvCxnSpPr>
          <p:nvPr/>
        </p:nvCxnSpPr>
        <p:spPr>
          <a:xfrm>
            <a:off x="3997122" y="13410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8"/>
          <p:cNvCxnSpPr>
            <a:stCxn id="296" idx="4"/>
            <a:endCxn id="290" idx="3"/>
          </p:cNvCxnSpPr>
          <p:nvPr/>
        </p:nvCxnSpPr>
        <p:spPr>
          <a:xfrm rot="5400000">
            <a:off x="3823350" y="1099850"/>
            <a:ext cx="445500" cy="105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8"/>
          <p:cNvSpPr/>
          <p:nvPr/>
        </p:nvSpPr>
        <p:spPr>
          <a:xfrm>
            <a:off x="3632200" y="2028725"/>
            <a:ext cx="1707900" cy="870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38"/>
          <p:cNvCxnSpPr>
            <a:stCxn id="299" idx="0"/>
            <a:endCxn id="291" idx="1"/>
          </p:cNvCxnSpPr>
          <p:nvPr/>
        </p:nvCxnSpPr>
        <p:spPr>
          <a:xfrm rot="-5400000">
            <a:off x="4872850" y="1461725"/>
            <a:ext cx="180300" cy="953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8"/>
          <p:cNvSpPr txBox="1"/>
          <p:nvPr/>
        </p:nvSpPr>
        <p:spPr>
          <a:xfrm>
            <a:off x="2938800" y="3620350"/>
            <a:ext cx="244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latin typeface="Cambria"/>
                <a:ea typeface="Cambria"/>
                <a:cs typeface="Cambria"/>
                <a:sym typeface="Cambria"/>
              </a:rPr>
              <a:t>Similar results as without transfer learning both for validation and test</a:t>
            </a:r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2812900" y="3525350"/>
            <a:ext cx="2527200" cy="703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8"/>
          <p:cNvCxnSpPr>
            <a:stCxn id="302" idx="1"/>
          </p:cNvCxnSpPr>
          <p:nvPr/>
        </p:nvCxnSpPr>
        <p:spPr>
          <a:xfrm rot="5400000" flipH="1">
            <a:off x="2851350" y="3296681"/>
            <a:ext cx="92100" cy="57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9" name="Google Shape;30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15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450075" y="833125"/>
            <a:ext cx="83457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 dirty="0">
                <a:latin typeface="Cambria"/>
                <a:ea typeface="Cambria"/>
                <a:cs typeface="Cambria"/>
                <a:sym typeface="Cambria"/>
              </a:rPr>
              <a:t>Unfortunately, the results are not as good. But, maybe </a:t>
            </a:r>
            <a:r>
              <a:rPr lang="el" sz="1800" b="1" dirty="0">
                <a:latin typeface="Cambria"/>
                <a:ea typeface="Cambria"/>
                <a:cs typeface="Cambria"/>
                <a:sym typeface="Cambria"/>
              </a:rPr>
              <a:t>there is an explanation!</a:t>
            </a:r>
            <a:br>
              <a:rPr lang="el" sz="1800" b="1" dirty="0">
                <a:latin typeface="Cambria"/>
                <a:ea typeface="Cambria"/>
                <a:cs typeface="Cambria"/>
                <a:sym typeface="Cambria"/>
              </a:rPr>
            </a:br>
            <a:endParaRPr sz="1800" b="1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 dirty="0">
                <a:latin typeface="Cambria"/>
                <a:ea typeface="Cambria"/>
                <a:cs typeface="Cambria"/>
                <a:sym typeface="Cambria"/>
              </a:rPr>
              <a:t>Test</a:t>
            </a:r>
            <a:r>
              <a:rPr lang="el" sz="1800" i="1" dirty="0">
                <a:latin typeface="Cambria"/>
                <a:ea typeface="Cambria"/>
                <a:cs typeface="Cambria"/>
                <a:sym typeface="Cambria"/>
              </a:rPr>
              <a:t> stationarity</a:t>
            </a:r>
            <a:r>
              <a:rPr lang="el" sz="1800" dirty="0">
                <a:latin typeface="Cambria"/>
                <a:ea typeface="Cambria"/>
                <a:cs typeface="Cambria"/>
                <a:sym typeface="Cambria"/>
              </a:rPr>
              <a:t> with Augmented Decay Fuller statistical test: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600" dirty="0">
                <a:latin typeface="Cambria"/>
                <a:ea typeface="Cambria"/>
                <a:cs typeface="Cambria"/>
                <a:sym typeface="Cambria"/>
              </a:rPr>
              <a:t>ADF for original BTC Time Series: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600" dirty="0">
                <a:latin typeface="Cambria"/>
                <a:ea typeface="Cambria"/>
                <a:cs typeface="Cambria"/>
                <a:sym typeface="Cambria"/>
              </a:rPr>
              <a:t>ADF Statistic: 0.923242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600" b="1" dirty="0">
                <a:latin typeface="Cambria"/>
                <a:ea typeface="Cambria"/>
                <a:cs typeface="Cambria"/>
                <a:sym typeface="Cambria"/>
              </a:rPr>
              <a:t>p-value: 0.993386</a:t>
            </a:r>
            <a:endParaRPr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628661" y="3216358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7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Future work</a:t>
            </a:r>
            <a:endParaRPr sz="16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557700" y="3980850"/>
            <a:ext cx="8028600" cy="95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l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 experiments using </a:t>
            </a:r>
            <a:r>
              <a:rPr lang="el" sz="16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Transformers</a:t>
            </a:r>
            <a:r>
              <a:rPr lang="el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architecture.</a:t>
            </a:r>
            <a:br>
              <a:rPr lang="el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l" sz="16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Multi-head</a:t>
            </a:r>
            <a:r>
              <a:rPr lang="el" sz="1600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l" sz="1600" b="1" i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attention</a:t>
            </a:r>
            <a:r>
              <a:rPr lang="el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concept is indicated for such complex sequences. </a:t>
            </a:r>
            <a:endParaRPr sz="16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349" y="2499023"/>
            <a:ext cx="2396424" cy="195783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6505349" y="2362621"/>
            <a:ext cx="2541600" cy="233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366291" y="4608762"/>
            <a:ext cx="1071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700" dirty="0">
                <a:latin typeface="Calibri"/>
                <a:ea typeface="Calibri"/>
                <a:cs typeface="Calibri"/>
                <a:sym typeface="Calibri"/>
              </a:rPr>
              <a:t>Image taken from [4]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5616188-4821-E846-915C-24F8DDEDAF49}"/>
              </a:ext>
            </a:extLst>
          </p:cNvPr>
          <p:cNvCxnSpPr>
            <a:cxnSpLocks/>
            <a:endCxn id="317" idx="2"/>
          </p:cNvCxnSpPr>
          <p:nvPr/>
        </p:nvCxnSpPr>
        <p:spPr>
          <a:xfrm>
            <a:off x="2112135" y="4877013"/>
            <a:ext cx="5789806" cy="24249"/>
          </a:xfrm>
          <a:prstGeom prst="curvedConnector4">
            <a:avLst>
              <a:gd name="adj1" fmla="val -4"/>
              <a:gd name="adj2" fmla="val 1042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2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16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16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578850" y="882025"/>
            <a:ext cx="793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I. E. Livieris, N. Kiriakidou, S. Stovroyiannisn and P. Pintelas, "An Advanced CNN-LSTM Model for Cryptocurrency Forecasting," </a:t>
            </a:r>
            <a:r>
              <a:rPr lang="el" sz="15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Electronics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vol. 10, no. 3, pp. 287, Jan. 2021, doi: 10.3390/electronics10030287.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E. Christoforou, Z. I. Emiris and A. Florakis, "Neural Networks for Cryptocurrency Evaluation and Price Fluctuation Forecasting," in </a:t>
            </a:r>
            <a:r>
              <a:rPr lang="el" sz="15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Mathematical Research for Blockchain Economy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P. Pardalos, I. Kotsireas, Y. Guo, W. Knottenbelt, Eds. Springer, Cham, 2020, pp. 133-149, doi: 10.1007/978-3-030-37110-4_10.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I. E. Livieris, S. Stavroyiannis, E. Pintelas and P. Pintelas, "A novel validation framework to enhance deep learning models in time-series forecasting," </a:t>
            </a:r>
            <a:r>
              <a:rPr lang="el" sz="15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Neural Computing and Applications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vol. 32, pp. 17149–17167, 08 Jul. 2020, doi: 10.1007/s00521-020-05169-y.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K. Doshi, “Transformers Explained Visually (Part 3): Multi-head Attention, deep dive,” Towards data science [Online]. Available: </a:t>
            </a:r>
            <a:r>
              <a:rPr lang="el" sz="15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https://towardsdatascience.com/transformers-explained-visually-part-3-multi-head-attention-deep-dive-1c1ff1024853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[Accessed Jul. 4, 2021].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06186" y="305608"/>
            <a:ext cx="7886700" cy="58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06175" y="891725"/>
            <a:ext cx="83457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In the recent years, cryptocurrencies have been very popular because of their values change over time in a great extend. 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In this project we tried to predict: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177800" lvl="0" indent="-169227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Cryptocurrency’s price over time (Regression problem)</a:t>
            </a:r>
            <a:endParaRPr sz="1800" i="1">
              <a:latin typeface="Cambria"/>
              <a:ea typeface="Cambria"/>
              <a:cs typeface="Cambria"/>
              <a:sym typeface="Cambria"/>
            </a:endParaRPr>
          </a:p>
          <a:p>
            <a:pPr marL="177800" lvl="0" indent="-169227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Cryptocurrency’s trend (Classification problem)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7780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Using: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4327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Cryptocurrencies historical data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432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Social media feed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Worked with Tensorflow library using layers: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4327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LSTM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432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GRU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2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6252888" y="1792963"/>
            <a:ext cx="2467524" cy="1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06186" y="305608"/>
            <a:ext cx="7886700" cy="58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Data preprocessing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22350" y="3401550"/>
            <a:ext cx="45672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Autocorrelation changes through time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Price increases over time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Solution?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l" sz="1500">
                <a:latin typeface="Cambria"/>
                <a:ea typeface="Cambria"/>
                <a:cs typeface="Cambria"/>
                <a:sym typeface="Cambria"/>
              </a:rPr>
              <a:t>Used windows normalization of 10 days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/>
              <a:t>3</a:t>
            </a:fld>
            <a:endParaRPr sz="11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4" y="1034724"/>
            <a:ext cx="3856024" cy="23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45" y="2400449"/>
            <a:ext cx="3574007" cy="236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4989550" y="1179725"/>
            <a:ext cx="3907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80% train set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20% validation, testing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○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50% each one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mbria"/>
              <a:buChar char="●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Differ among the experiments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506186" y="305608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- Hypertuning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506173" y="891725"/>
            <a:ext cx="5289300" cy="3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After tuning (</a:t>
            </a:r>
            <a:r>
              <a:rPr lang="el" sz="1800" b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Hyperband alg.</a:t>
            </a: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) the model, we ended up in the following: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Combinations of different coins increases performance.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Batch size 64.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LSTM output units 100.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Adam optimizer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MAE loss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>
                <a:latin typeface="Cambria"/>
                <a:ea typeface="Cambria"/>
                <a:cs typeface="Cambria"/>
                <a:sym typeface="Cambria"/>
              </a:rPr>
              <a:t>Feature set: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137160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Close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3716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Open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3716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High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4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950" y="927125"/>
            <a:ext cx="2411824" cy="38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- Results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5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99" y="1097887"/>
            <a:ext cx="2635202" cy="160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550" y="2818967"/>
            <a:ext cx="2719708" cy="16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055" y="1226893"/>
            <a:ext cx="2635199" cy="151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064" y="2730094"/>
            <a:ext cx="2635235" cy="16063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1075050" y="4336475"/>
            <a:ext cx="286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>
                <a:latin typeface="Cambria"/>
                <a:ea typeface="Cambria"/>
                <a:cs typeface="Cambria"/>
                <a:sym typeface="Cambria"/>
              </a:rPr>
              <a:t>Test set average MAE: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BTC Data, 0.056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BTC and ETH Data, 0.066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425" y="305600"/>
            <a:ext cx="86094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l" sz="3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and Social media feed</a:t>
            </a:r>
            <a:endParaRPr sz="30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425" y="891813"/>
            <a:ext cx="5121000" cy="3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Social media feed data starts from 2017.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 sz="1800" b="1">
                <a:latin typeface="Cambria"/>
                <a:ea typeface="Cambria"/>
                <a:cs typeface="Cambria"/>
                <a:sym typeface="Cambria"/>
              </a:rPr>
              <a:t>From the 33 available chose 5 after data preprocessing:</a:t>
            </a: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Twitter followers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code repo subscribers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Twitter favourites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Twitter following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Reddit subscribers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6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425" y="1493000"/>
            <a:ext cx="3302151" cy="21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r>
              <a:rPr lang="el" sz="21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and Social media feed - Results</a:t>
            </a: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7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5" y="1342350"/>
            <a:ext cx="4424975" cy="255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250" y="1165675"/>
            <a:ext cx="4124769" cy="2536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075050" y="3935975"/>
            <a:ext cx="286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>
                <a:latin typeface="Cambria"/>
                <a:ea typeface="Cambria"/>
                <a:cs typeface="Cambria"/>
                <a:sym typeface="Cambria"/>
              </a:rPr>
              <a:t>Test set average MAE: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0.22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r>
              <a:rPr lang="el" sz="20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and Social media feed - Results </a:t>
            </a:r>
            <a:r>
              <a:rPr lang="el" sz="1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(MinMax normalization in whole dataset, social media included)</a:t>
            </a:r>
            <a:endParaRPr sz="17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8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1067725" y="3943300"/>
            <a:ext cx="3305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>
                <a:latin typeface="Cambria"/>
                <a:ea typeface="Cambria"/>
                <a:cs typeface="Cambria"/>
                <a:sym typeface="Cambria"/>
              </a:rPr>
              <a:t>Test set average MAE: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0.90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00" y="1304538"/>
            <a:ext cx="4358399" cy="25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250" y="1304538"/>
            <a:ext cx="4248475" cy="23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1056325" y="4501900"/>
            <a:ext cx="33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Validation loss above training loss here!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5475025" y="1134113"/>
            <a:ext cx="3529851" cy="170437"/>
            <a:chOff x="5475025" y="1134113"/>
            <a:chExt cx="3529851" cy="170437"/>
          </a:xfrm>
        </p:grpSpPr>
        <p:pic>
          <p:nvPicPr>
            <p:cNvPr id="209" name="Google Shape;209;p32"/>
            <p:cNvPicPr preferRelativeResize="0"/>
            <p:nvPr/>
          </p:nvPicPr>
          <p:blipFill rotWithShape="1">
            <a:blip r:embed="rId5">
              <a:alphaModFix/>
            </a:blip>
            <a:srcRect l="30743" b="93281"/>
            <a:stretch/>
          </p:blipFill>
          <p:spPr>
            <a:xfrm>
              <a:off x="6148100" y="1134125"/>
              <a:ext cx="2856775" cy="17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2"/>
            <p:cNvPicPr preferRelativeResize="0"/>
            <p:nvPr/>
          </p:nvPicPr>
          <p:blipFill rotWithShape="1">
            <a:blip r:embed="rId5">
              <a:alphaModFix/>
            </a:blip>
            <a:srcRect l="10076" r="73605" b="95273"/>
            <a:stretch/>
          </p:blipFill>
          <p:spPr>
            <a:xfrm>
              <a:off x="5475025" y="1134113"/>
              <a:ext cx="673074" cy="119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486711" y="295833"/>
            <a:ext cx="7886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r>
              <a:rPr lang="el" sz="19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Regression with historical data and Social media feed - Results </a:t>
            </a:r>
            <a:r>
              <a:rPr lang="el" sz="1700" b="1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(MinMax normalization in whole dataset, social media not included)</a:t>
            </a:r>
            <a:endParaRPr sz="17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Cambria"/>
              <a:buNone/>
            </a:pPr>
            <a:endParaRPr sz="2100" b="1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z="1100">
                <a:latin typeface="Cambria"/>
                <a:ea typeface="Cambria"/>
                <a:cs typeface="Cambria"/>
                <a:sym typeface="Cambria"/>
              </a:rPr>
              <a:t>9</a:t>
            </a:fld>
            <a:endParaRPr sz="1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1075050" y="3935975"/>
            <a:ext cx="286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b="1">
                <a:latin typeface="Cambria"/>
                <a:ea typeface="Cambria"/>
                <a:cs typeface="Cambria"/>
                <a:sym typeface="Cambria"/>
              </a:rPr>
              <a:t>Test set average MAE: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0.28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281675"/>
            <a:ext cx="4437001" cy="25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51" y="1281683"/>
            <a:ext cx="4269210" cy="23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056325" y="4501900"/>
            <a:ext cx="44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Seems social media actually decrease performance!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33"/>
          <p:cNvGrpSpPr/>
          <p:nvPr/>
        </p:nvGrpSpPr>
        <p:grpSpPr>
          <a:xfrm>
            <a:off x="5475025" y="1134113"/>
            <a:ext cx="3529851" cy="170437"/>
            <a:chOff x="5475025" y="1134113"/>
            <a:chExt cx="3529851" cy="170437"/>
          </a:xfrm>
        </p:grpSpPr>
        <p:pic>
          <p:nvPicPr>
            <p:cNvPr id="222" name="Google Shape;222;p33"/>
            <p:cNvPicPr preferRelativeResize="0"/>
            <p:nvPr/>
          </p:nvPicPr>
          <p:blipFill rotWithShape="1">
            <a:blip r:embed="rId5">
              <a:alphaModFix/>
            </a:blip>
            <a:srcRect l="30743" b="93281"/>
            <a:stretch/>
          </p:blipFill>
          <p:spPr>
            <a:xfrm>
              <a:off x="6148100" y="1134125"/>
              <a:ext cx="2856775" cy="17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3"/>
            <p:cNvPicPr preferRelativeResize="0"/>
            <p:nvPr/>
          </p:nvPicPr>
          <p:blipFill rotWithShape="1">
            <a:blip r:embed="rId5">
              <a:alphaModFix/>
            </a:blip>
            <a:srcRect l="10076" r="73605" b="95273"/>
            <a:stretch/>
          </p:blipFill>
          <p:spPr>
            <a:xfrm>
              <a:off x="5475025" y="1134113"/>
              <a:ext cx="673074" cy="119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883</Words>
  <Application>Microsoft Macintosh PowerPoint</Application>
  <PresentationFormat>On-screen Show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Calibri</vt:lpstr>
      <vt:lpstr>Arial</vt:lpstr>
      <vt:lpstr>Economica</vt:lpstr>
      <vt:lpstr>Cambria</vt:lpstr>
      <vt:lpstr>Luxe</vt:lpstr>
      <vt:lpstr>Θέμα του Office</vt:lpstr>
      <vt:lpstr>PowerPoint Presentation</vt:lpstr>
      <vt:lpstr>Introduction</vt:lpstr>
      <vt:lpstr>Data preprocessing</vt:lpstr>
      <vt:lpstr>Regression with historical data - Hypertuning</vt:lpstr>
      <vt:lpstr>Regression with historical data - Results</vt:lpstr>
      <vt:lpstr>Regression with historical data and Social media feed</vt:lpstr>
      <vt:lpstr>Regression with historical data and Social media feed - Results</vt:lpstr>
      <vt:lpstr>Regression with historical data and Social media feed - Results (MinMax normalization in whole dataset, social media included) </vt:lpstr>
      <vt:lpstr>Regression with historical data and Social media feed - Results (MinMax normalization in whole dataset, social media not included) </vt:lpstr>
      <vt:lpstr>Classification with historical data</vt:lpstr>
      <vt:lpstr>Classification with historical data - Results (1/2) </vt:lpstr>
      <vt:lpstr>Classification with historical data - Results (2/2) </vt:lpstr>
      <vt:lpstr>Concatenated models and transfer learning</vt:lpstr>
      <vt:lpstr>Concatenated models and transfer learning - Results</vt:lpstr>
      <vt:lpstr>Conclusion 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THEODOROS ADAMANTIDIS</cp:lastModifiedBy>
  <cp:revision>2</cp:revision>
  <dcterms:modified xsi:type="dcterms:W3CDTF">2021-07-04T15:48:31Z</dcterms:modified>
</cp:coreProperties>
</file>