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698A-16F6-287D-ED7B-FAA0F4E4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DBB64-02E0-33B6-171B-6B4C2F15D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6310-9316-5648-B8FB-CBA4C7D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14C4-9B98-B65B-9F23-50E5129E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08A6-37C7-2D07-4E29-31559A0D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81D7-65E8-ACA1-2D8A-996EA2C8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F09B-E8BD-C04B-2FA7-6AEABFFC2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269C-FC19-63AA-F804-0CEA8EFD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B93C-39C1-6E46-24D0-2974F980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5657-44C8-FDA2-6927-8534EAED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E9DFC-F292-2506-EDA2-A4F6EFDBE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A871-2B8A-6102-0998-47C76549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8583-0DAF-0797-1543-DF5D080E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8AAC-BAE6-399F-6E32-6AD0B4EE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A112-C027-FF93-70FE-61F96B3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6658-C232-218C-3498-F33FE432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C4FA-B833-AF50-162E-E40AD84B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55B8-BFDF-B54E-EB28-1AC01EC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93D6E-FA4A-1827-D07D-18CE4AD6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A38F-FAAB-5252-F575-DA353571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8B8-9A14-ED17-F151-02C5BC79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B515-A95E-DDAE-EEEB-D2A27CF3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4055-532E-3579-D620-78D29874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9528-48E2-C0CF-05AA-08BE31DE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0F22-816F-DAD2-9F29-7172FAF2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B2B-7947-EB86-EA56-3B89CFD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DEB3-A9D9-56E6-3D5A-8A952341D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3A60B-5F60-61E6-DD05-E92FEDFBA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CF4C-4848-C924-6233-596F1C2F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C810D-5388-41A1-9628-FE6848E9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75FA-1579-10C9-7935-7CF0F687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B145-B3B5-B255-8504-91FC9E48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A4F7E-C663-2051-F156-E18A3CB1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586D1-0A7F-696A-4C56-AFC9A01D2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CA662-219D-886C-4F02-47568B3B1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4008A-99AF-C04F-B261-7E52CCABA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0D038-EE78-7670-1F6B-B0EACD8C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B2E75-7BD7-F983-F902-B8BDF01D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E87C2-4B79-5653-6E21-D7C749C3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EF6B-1B09-21C0-3F48-CF9C8D80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CB72-33FB-8432-1858-F722876D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1FDE-BFD7-E675-5308-E3B8836C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25E3-5C80-E71B-3BDE-B3C0492E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D061E-46BB-232F-088A-D2513291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DCC86-D898-6671-5C7C-8B87D91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D719-2B6C-979D-ED75-661A714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46B4-31F0-E320-7461-B93D5C29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A908-7A57-47CA-5CAA-15E7063C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DE1B-73B5-0016-5CFD-9DAC6A26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5AA4-AADE-8C9E-1509-3AB96010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C479-65F4-5E04-7897-B6F49A9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B2CE-3DA2-7FC4-65AB-E24FFC9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48F0-A973-47F8-A0FD-3D47C41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A0BD-E621-3604-C9E6-4E509C39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D665-8728-FF36-D02E-DFEAA1F7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2073-2C18-56ED-87BF-01B5A69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FE45-8731-B340-9542-71A3F5F8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D0594-A4AE-4BEB-7764-120E57F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6A8D5-5243-160B-9BF1-71868C29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29C8-25B9-3D7C-113F-5ED77C42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7123-8516-12D5-5477-5C2FEFB56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DD8B-846B-4B45-90E4-9858AB6E9D6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FF8A-3B64-F832-2312-65C6B9728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D663-39B2-611A-0D8A-A789D8980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65DED-8BA7-47C0-B954-56B51E47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BBE-830C-3275-70A8-E87B93F5D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Topic Recognition System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6A99E-E002-43D3-CB48-8EEC4B911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Matteo De Angelis</a:t>
            </a:r>
          </a:p>
        </p:txBody>
      </p:sp>
    </p:spTree>
    <p:extLst>
      <p:ext uri="{BB962C8B-B14F-4D97-AF65-F5344CB8AC3E}">
        <p14:creationId xmlns:p14="http://schemas.microsoft.com/office/powerpoint/2010/main" val="208361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complexity</a:t>
            </a:r>
          </a:p>
          <a:p>
            <a:r>
              <a:rPr lang="en-US" sz="2400" dirty="0"/>
              <a:t>time complexity</a:t>
            </a:r>
          </a:p>
          <a:p>
            <a:r>
              <a:rPr lang="en-US" sz="2400" dirty="0"/>
              <a:t>traditional techniques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5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Dataset Version 177</a:t>
            </a: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2,468,403 STEM papers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155 categories</a:t>
            </a: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 main categories</a:t>
            </a:r>
          </a:p>
          <a:p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 categories expanding physics</a:t>
            </a:r>
          </a:p>
          <a:p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55840 </a:t>
            </a: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papers (6980 x 8)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67CEF-67E7-C3C6-BB4A-50DB3033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80" y="329183"/>
            <a:ext cx="4665998" cy="3989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4F9F2-13F2-C461-6E54-90FC0AA8130E}"/>
              </a:ext>
            </a:extLst>
          </p:cNvPr>
          <p:cNvGrpSpPr/>
          <p:nvPr/>
        </p:nvGrpSpPr>
        <p:grpSpPr>
          <a:xfrm>
            <a:off x="6079295" y="4562753"/>
            <a:ext cx="5780474" cy="1749147"/>
            <a:chOff x="6562997" y="4435010"/>
            <a:chExt cx="4567646" cy="138215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617C9-963C-EA56-2048-7A746B54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2997" y="4448556"/>
              <a:ext cx="3995928" cy="13686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918FAE-2176-D6DF-5CCE-395981CC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80697" y="4435010"/>
              <a:ext cx="549946" cy="1372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7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abstracts</a:t>
            </a:r>
          </a:p>
          <a:p>
            <a:r>
              <a:rPr lang="en-US" sz="2400" dirty="0"/>
              <a:t>removing non-alphanumeric characters</a:t>
            </a:r>
          </a:p>
          <a:p>
            <a:r>
              <a:rPr lang="en-US" sz="2400" dirty="0"/>
              <a:t>removing </a:t>
            </a:r>
            <a:r>
              <a:rPr lang="en-US" sz="2400" dirty="0" err="1"/>
              <a:t>stopwords</a:t>
            </a:r>
            <a:endParaRPr lang="en-US" sz="2400" dirty="0"/>
          </a:p>
          <a:p>
            <a:r>
              <a:rPr lang="en-US" sz="2400" dirty="0"/>
              <a:t>Stemming and Lemmatization</a:t>
            </a:r>
          </a:p>
        </p:txBody>
      </p:sp>
      <p:pic>
        <p:nvPicPr>
          <p:cNvPr id="1026" name="Picture 2" descr="Stemming: Advantages and Limitations | BotPenguin">
            <a:extLst>
              <a:ext uri="{FF2B5EF4-FFF2-40B4-BE49-F238E27FC236}">
                <a16:creationId xmlns:a16="http://schemas.microsoft.com/office/drawing/2014/main" id="{D9791643-810F-FD85-7BE9-C9737B385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7"/>
          <a:stretch/>
        </p:blipFill>
        <p:spPr bwMode="auto">
          <a:xfrm>
            <a:off x="751795" y="4269346"/>
            <a:ext cx="5725205" cy="21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1EBB3-6900-F193-133E-8E0EA8E23191}"/>
              </a:ext>
            </a:extLst>
          </p:cNvPr>
          <p:cNvSpPr txBox="1"/>
          <p:nvPr/>
        </p:nvSpPr>
        <p:spPr>
          <a:xfrm>
            <a:off x="7560129" y="773565"/>
            <a:ext cx="45230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{'under', "don't", 've', 'for', 'y', 'while', 'yourself', 'below', 'should', 'herself', "haven't", 'after', 'we', 'from', 'was', 'have', 'or', 'a', 'before', '</a:t>
            </a:r>
            <a:r>
              <a:rPr lang="en-US" sz="1400" dirty="0" err="1"/>
              <a:t>mightn</a:t>
            </a:r>
            <a:r>
              <a:rPr lang="en-US" sz="1400" dirty="0"/>
              <a:t>', 'on', 'against', 'she', 'nor', 'where', '</a:t>
            </a:r>
            <a:r>
              <a:rPr lang="en-US" sz="1400" dirty="0" err="1"/>
              <a:t>hadn</a:t>
            </a:r>
            <a:r>
              <a:rPr lang="en-US" sz="1400" dirty="0"/>
              <a:t>', 'more', 'these', 'by', 'if', 'you', 'until', 'so', 'theirs', "doesn't", 'it', 'there', 'its', "wouldn't", 'them', 't', '</a:t>
            </a:r>
            <a:r>
              <a:rPr lang="en-US" sz="1400" dirty="0" err="1"/>
              <a:t>doesn</a:t>
            </a:r>
            <a:r>
              <a:rPr lang="en-US" sz="1400" dirty="0"/>
              <a:t>', 'only', "shan't", "hasn't", 'once', 'did', '</a:t>
            </a:r>
            <a:r>
              <a:rPr lang="en-US" sz="1400" dirty="0" err="1"/>
              <a:t>isn</a:t>
            </a:r>
            <a:r>
              <a:rPr lang="en-US" sz="1400" dirty="0"/>
              <a:t>', '</a:t>
            </a:r>
            <a:r>
              <a:rPr lang="en-US" sz="1400" dirty="0" err="1"/>
              <a:t>didn</a:t>
            </a:r>
            <a:r>
              <a:rPr lang="en-US" sz="1400" dirty="0"/>
              <a:t>', 'ma', "it's", 'been', '</a:t>
            </a:r>
            <a:r>
              <a:rPr lang="en-US" sz="1400" dirty="0" err="1"/>
              <a:t>hasn</a:t>
            </a:r>
            <a:r>
              <a:rPr lang="en-US" sz="1400" dirty="0"/>
              <a:t>', 'which', 'but', "hadn't", 'myself', 'he', 'of', 'no', 'all', "shouldn't", 'that', 'what', 'how', '</a:t>
            </a:r>
            <a:r>
              <a:rPr lang="en-US" sz="1400" dirty="0" err="1"/>
              <a:t>wouldn</a:t>
            </a:r>
            <a:r>
              <a:rPr lang="en-US" sz="1400" dirty="0"/>
              <a:t>', '</a:t>
            </a:r>
            <a:r>
              <a:rPr lang="en-US" sz="1400" dirty="0" err="1"/>
              <a:t>aren</a:t>
            </a:r>
            <a:r>
              <a:rPr lang="en-US" sz="1400" dirty="0"/>
              <a:t>', "should've", "she's", 'in', 'can', 'same', 'down', 's', 'me', "needn't", 'over', 'don', 'off', 'the', 'into', 'any', 'd', 're', 'not', 'very', 'is', 'had', 'why', 'who', '</a:t>
            </a:r>
            <a:r>
              <a:rPr lang="en-US" sz="1400" dirty="0" err="1"/>
              <a:t>i</a:t>
            </a:r>
            <a:r>
              <a:rPr lang="en-US" sz="1400" dirty="0"/>
              <a:t>', 'each', 'themselves', 'at', 'doing', 'other', '</a:t>
            </a:r>
            <a:r>
              <a:rPr lang="en-US" sz="1400" dirty="0" err="1"/>
              <a:t>needn</a:t>
            </a:r>
            <a:r>
              <a:rPr lang="en-US" sz="1400" dirty="0"/>
              <a:t>', 'just', 'has', "you'll", 'his', 'through', 'as', '</a:t>
            </a:r>
            <a:r>
              <a:rPr lang="en-US" sz="1400" dirty="0" err="1"/>
              <a:t>shouldn</a:t>
            </a:r>
            <a:r>
              <a:rPr lang="en-US" sz="1400" dirty="0"/>
              <a:t>', 'out', "weren't", 'between', 'our', 'does', '</a:t>
            </a:r>
            <a:r>
              <a:rPr lang="en-US" sz="1400" dirty="0" err="1"/>
              <a:t>shan</a:t>
            </a:r>
            <a:r>
              <a:rPr lang="en-US" sz="1400" dirty="0"/>
              <a:t>', "wasn't", 'am', '</a:t>
            </a:r>
            <a:r>
              <a:rPr lang="en-US" sz="1400" dirty="0" err="1"/>
              <a:t>weren</a:t>
            </a:r>
            <a:r>
              <a:rPr lang="en-US" sz="1400" dirty="0"/>
              <a:t>', 'm', 'do', 'ours', "you've", 'are', 'such', 'won', "you're", 'further', '</a:t>
            </a:r>
            <a:r>
              <a:rPr lang="en-US" sz="1400" dirty="0" err="1"/>
              <a:t>wasn</a:t>
            </a:r>
            <a:r>
              <a:rPr lang="en-US" sz="1400" dirty="0"/>
              <a:t>', 'with', 'than', "didn't", 'those', 'most', '</a:t>
            </a:r>
            <a:r>
              <a:rPr lang="en-US" sz="1400" dirty="0" err="1"/>
              <a:t>couldn</a:t>
            </a:r>
            <a:r>
              <a:rPr lang="en-US" sz="1400" dirty="0"/>
              <a:t>', 'ourselves', "mightn't", 'my', 'whom', 'haven', 'be', "won't", 'up', 'yours', "you'd", 'an', 'own', 'her', 'being', '</a:t>
            </a:r>
            <a:r>
              <a:rPr lang="en-US" sz="1400" dirty="0" err="1"/>
              <a:t>mustn</a:t>
            </a:r>
            <a:r>
              <a:rPr lang="en-US" sz="1400" dirty="0"/>
              <a:t>', "mustn't", 'hers', "couldn't", 'about', "aren't", 'this', 'few', "isn't", 'him', 'o', 'both', 'again', 'yourselves', 'will', 'having', 'some', 'during', 'above', 'were', 'when', 'll', "that'll", 'too', 'they', 'because', 'now', 'your', 'to', 'here', 'himself', 'and', 'itself', 'then', '</a:t>
            </a:r>
            <a:r>
              <a:rPr lang="en-US" sz="1400" dirty="0" err="1"/>
              <a:t>ain</a:t>
            </a:r>
            <a:r>
              <a:rPr lang="en-US" sz="1400" dirty="0"/>
              <a:t>', 'their’} (179)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 Extraction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TF-IDF algorithm</a:t>
            </a:r>
          </a:p>
          <a:p>
            <a:r>
              <a:rPr lang="en-US" sz="2400" dirty="0"/>
              <a:t>Latent Semantic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78071-4EB7-4A5D-6A52-6F08A91FB3DD}"/>
                  </a:ext>
                </a:extLst>
              </p:cNvPr>
              <p:cNvSpPr txBox="1"/>
              <p:nvPr/>
            </p:nvSpPr>
            <p:spPr>
              <a:xfrm>
                <a:off x="5670894" y="1438860"/>
                <a:ext cx="6144439" cy="852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𝑡𝑒𝑟𝑚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𝑎𝑝𝑝𝑒𝑎𝑟𝑠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78071-4EB7-4A5D-6A52-6F08A91F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94" y="1438860"/>
                <a:ext cx="6144439" cy="852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1C33A-02B5-9848-2352-BC075DDA3AF6}"/>
                  </a:ext>
                </a:extLst>
              </p:cNvPr>
              <p:cNvSpPr txBox="1"/>
              <p:nvPr/>
            </p:nvSpPr>
            <p:spPr>
              <a:xfrm>
                <a:off x="5494493" y="2314748"/>
                <a:ext cx="6525504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𝑑𝑎𝑡𝑎𝑏𝑎𝑠𝑒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𝑐𝑜𝑛𝑡𝑎𝑖𝑛𝑖𝑛𝑔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1C33A-02B5-9848-2352-BC075DDA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493" y="2314748"/>
                <a:ext cx="6525504" cy="899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AFDE2-B821-5067-CD60-A81F60BCD939}"/>
                  </a:ext>
                </a:extLst>
              </p:cNvPr>
              <p:cNvSpPr txBox="1"/>
              <p:nvPr/>
            </p:nvSpPr>
            <p:spPr>
              <a:xfrm>
                <a:off x="6713753" y="3301183"/>
                <a:ext cx="39321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m:rPr>
                          <m:nor/>
                        </m:rPr>
                        <a:rPr lang="en-US" i="1"/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1AFDE2-B821-5067-CD60-A81F60BCD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53" y="3301183"/>
                <a:ext cx="3932167" cy="553998"/>
              </a:xfrm>
              <a:prstGeom prst="rect">
                <a:avLst/>
              </a:prstGeom>
              <a:blipFill>
                <a:blip r:embed="rId5"/>
                <a:stretch>
                  <a:fillRect l="-930" t="-222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C0C489F-B648-B61C-707D-CBC7D38BC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38" y="3042863"/>
            <a:ext cx="5580826" cy="3450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024F82-4D18-934F-32D4-DE235BA30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026" y="4648396"/>
            <a:ext cx="5395617" cy="3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Set (70%), Testing Set (30%)</a:t>
            </a:r>
          </a:p>
          <a:p>
            <a:r>
              <a:rPr lang="en-US" sz="2400" dirty="0"/>
              <a:t>5-fold cross-validation</a:t>
            </a:r>
          </a:p>
          <a:p>
            <a:r>
              <a:rPr lang="en-US" sz="2400" dirty="0"/>
              <a:t>Multinomial Naïve Bayes</a:t>
            </a:r>
          </a:p>
          <a:p>
            <a:r>
              <a:rPr lang="en-US" sz="2400" dirty="0"/>
              <a:t>K-Nearest Neighbors</a:t>
            </a:r>
          </a:p>
          <a:p>
            <a:r>
              <a:rPr lang="en-US" sz="2400" dirty="0"/>
              <a:t>Support Vector Machines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96EE90-2EFA-994B-3EED-D48EC9FD2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3" t="21085" b="13075"/>
          <a:stretch/>
        </p:blipFill>
        <p:spPr>
          <a:xfrm>
            <a:off x="5018300" y="2638831"/>
            <a:ext cx="2037864" cy="1717222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5327F5-2B45-E399-1742-71A483D921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/>
          <a:stretch/>
        </p:blipFill>
        <p:spPr>
          <a:xfrm>
            <a:off x="751795" y="2236108"/>
            <a:ext cx="4147635" cy="2177044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748C27-1E84-037A-A835-7C5FE6641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9" r="55544" b="75658"/>
          <a:stretch/>
        </p:blipFill>
        <p:spPr>
          <a:xfrm>
            <a:off x="5179787" y="2190816"/>
            <a:ext cx="1714890" cy="4480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27FCC-FCC9-D04D-989B-87CCFA04A88E}"/>
              </a:ext>
            </a:extLst>
          </p:cNvPr>
          <p:cNvCxnSpPr/>
          <p:nvPr/>
        </p:nvCxnSpPr>
        <p:spPr>
          <a:xfrm>
            <a:off x="4974758" y="2177143"/>
            <a:ext cx="0" cy="2454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46A58B3-0E9F-908E-6E3C-6CBC5C1A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1" r="11085" b="16709"/>
          <a:stretch/>
        </p:blipFill>
        <p:spPr>
          <a:xfrm>
            <a:off x="4875847" y="4331395"/>
            <a:ext cx="2416726" cy="2526604"/>
          </a:xfrm>
          <a:prstGeom prst="rect">
            <a:avLst/>
          </a:prstGeom>
        </p:spPr>
      </p:pic>
      <p:pic>
        <p:nvPicPr>
          <p:cNvPr id="18" name="Picture 17" descr="A chart of information on a computer&#10;&#10;Description automatically generated with medium confidence">
            <a:extLst>
              <a:ext uri="{FF2B5EF4-FFF2-40B4-BE49-F238E27FC236}">
                <a16:creationId xmlns:a16="http://schemas.microsoft.com/office/drawing/2014/main" id="{E3D0FFAD-CA13-9129-58DE-A1F28E035F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1472" r="488" b="16209"/>
          <a:stretch/>
        </p:blipFill>
        <p:spPr>
          <a:xfrm>
            <a:off x="278754" y="4356052"/>
            <a:ext cx="4461976" cy="2501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6162BC-CAAB-2921-E7B0-6F967782D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7413" y="1655000"/>
            <a:ext cx="4103028" cy="34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 neighbors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67B208-D4CE-EA56-00E5-A22169BBC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" b="14572"/>
          <a:stretch/>
        </p:blipFill>
        <p:spPr>
          <a:xfrm>
            <a:off x="3233056" y="1943100"/>
            <a:ext cx="3766417" cy="19158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40E6FD-22D5-F15A-5F2E-495A0F0C99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b="12714"/>
          <a:stretch/>
        </p:blipFill>
        <p:spPr>
          <a:xfrm>
            <a:off x="7626397" y="1922552"/>
            <a:ext cx="3766418" cy="1897792"/>
          </a:xfrm>
          <a:prstGeom prst="rect">
            <a:avLst/>
          </a:prstGeom>
        </p:spPr>
      </p:pic>
      <p:pic>
        <p:nvPicPr>
          <p:cNvPr id="14" name="Picture 13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749691B-434E-D487-4EC4-44E68CBB3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91" y="3858986"/>
            <a:ext cx="3964145" cy="2779677"/>
          </a:xfrm>
          <a:prstGeom prst="rect">
            <a:avLst/>
          </a:prstGeom>
        </p:spPr>
      </p:pic>
      <p:pic>
        <p:nvPicPr>
          <p:cNvPr id="16" name="Picture 15" descr="A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429F83DC-AFE5-9A60-1DC0-028246A9D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82" y="4001294"/>
            <a:ext cx="3766418" cy="26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813E85-1EE9-A354-5AD2-BE4A8D5DE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9" b="10102"/>
          <a:stretch/>
        </p:blipFill>
        <p:spPr>
          <a:xfrm>
            <a:off x="7437190" y="1862481"/>
            <a:ext cx="3833599" cy="1942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D163-E6BE-2E38-0630-5EEF5CAA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14" name="Picture 13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98D9F6A-F36E-3322-E1AF-480CB8E8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72507"/>
            <a:ext cx="3901161" cy="2758074"/>
          </a:xfrm>
          <a:prstGeom prst="rect">
            <a:avLst/>
          </a:prstGeom>
        </p:spPr>
      </p:pic>
      <p:pic>
        <p:nvPicPr>
          <p:cNvPr id="17" name="Picture 16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C5D94BAF-C2E4-334E-F50C-261BF569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69" y="3805039"/>
            <a:ext cx="3970906" cy="28007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530774-EFD9-9228-AEFB-8CF0B3688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96" y="1785703"/>
            <a:ext cx="3942790" cy="20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17B-4E9B-9BC1-3481-F0B2A17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Singular Value Decomposition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40B37-BA3E-9C14-4B8C-BE7B5E36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5" y="1373363"/>
            <a:ext cx="4032476" cy="317325"/>
          </a:xfrm>
          <a:prstGeom prst="rect">
            <a:avLst/>
          </a:prstGeom>
        </p:spPr>
      </p:pic>
      <p:pic>
        <p:nvPicPr>
          <p:cNvPr id="7" name="Picture 6" descr="A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57F228CD-444C-345C-A128-6AC1FB3D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5"/>
          <a:stretch/>
        </p:blipFill>
        <p:spPr>
          <a:xfrm>
            <a:off x="6060082" y="1402796"/>
            <a:ext cx="4495930" cy="2864456"/>
          </a:xfrm>
          <a:prstGeom prst="rect">
            <a:avLst/>
          </a:prstGeom>
        </p:spPr>
      </p:pic>
      <p:pic>
        <p:nvPicPr>
          <p:cNvPr id="10" name="Picture 9" descr="A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84F7029-0755-061B-8132-1A6FBB206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9"/>
          <a:stretch/>
        </p:blipFill>
        <p:spPr>
          <a:xfrm>
            <a:off x="6060081" y="3819178"/>
            <a:ext cx="4495930" cy="278129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0E48396-FB2F-56EF-6B56-97C6BA62C7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11493"/>
          <a:stretch/>
        </p:blipFill>
        <p:spPr>
          <a:xfrm>
            <a:off x="791808" y="1724654"/>
            <a:ext cx="4150306" cy="2120172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BA946E-FD8F-6BA5-58AA-A0A8C8AE81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0" b="10702"/>
          <a:stretch/>
        </p:blipFill>
        <p:spPr>
          <a:xfrm>
            <a:off x="858583" y="4051990"/>
            <a:ext cx="4083531" cy="20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Paper Topic Recognition System Final Project</vt:lpstr>
      <vt:lpstr>Data</vt:lpstr>
      <vt:lpstr>Preprocessing</vt:lpstr>
      <vt:lpstr>Feature Extraction </vt:lpstr>
      <vt:lpstr>Model Implementation</vt:lpstr>
      <vt:lpstr>Multinomial Naïve Bayes</vt:lpstr>
      <vt:lpstr>K-Nearest Neighbors</vt:lpstr>
      <vt:lpstr>Support Vector Machines</vt:lpstr>
      <vt:lpstr>Singular Value Decomposition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Topic Recognition System Final Project</dc:title>
  <dc:creator>Matteo De Angelis</dc:creator>
  <cp:lastModifiedBy>Matteo De Angelis</cp:lastModifiedBy>
  <cp:revision>4</cp:revision>
  <dcterms:created xsi:type="dcterms:W3CDTF">2024-05-07T04:39:15Z</dcterms:created>
  <dcterms:modified xsi:type="dcterms:W3CDTF">2024-05-07T17:22:32Z</dcterms:modified>
</cp:coreProperties>
</file>