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57" r:id="rId3"/>
    <p:sldId id="260" r:id="rId4"/>
    <p:sldId id="261" r:id="rId5"/>
    <p:sldId id="262" r:id="rId6"/>
    <p:sldId id="271" r:id="rId7"/>
    <p:sldId id="268" r:id="rId8"/>
    <p:sldId id="263" r:id="rId9"/>
    <p:sldId id="275" r:id="rId10"/>
    <p:sldId id="276" r:id="rId11"/>
    <p:sldId id="264" r:id="rId12"/>
    <p:sldId id="272" r:id="rId13"/>
    <p:sldId id="266" r:id="rId14"/>
    <p:sldId id="273" r:id="rId15"/>
    <p:sldId id="265" r:id="rId16"/>
    <p:sldId id="274" r:id="rId1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5E0B4"/>
    <a:srgbClr val="416529"/>
    <a:srgbClr val="D2DEEF"/>
    <a:srgbClr val="EAEF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88428" autoAdjust="0"/>
  </p:normalViewPr>
  <p:slideViewPr>
    <p:cSldViewPr snapToGrid="0">
      <p:cViewPr varScale="1">
        <p:scale>
          <a:sx n="76" d="100"/>
          <a:sy n="76" d="100"/>
        </p:scale>
        <p:origin x="898" y="29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5472A4E-EEC5-4932-9FD5-3B62D5510EA0}" type="doc">
      <dgm:prSet loTypeId="urn:microsoft.com/office/officeart/2005/8/layout/process1" loCatId="process" qsTypeId="urn:microsoft.com/office/officeart/2005/8/quickstyle/simple3" qsCatId="simple" csTypeId="urn:microsoft.com/office/officeart/2005/8/colors/accent6_2" csCatId="accent6" phldr="1"/>
      <dgm:spPr/>
    </dgm:pt>
    <dgm:pt modelId="{D7067156-D591-413F-B54B-D0F2AEC3DD7F}">
      <dgm:prSet phldrT="[Text]"/>
      <dgm:spPr/>
      <dgm:t>
        <a:bodyPr/>
        <a:lstStyle/>
        <a:p>
          <a:r>
            <a:rPr lang="en-US" dirty="0"/>
            <a:t>Train </a:t>
          </a:r>
          <a:r>
            <a:rPr lang="en-US" dirty="0" err="1"/>
            <a:t>CycleGAN</a:t>
          </a:r>
          <a:r>
            <a:rPr lang="en-US" dirty="0"/>
            <a:t> [9] with images from source and target domain</a:t>
          </a:r>
        </a:p>
      </dgm:t>
    </dgm:pt>
    <dgm:pt modelId="{719C2C42-E464-447A-984A-10C30E0D9886}" type="parTrans" cxnId="{9C9C05CC-EAF1-4C27-9FEE-5F54D51DE6F5}">
      <dgm:prSet/>
      <dgm:spPr/>
      <dgm:t>
        <a:bodyPr/>
        <a:lstStyle/>
        <a:p>
          <a:endParaRPr lang="en-US"/>
        </a:p>
      </dgm:t>
    </dgm:pt>
    <dgm:pt modelId="{E41F390C-2150-47AE-9BF8-995808B2519A}" type="sibTrans" cxnId="{9C9C05CC-EAF1-4C27-9FEE-5F54D51DE6F5}">
      <dgm:prSet/>
      <dgm:spPr/>
      <dgm:t>
        <a:bodyPr/>
        <a:lstStyle/>
        <a:p>
          <a:endParaRPr lang="en-US"/>
        </a:p>
      </dgm:t>
    </dgm:pt>
    <dgm:pt modelId="{89DA0D30-D4E5-4356-9E78-8654376DC446}">
      <dgm:prSet phldrT="[Text]"/>
      <dgm:spPr/>
      <dgm:t>
        <a:bodyPr/>
        <a:lstStyle/>
        <a:p>
          <a:r>
            <a:rPr lang="en-US" dirty="0"/>
            <a:t>Fine Tune the CNN using the intermediate dataset</a:t>
          </a:r>
        </a:p>
      </dgm:t>
    </dgm:pt>
    <dgm:pt modelId="{9A12A3CA-B8FD-4D1C-AE36-0AA16FDA7D57}" type="parTrans" cxnId="{E33CB2C1-833C-459C-BB71-2EF7D1184927}">
      <dgm:prSet/>
      <dgm:spPr/>
      <dgm:t>
        <a:bodyPr/>
        <a:lstStyle/>
        <a:p>
          <a:endParaRPr lang="en-US"/>
        </a:p>
      </dgm:t>
    </dgm:pt>
    <dgm:pt modelId="{3782D553-F521-4E7D-B41B-55C7044C67EB}" type="sibTrans" cxnId="{E33CB2C1-833C-459C-BB71-2EF7D1184927}">
      <dgm:prSet/>
      <dgm:spPr/>
      <dgm:t>
        <a:bodyPr/>
        <a:lstStyle/>
        <a:p>
          <a:endParaRPr lang="en-US"/>
        </a:p>
      </dgm:t>
    </dgm:pt>
    <dgm:pt modelId="{2A9DFFF9-F183-4E96-9700-9DC878EBF110}">
      <dgm:prSet phldrT="[Text]"/>
      <dgm:spPr/>
      <dgm:t>
        <a:bodyPr/>
        <a:lstStyle/>
        <a:p>
          <a:r>
            <a:rPr lang="en-US" dirty="0"/>
            <a:t>Generate Intermediate Dataset</a:t>
          </a:r>
        </a:p>
      </dgm:t>
    </dgm:pt>
    <dgm:pt modelId="{E78B7CCE-9379-440C-9947-34CE2E26EF6B}" type="sibTrans" cxnId="{93A47DDB-DF3D-49F3-B213-5B52B78275B4}">
      <dgm:prSet/>
      <dgm:spPr/>
      <dgm:t>
        <a:bodyPr/>
        <a:lstStyle/>
        <a:p>
          <a:endParaRPr lang="en-US"/>
        </a:p>
      </dgm:t>
    </dgm:pt>
    <dgm:pt modelId="{09DE7FB1-A3B7-432F-8EED-E49273F14799}" type="parTrans" cxnId="{93A47DDB-DF3D-49F3-B213-5B52B78275B4}">
      <dgm:prSet/>
      <dgm:spPr/>
      <dgm:t>
        <a:bodyPr/>
        <a:lstStyle/>
        <a:p>
          <a:endParaRPr lang="en-US"/>
        </a:p>
      </dgm:t>
    </dgm:pt>
    <dgm:pt modelId="{ABD87BF3-5AA4-4C39-98B3-A98DB4C2B850}" type="pres">
      <dgm:prSet presAssocID="{05472A4E-EEC5-4932-9FD5-3B62D5510EA0}" presName="Name0" presStyleCnt="0">
        <dgm:presLayoutVars>
          <dgm:dir/>
          <dgm:resizeHandles val="exact"/>
        </dgm:presLayoutVars>
      </dgm:prSet>
      <dgm:spPr/>
    </dgm:pt>
    <dgm:pt modelId="{2732E4D5-C28D-4EB8-B11F-E5560F688EAE}" type="pres">
      <dgm:prSet presAssocID="{D7067156-D591-413F-B54B-D0F2AEC3DD7F}" presName="node" presStyleLbl="node1" presStyleIdx="0" presStyleCnt="3" custLinFactNeighborX="912">
        <dgm:presLayoutVars>
          <dgm:bulletEnabled val="1"/>
        </dgm:presLayoutVars>
      </dgm:prSet>
      <dgm:spPr/>
    </dgm:pt>
    <dgm:pt modelId="{5D77E77D-8573-4179-B475-64627910625A}" type="pres">
      <dgm:prSet presAssocID="{E41F390C-2150-47AE-9BF8-995808B2519A}" presName="sibTrans" presStyleLbl="sibTrans2D1" presStyleIdx="0" presStyleCnt="2"/>
      <dgm:spPr/>
    </dgm:pt>
    <dgm:pt modelId="{38F0C122-0504-4B8C-8B28-7F65635114B9}" type="pres">
      <dgm:prSet presAssocID="{E41F390C-2150-47AE-9BF8-995808B2519A}" presName="connectorText" presStyleLbl="sibTrans2D1" presStyleIdx="0" presStyleCnt="2"/>
      <dgm:spPr/>
    </dgm:pt>
    <dgm:pt modelId="{EBE3631F-3825-4625-BABE-FECAB47FB435}" type="pres">
      <dgm:prSet presAssocID="{2A9DFFF9-F183-4E96-9700-9DC878EBF110}" presName="node" presStyleLbl="node1" presStyleIdx="1" presStyleCnt="3">
        <dgm:presLayoutVars>
          <dgm:bulletEnabled val="1"/>
        </dgm:presLayoutVars>
      </dgm:prSet>
      <dgm:spPr/>
    </dgm:pt>
    <dgm:pt modelId="{2AD61CB2-39D8-4DFA-B0FB-FDB3200E3C7A}" type="pres">
      <dgm:prSet presAssocID="{E78B7CCE-9379-440C-9947-34CE2E26EF6B}" presName="sibTrans" presStyleLbl="sibTrans2D1" presStyleIdx="1" presStyleCnt="2"/>
      <dgm:spPr/>
    </dgm:pt>
    <dgm:pt modelId="{1244025D-8678-4E8B-A863-CE0040566CD7}" type="pres">
      <dgm:prSet presAssocID="{E78B7CCE-9379-440C-9947-34CE2E26EF6B}" presName="connectorText" presStyleLbl="sibTrans2D1" presStyleIdx="1" presStyleCnt="2"/>
      <dgm:spPr/>
    </dgm:pt>
    <dgm:pt modelId="{E0D72BF2-FA16-4B01-9DB9-3F686E936358}" type="pres">
      <dgm:prSet presAssocID="{89DA0D30-D4E5-4356-9E78-8654376DC446}" presName="node" presStyleLbl="node1" presStyleIdx="2" presStyleCnt="3">
        <dgm:presLayoutVars>
          <dgm:bulletEnabled val="1"/>
        </dgm:presLayoutVars>
      </dgm:prSet>
      <dgm:spPr/>
    </dgm:pt>
  </dgm:ptLst>
  <dgm:cxnLst>
    <dgm:cxn modelId="{D7B2BE2B-507F-46C2-B97D-ADA6B2201091}" type="presOf" srcId="{E41F390C-2150-47AE-9BF8-995808B2519A}" destId="{38F0C122-0504-4B8C-8B28-7F65635114B9}" srcOrd="1" destOrd="0" presId="urn:microsoft.com/office/officeart/2005/8/layout/process1"/>
    <dgm:cxn modelId="{FBB0E14D-D2E2-4BAC-A165-11A76402387C}" type="presOf" srcId="{E41F390C-2150-47AE-9BF8-995808B2519A}" destId="{5D77E77D-8573-4179-B475-64627910625A}" srcOrd="0" destOrd="0" presId="urn:microsoft.com/office/officeart/2005/8/layout/process1"/>
    <dgm:cxn modelId="{B296A674-3BA3-4223-9C98-E36813C8B488}" type="presOf" srcId="{E78B7CCE-9379-440C-9947-34CE2E26EF6B}" destId="{1244025D-8678-4E8B-A863-CE0040566CD7}" srcOrd="1" destOrd="0" presId="urn:microsoft.com/office/officeart/2005/8/layout/process1"/>
    <dgm:cxn modelId="{F3558D77-7240-4350-BEF3-1EE368C46CC4}" type="presOf" srcId="{2A9DFFF9-F183-4E96-9700-9DC878EBF110}" destId="{EBE3631F-3825-4625-BABE-FECAB47FB435}" srcOrd="0" destOrd="0" presId="urn:microsoft.com/office/officeart/2005/8/layout/process1"/>
    <dgm:cxn modelId="{524AAA9E-ACD6-44DB-9245-3C4BDF46A3FF}" type="presOf" srcId="{D7067156-D591-413F-B54B-D0F2AEC3DD7F}" destId="{2732E4D5-C28D-4EB8-B11F-E5560F688EAE}" srcOrd="0" destOrd="0" presId="urn:microsoft.com/office/officeart/2005/8/layout/process1"/>
    <dgm:cxn modelId="{47A5AFAA-AB76-4903-9688-4EFF6908B513}" type="presOf" srcId="{E78B7CCE-9379-440C-9947-34CE2E26EF6B}" destId="{2AD61CB2-39D8-4DFA-B0FB-FDB3200E3C7A}" srcOrd="0" destOrd="0" presId="urn:microsoft.com/office/officeart/2005/8/layout/process1"/>
    <dgm:cxn modelId="{75236ABC-D5FD-4B8E-8E44-4D407D6441E8}" type="presOf" srcId="{89DA0D30-D4E5-4356-9E78-8654376DC446}" destId="{E0D72BF2-FA16-4B01-9DB9-3F686E936358}" srcOrd="0" destOrd="0" presId="urn:microsoft.com/office/officeart/2005/8/layout/process1"/>
    <dgm:cxn modelId="{E33CB2C1-833C-459C-BB71-2EF7D1184927}" srcId="{05472A4E-EEC5-4932-9FD5-3B62D5510EA0}" destId="{89DA0D30-D4E5-4356-9E78-8654376DC446}" srcOrd="2" destOrd="0" parTransId="{9A12A3CA-B8FD-4D1C-AE36-0AA16FDA7D57}" sibTransId="{3782D553-F521-4E7D-B41B-55C7044C67EB}"/>
    <dgm:cxn modelId="{9C9C05CC-EAF1-4C27-9FEE-5F54D51DE6F5}" srcId="{05472A4E-EEC5-4932-9FD5-3B62D5510EA0}" destId="{D7067156-D591-413F-B54B-D0F2AEC3DD7F}" srcOrd="0" destOrd="0" parTransId="{719C2C42-E464-447A-984A-10C30E0D9886}" sibTransId="{E41F390C-2150-47AE-9BF8-995808B2519A}"/>
    <dgm:cxn modelId="{93A47DDB-DF3D-49F3-B213-5B52B78275B4}" srcId="{05472A4E-EEC5-4932-9FD5-3B62D5510EA0}" destId="{2A9DFFF9-F183-4E96-9700-9DC878EBF110}" srcOrd="1" destOrd="0" parTransId="{09DE7FB1-A3B7-432F-8EED-E49273F14799}" sibTransId="{E78B7CCE-9379-440C-9947-34CE2E26EF6B}"/>
    <dgm:cxn modelId="{A17A84ED-94C5-467B-B617-F5A025EDA9B6}" type="presOf" srcId="{05472A4E-EEC5-4932-9FD5-3B62D5510EA0}" destId="{ABD87BF3-5AA4-4C39-98B3-A98DB4C2B850}" srcOrd="0" destOrd="0" presId="urn:microsoft.com/office/officeart/2005/8/layout/process1"/>
    <dgm:cxn modelId="{EB984835-697D-47BF-BB08-D2C7C56340F2}" type="presParOf" srcId="{ABD87BF3-5AA4-4C39-98B3-A98DB4C2B850}" destId="{2732E4D5-C28D-4EB8-B11F-E5560F688EAE}" srcOrd="0" destOrd="0" presId="urn:microsoft.com/office/officeart/2005/8/layout/process1"/>
    <dgm:cxn modelId="{BDD475CF-B18A-49DF-852D-094C5FA2E6E1}" type="presParOf" srcId="{ABD87BF3-5AA4-4C39-98B3-A98DB4C2B850}" destId="{5D77E77D-8573-4179-B475-64627910625A}" srcOrd="1" destOrd="0" presId="urn:microsoft.com/office/officeart/2005/8/layout/process1"/>
    <dgm:cxn modelId="{39220B12-1288-424F-95A0-588CE117A139}" type="presParOf" srcId="{5D77E77D-8573-4179-B475-64627910625A}" destId="{38F0C122-0504-4B8C-8B28-7F65635114B9}" srcOrd="0" destOrd="0" presId="urn:microsoft.com/office/officeart/2005/8/layout/process1"/>
    <dgm:cxn modelId="{ABE4C2C8-984E-4A09-BD5C-DAA78C3E38B6}" type="presParOf" srcId="{ABD87BF3-5AA4-4C39-98B3-A98DB4C2B850}" destId="{EBE3631F-3825-4625-BABE-FECAB47FB435}" srcOrd="2" destOrd="0" presId="urn:microsoft.com/office/officeart/2005/8/layout/process1"/>
    <dgm:cxn modelId="{889CEF82-1D3F-4B13-9946-EA165EA690E5}" type="presParOf" srcId="{ABD87BF3-5AA4-4C39-98B3-A98DB4C2B850}" destId="{2AD61CB2-39D8-4DFA-B0FB-FDB3200E3C7A}" srcOrd="3" destOrd="0" presId="urn:microsoft.com/office/officeart/2005/8/layout/process1"/>
    <dgm:cxn modelId="{76716AC7-EBDB-4944-B120-81D62A31E89E}" type="presParOf" srcId="{2AD61CB2-39D8-4DFA-B0FB-FDB3200E3C7A}" destId="{1244025D-8678-4E8B-A863-CE0040566CD7}" srcOrd="0" destOrd="0" presId="urn:microsoft.com/office/officeart/2005/8/layout/process1"/>
    <dgm:cxn modelId="{9FA54D9B-67FC-4AAD-BAAC-573A4CDAE671}" type="presParOf" srcId="{ABD87BF3-5AA4-4C39-98B3-A98DB4C2B850}" destId="{E0D72BF2-FA16-4B01-9DB9-3F686E936358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5472A4E-EEC5-4932-9FD5-3B62D5510EA0}" type="doc">
      <dgm:prSet loTypeId="urn:microsoft.com/office/officeart/2005/8/layout/process1" loCatId="process" qsTypeId="urn:microsoft.com/office/officeart/2005/8/quickstyle/simple3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D7067156-D591-413F-B54B-D0F2AEC3DD7F}">
      <dgm:prSet phldrT="[Text]"/>
      <dgm:spPr/>
      <dgm:t>
        <a:bodyPr/>
        <a:lstStyle/>
        <a:p>
          <a:r>
            <a:rPr lang="en-US" dirty="0"/>
            <a:t>Extract Features from target domain images</a:t>
          </a:r>
        </a:p>
      </dgm:t>
    </dgm:pt>
    <dgm:pt modelId="{719C2C42-E464-447A-984A-10C30E0D9886}" type="parTrans" cxnId="{9C9C05CC-EAF1-4C27-9FEE-5F54D51DE6F5}">
      <dgm:prSet/>
      <dgm:spPr/>
      <dgm:t>
        <a:bodyPr/>
        <a:lstStyle/>
        <a:p>
          <a:endParaRPr lang="en-US"/>
        </a:p>
      </dgm:t>
    </dgm:pt>
    <dgm:pt modelId="{E41F390C-2150-47AE-9BF8-995808B2519A}" type="sibTrans" cxnId="{9C9C05CC-EAF1-4C27-9FEE-5F54D51DE6F5}">
      <dgm:prSet/>
      <dgm:spPr/>
      <dgm:t>
        <a:bodyPr/>
        <a:lstStyle/>
        <a:p>
          <a:endParaRPr lang="en-US"/>
        </a:p>
      </dgm:t>
    </dgm:pt>
    <dgm:pt modelId="{89DA0D30-D4E5-4356-9E78-8654376DC446}">
      <dgm:prSet phldrT="[Text]"/>
      <dgm:spPr/>
      <dgm:t>
        <a:bodyPr/>
        <a:lstStyle/>
        <a:p>
          <a:r>
            <a:rPr lang="en-US" dirty="0"/>
            <a:t>Generate a pseudo labelled dataset with the grouped features</a:t>
          </a:r>
        </a:p>
      </dgm:t>
    </dgm:pt>
    <dgm:pt modelId="{9A12A3CA-B8FD-4D1C-AE36-0AA16FDA7D57}" type="parTrans" cxnId="{E33CB2C1-833C-459C-BB71-2EF7D1184927}">
      <dgm:prSet/>
      <dgm:spPr/>
      <dgm:t>
        <a:bodyPr/>
        <a:lstStyle/>
        <a:p>
          <a:endParaRPr lang="en-US"/>
        </a:p>
      </dgm:t>
    </dgm:pt>
    <dgm:pt modelId="{3782D553-F521-4E7D-B41B-55C7044C67EB}" type="sibTrans" cxnId="{E33CB2C1-833C-459C-BB71-2EF7D1184927}">
      <dgm:prSet/>
      <dgm:spPr/>
      <dgm:t>
        <a:bodyPr/>
        <a:lstStyle/>
        <a:p>
          <a:endParaRPr lang="en-US"/>
        </a:p>
      </dgm:t>
    </dgm:pt>
    <dgm:pt modelId="{2A9DFFF9-F183-4E96-9700-9DC878EBF110}">
      <dgm:prSet phldrT="[Text]"/>
      <dgm:spPr/>
      <dgm:t>
        <a:bodyPr/>
        <a:lstStyle/>
        <a:p>
          <a:r>
            <a:rPr lang="en-US" dirty="0"/>
            <a:t>Group these features using        k-means [10]</a:t>
          </a:r>
        </a:p>
      </dgm:t>
    </dgm:pt>
    <dgm:pt modelId="{E78B7CCE-9379-440C-9947-34CE2E26EF6B}" type="sibTrans" cxnId="{93A47DDB-DF3D-49F3-B213-5B52B78275B4}">
      <dgm:prSet/>
      <dgm:spPr/>
      <dgm:t>
        <a:bodyPr/>
        <a:lstStyle/>
        <a:p>
          <a:endParaRPr lang="en-US"/>
        </a:p>
      </dgm:t>
    </dgm:pt>
    <dgm:pt modelId="{09DE7FB1-A3B7-432F-8EED-E49273F14799}" type="parTrans" cxnId="{93A47DDB-DF3D-49F3-B213-5B52B78275B4}">
      <dgm:prSet/>
      <dgm:spPr/>
      <dgm:t>
        <a:bodyPr/>
        <a:lstStyle/>
        <a:p>
          <a:endParaRPr lang="en-US"/>
        </a:p>
      </dgm:t>
    </dgm:pt>
    <dgm:pt modelId="{BD9A3920-8EC0-4B34-B1F9-53AA0D72AE1B}">
      <dgm:prSet phldrT="[Text]"/>
      <dgm:spPr/>
      <dgm:t>
        <a:bodyPr/>
        <a:lstStyle/>
        <a:p>
          <a:r>
            <a:rPr lang="en-US" dirty="0"/>
            <a:t>Fine Tune the CNN using the pseudo labelled dataset</a:t>
          </a:r>
        </a:p>
      </dgm:t>
    </dgm:pt>
    <dgm:pt modelId="{887EEF3C-F5F8-4B4E-A533-76A2DC9D8F7D}" type="parTrans" cxnId="{39BDA8A5-B62B-4826-8F2D-BC1AFD79DD75}">
      <dgm:prSet/>
      <dgm:spPr/>
      <dgm:t>
        <a:bodyPr/>
        <a:lstStyle/>
        <a:p>
          <a:endParaRPr lang="en-US"/>
        </a:p>
      </dgm:t>
    </dgm:pt>
    <dgm:pt modelId="{8F2ECA18-F36A-42B2-91B0-0EF04798497E}" type="sibTrans" cxnId="{39BDA8A5-B62B-4826-8F2D-BC1AFD79DD75}">
      <dgm:prSet/>
      <dgm:spPr/>
      <dgm:t>
        <a:bodyPr/>
        <a:lstStyle/>
        <a:p>
          <a:endParaRPr lang="en-US"/>
        </a:p>
      </dgm:t>
    </dgm:pt>
    <dgm:pt modelId="{ABD87BF3-5AA4-4C39-98B3-A98DB4C2B850}" type="pres">
      <dgm:prSet presAssocID="{05472A4E-EEC5-4932-9FD5-3B62D5510EA0}" presName="Name0" presStyleCnt="0">
        <dgm:presLayoutVars>
          <dgm:dir/>
          <dgm:resizeHandles val="exact"/>
        </dgm:presLayoutVars>
      </dgm:prSet>
      <dgm:spPr/>
    </dgm:pt>
    <dgm:pt modelId="{2732E4D5-C28D-4EB8-B11F-E5560F688EAE}" type="pres">
      <dgm:prSet presAssocID="{D7067156-D591-413F-B54B-D0F2AEC3DD7F}" presName="node" presStyleLbl="node1" presStyleIdx="0" presStyleCnt="4" custLinFactNeighborX="912">
        <dgm:presLayoutVars>
          <dgm:bulletEnabled val="1"/>
        </dgm:presLayoutVars>
      </dgm:prSet>
      <dgm:spPr/>
    </dgm:pt>
    <dgm:pt modelId="{5D77E77D-8573-4179-B475-64627910625A}" type="pres">
      <dgm:prSet presAssocID="{E41F390C-2150-47AE-9BF8-995808B2519A}" presName="sibTrans" presStyleLbl="sibTrans2D1" presStyleIdx="0" presStyleCnt="3"/>
      <dgm:spPr/>
    </dgm:pt>
    <dgm:pt modelId="{38F0C122-0504-4B8C-8B28-7F65635114B9}" type="pres">
      <dgm:prSet presAssocID="{E41F390C-2150-47AE-9BF8-995808B2519A}" presName="connectorText" presStyleLbl="sibTrans2D1" presStyleIdx="0" presStyleCnt="3"/>
      <dgm:spPr/>
    </dgm:pt>
    <dgm:pt modelId="{EBE3631F-3825-4625-BABE-FECAB47FB435}" type="pres">
      <dgm:prSet presAssocID="{2A9DFFF9-F183-4E96-9700-9DC878EBF110}" presName="node" presStyleLbl="node1" presStyleIdx="1" presStyleCnt="4">
        <dgm:presLayoutVars>
          <dgm:bulletEnabled val="1"/>
        </dgm:presLayoutVars>
      </dgm:prSet>
      <dgm:spPr/>
    </dgm:pt>
    <dgm:pt modelId="{2AD61CB2-39D8-4DFA-B0FB-FDB3200E3C7A}" type="pres">
      <dgm:prSet presAssocID="{E78B7CCE-9379-440C-9947-34CE2E26EF6B}" presName="sibTrans" presStyleLbl="sibTrans2D1" presStyleIdx="1" presStyleCnt="3"/>
      <dgm:spPr/>
    </dgm:pt>
    <dgm:pt modelId="{1244025D-8678-4E8B-A863-CE0040566CD7}" type="pres">
      <dgm:prSet presAssocID="{E78B7CCE-9379-440C-9947-34CE2E26EF6B}" presName="connectorText" presStyleLbl="sibTrans2D1" presStyleIdx="1" presStyleCnt="3"/>
      <dgm:spPr/>
    </dgm:pt>
    <dgm:pt modelId="{E0D72BF2-FA16-4B01-9DB9-3F686E936358}" type="pres">
      <dgm:prSet presAssocID="{89DA0D30-D4E5-4356-9E78-8654376DC446}" presName="node" presStyleLbl="node1" presStyleIdx="2" presStyleCnt="4">
        <dgm:presLayoutVars>
          <dgm:bulletEnabled val="1"/>
        </dgm:presLayoutVars>
      </dgm:prSet>
      <dgm:spPr/>
    </dgm:pt>
    <dgm:pt modelId="{6CD1B86B-DA49-4A5D-9724-DC42153580AF}" type="pres">
      <dgm:prSet presAssocID="{3782D553-F521-4E7D-B41B-55C7044C67EB}" presName="sibTrans" presStyleLbl="sibTrans2D1" presStyleIdx="2" presStyleCnt="3"/>
      <dgm:spPr/>
    </dgm:pt>
    <dgm:pt modelId="{EE51F40D-73D3-47BC-81FF-2E9473D7654E}" type="pres">
      <dgm:prSet presAssocID="{3782D553-F521-4E7D-B41B-55C7044C67EB}" presName="connectorText" presStyleLbl="sibTrans2D1" presStyleIdx="2" presStyleCnt="3"/>
      <dgm:spPr/>
    </dgm:pt>
    <dgm:pt modelId="{08F935FC-A0E4-442F-A0F6-3E1F1C6E3EFF}" type="pres">
      <dgm:prSet presAssocID="{BD9A3920-8EC0-4B34-B1F9-53AA0D72AE1B}" presName="node" presStyleLbl="node1" presStyleIdx="3" presStyleCnt="4">
        <dgm:presLayoutVars>
          <dgm:bulletEnabled val="1"/>
        </dgm:presLayoutVars>
      </dgm:prSet>
      <dgm:spPr/>
    </dgm:pt>
  </dgm:ptLst>
  <dgm:cxnLst>
    <dgm:cxn modelId="{D7B2BE2B-507F-46C2-B97D-ADA6B2201091}" type="presOf" srcId="{E41F390C-2150-47AE-9BF8-995808B2519A}" destId="{38F0C122-0504-4B8C-8B28-7F65635114B9}" srcOrd="1" destOrd="0" presId="urn:microsoft.com/office/officeart/2005/8/layout/process1"/>
    <dgm:cxn modelId="{FBB0E14D-D2E2-4BAC-A165-11A76402387C}" type="presOf" srcId="{E41F390C-2150-47AE-9BF8-995808B2519A}" destId="{5D77E77D-8573-4179-B475-64627910625A}" srcOrd="0" destOrd="0" presId="urn:microsoft.com/office/officeart/2005/8/layout/process1"/>
    <dgm:cxn modelId="{B296A674-3BA3-4223-9C98-E36813C8B488}" type="presOf" srcId="{E78B7CCE-9379-440C-9947-34CE2E26EF6B}" destId="{1244025D-8678-4E8B-A863-CE0040566CD7}" srcOrd="1" destOrd="0" presId="urn:microsoft.com/office/officeart/2005/8/layout/process1"/>
    <dgm:cxn modelId="{F3558D77-7240-4350-BEF3-1EE368C46CC4}" type="presOf" srcId="{2A9DFFF9-F183-4E96-9700-9DC878EBF110}" destId="{EBE3631F-3825-4625-BABE-FECAB47FB435}" srcOrd="0" destOrd="0" presId="urn:microsoft.com/office/officeart/2005/8/layout/process1"/>
    <dgm:cxn modelId="{524AAA9E-ACD6-44DB-9245-3C4BDF46A3FF}" type="presOf" srcId="{D7067156-D591-413F-B54B-D0F2AEC3DD7F}" destId="{2732E4D5-C28D-4EB8-B11F-E5560F688EAE}" srcOrd="0" destOrd="0" presId="urn:microsoft.com/office/officeart/2005/8/layout/process1"/>
    <dgm:cxn modelId="{C6713EA0-6598-4409-B732-9A462829CA58}" type="presOf" srcId="{BD9A3920-8EC0-4B34-B1F9-53AA0D72AE1B}" destId="{08F935FC-A0E4-442F-A0F6-3E1F1C6E3EFF}" srcOrd="0" destOrd="0" presId="urn:microsoft.com/office/officeart/2005/8/layout/process1"/>
    <dgm:cxn modelId="{39BDA8A5-B62B-4826-8F2D-BC1AFD79DD75}" srcId="{05472A4E-EEC5-4932-9FD5-3B62D5510EA0}" destId="{BD9A3920-8EC0-4B34-B1F9-53AA0D72AE1B}" srcOrd="3" destOrd="0" parTransId="{887EEF3C-F5F8-4B4E-A533-76A2DC9D8F7D}" sibTransId="{8F2ECA18-F36A-42B2-91B0-0EF04798497E}"/>
    <dgm:cxn modelId="{47A5AFAA-AB76-4903-9688-4EFF6908B513}" type="presOf" srcId="{E78B7CCE-9379-440C-9947-34CE2E26EF6B}" destId="{2AD61CB2-39D8-4DFA-B0FB-FDB3200E3C7A}" srcOrd="0" destOrd="0" presId="urn:microsoft.com/office/officeart/2005/8/layout/process1"/>
    <dgm:cxn modelId="{45FBE1BB-AA10-41A8-A6DD-2A14FC7AD573}" type="presOf" srcId="{3782D553-F521-4E7D-B41B-55C7044C67EB}" destId="{EE51F40D-73D3-47BC-81FF-2E9473D7654E}" srcOrd="1" destOrd="0" presId="urn:microsoft.com/office/officeart/2005/8/layout/process1"/>
    <dgm:cxn modelId="{75236ABC-D5FD-4B8E-8E44-4D407D6441E8}" type="presOf" srcId="{89DA0D30-D4E5-4356-9E78-8654376DC446}" destId="{E0D72BF2-FA16-4B01-9DB9-3F686E936358}" srcOrd="0" destOrd="0" presId="urn:microsoft.com/office/officeart/2005/8/layout/process1"/>
    <dgm:cxn modelId="{E33CB2C1-833C-459C-BB71-2EF7D1184927}" srcId="{05472A4E-EEC5-4932-9FD5-3B62D5510EA0}" destId="{89DA0D30-D4E5-4356-9E78-8654376DC446}" srcOrd="2" destOrd="0" parTransId="{9A12A3CA-B8FD-4D1C-AE36-0AA16FDA7D57}" sibTransId="{3782D553-F521-4E7D-B41B-55C7044C67EB}"/>
    <dgm:cxn modelId="{9C9C05CC-EAF1-4C27-9FEE-5F54D51DE6F5}" srcId="{05472A4E-EEC5-4932-9FD5-3B62D5510EA0}" destId="{D7067156-D591-413F-B54B-D0F2AEC3DD7F}" srcOrd="0" destOrd="0" parTransId="{719C2C42-E464-447A-984A-10C30E0D9886}" sibTransId="{E41F390C-2150-47AE-9BF8-995808B2519A}"/>
    <dgm:cxn modelId="{746156D1-AECF-498E-AEE7-1EEFE810FEE2}" type="presOf" srcId="{3782D553-F521-4E7D-B41B-55C7044C67EB}" destId="{6CD1B86B-DA49-4A5D-9724-DC42153580AF}" srcOrd="0" destOrd="0" presId="urn:microsoft.com/office/officeart/2005/8/layout/process1"/>
    <dgm:cxn modelId="{93A47DDB-DF3D-49F3-B213-5B52B78275B4}" srcId="{05472A4E-EEC5-4932-9FD5-3B62D5510EA0}" destId="{2A9DFFF9-F183-4E96-9700-9DC878EBF110}" srcOrd="1" destOrd="0" parTransId="{09DE7FB1-A3B7-432F-8EED-E49273F14799}" sibTransId="{E78B7CCE-9379-440C-9947-34CE2E26EF6B}"/>
    <dgm:cxn modelId="{A17A84ED-94C5-467B-B617-F5A025EDA9B6}" type="presOf" srcId="{05472A4E-EEC5-4932-9FD5-3B62D5510EA0}" destId="{ABD87BF3-5AA4-4C39-98B3-A98DB4C2B850}" srcOrd="0" destOrd="0" presId="urn:microsoft.com/office/officeart/2005/8/layout/process1"/>
    <dgm:cxn modelId="{EB984835-697D-47BF-BB08-D2C7C56340F2}" type="presParOf" srcId="{ABD87BF3-5AA4-4C39-98B3-A98DB4C2B850}" destId="{2732E4D5-C28D-4EB8-B11F-E5560F688EAE}" srcOrd="0" destOrd="0" presId="urn:microsoft.com/office/officeart/2005/8/layout/process1"/>
    <dgm:cxn modelId="{BDD475CF-B18A-49DF-852D-094C5FA2E6E1}" type="presParOf" srcId="{ABD87BF3-5AA4-4C39-98B3-A98DB4C2B850}" destId="{5D77E77D-8573-4179-B475-64627910625A}" srcOrd="1" destOrd="0" presId="urn:microsoft.com/office/officeart/2005/8/layout/process1"/>
    <dgm:cxn modelId="{39220B12-1288-424F-95A0-588CE117A139}" type="presParOf" srcId="{5D77E77D-8573-4179-B475-64627910625A}" destId="{38F0C122-0504-4B8C-8B28-7F65635114B9}" srcOrd="0" destOrd="0" presId="urn:microsoft.com/office/officeart/2005/8/layout/process1"/>
    <dgm:cxn modelId="{ABE4C2C8-984E-4A09-BD5C-DAA78C3E38B6}" type="presParOf" srcId="{ABD87BF3-5AA4-4C39-98B3-A98DB4C2B850}" destId="{EBE3631F-3825-4625-BABE-FECAB47FB435}" srcOrd="2" destOrd="0" presId="urn:microsoft.com/office/officeart/2005/8/layout/process1"/>
    <dgm:cxn modelId="{889CEF82-1D3F-4B13-9946-EA165EA690E5}" type="presParOf" srcId="{ABD87BF3-5AA4-4C39-98B3-A98DB4C2B850}" destId="{2AD61CB2-39D8-4DFA-B0FB-FDB3200E3C7A}" srcOrd="3" destOrd="0" presId="urn:microsoft.com/office/officeart/2005/8/layout/process1"/>
    <dgm:cxn modelId="{76716AC7-EBDB-4944-B120-81D62A31E89E}" type="presParOf" srcId="{2AD61CB2-39D8-4DFA-B0FB-FDB3200E3C7A}" destId="{1244025D-8678-4E8B-A863-CE0040566CD7}" srcOrd="0" destOrd="0" presId="urn:microsoft.com/office/officeart/2005/8/layout/process1"/>
    <dgm:cxn modelId="{9FA54D9B-67FC-4AAD-BAAC-573A4CDAE671}" type="presParOf" srcId="{ABD87BF3-5AA4-4C39-98B3-A98DB4C2B850}" destId="{E0D72BF2-FA16-4B01-9DB9-3F686E936358}" srcOrd="4" destOrd="0" presId="urn:microsoft.com/office/officeart/2005/8/layout/process1"/>
    <dgm:cxn modelId="{5030BB84-7AE6-4875-A311-D5256DDE2A43}" type="presParOf" srcId="{ABD87BF3-5AA4-4C39-98B3-A98DB4C2B850}" destId="{6CD1B86B-DA49-4A5D-9724-DC42153580AF}" srcOrd="5" destOrd="0" presId="urn:microsoft.com/office/officeart/2005/8/layout/process1"/>
    <dgm:cxn modelId="{B31CB5FC-A06D-4D70-8587-A657B4B903C0}" type="presParOf" srcId="{6CD1B86B-DA49-4A5D-9724-DC42153580AF}" destId="{EE51F40D-73D3-47BC-81FF-2E9473D7654E}" srcOrd="0" destOrd="0" presId="urn:microsoft.com/office/officeart/2005/8/layout/process1"/>
    <dgm:cxn modelId="{18AB668B-1B5F-4847-9D56-3DD359BC20DC}" type="presParOf" srcId="{ABD87BF3-5AA4-4C39-98B3-A98DB4C2B850}" destId="{08F935FC-A0E4-442F-A0F6-3E1F1C6E3EFF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32E4D5-C28D-4EB8-B11F-E5560F688EAE}">
      <dsp:nvSpPr>
        <dsp:cNvPr id="0" name=""/>
        <dsp:cNvSpPr/>
      </dsp:nvSpPr>
      <dsp:spPr>
        <a:xfrm>
          <a:off x="19487" y="54137"/>
          <a:ext cx="2786419" cy="16718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Train </a:t>
          </a:r>
          <a:r>
            <a:rPr lang="en-US" sz="2400" kern="1200" dirty="0" err="1"/>
            <a:t>CycleGAN</a:t>
          </a:r>
          <a:r>
            <a:rPr lang="en-US" sz="2400" kern="1200" dirty="0"/>
            <a:t> [9] with images from source and target domain</a:t>
          </a:r>
        </a:p>
      </dsp:txBody>
      <dsp:txXfrm>
        <a:off x="68454" y="103104"/>
        <a:ext cx="2688485" cy="1573917"/>
      </dsp:txXfrm>
    </dsp:sp>
    <dsp:sp modelId="{5D77E77D-8573-4179-B475-64627910625A}">
      <dsp:nvSpPr>
        <dsp:cNvPr id="0" name=""/>
        <dsp:cNvSpPr/>
      </dsp:nvSpPr>
      <dsp:spPr>
        <a:xfrm>
          <a:off x="3082007" y="544546"/>
          <a:ext cx="585333" cy="69103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tint val="6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tint val="6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tint val="6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3082007" y="682752"/>
        <a:ext cx="409733" cy="414620"/>
      </dsp:txXfrm>
    </dsp:sp>
    <dsp:sp modelId="{EBE3631F-3825-4625-BABE-FECAB47FB435}">
      <dsp:nvSpPr>
        <dsp:cNvPr id="0" name=""/>
        <dsp:cNvSpPr/>
      </dsp:nvSpPr>
      <dsp:spPr>
        <a:xfrm>
          <a:off x="3910310" y="54137"/>
          <a:ext cx="2786419" cy="16718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Generate Intermediate Dataset</a:t>
          </a:r>
        </a:p>
      </dsp:txBody>
      <dsp:txXfrm>
        <a:off x="3959277" y="103104"/>
        <a:ext cx="2688485" cy="1573917"/>
      </dsp:txXfrm>
    </dsp:sp>
    <dsp:sp modelId="{2AD61CB2-39D8-4DFA-B0FB-FDB3200E3C7A}">
      <dsp:nvSpPr>
        <dsp:cNvPr id="0" name=""/>
        <dsp:cNvSpPr/>
      </dsp:nvSpPr>
      <dsp:spPr>
        <a:xfrm>
          <a:off x="6975371" y="544546"/>
          <a:ext cx="590720" cy="691032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tint val="6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tint val="6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tint val="6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6975371" y="682752"/>
        <a:ext cx="413504" cy="414620"/>
      </dsp:txXfrm>
    </dsp:sp>
    <dsp:sp modelId="{E0D72BF2-FA16-4B01-9DB9-3F686E936358}">
      <dsp:nvSpPr>
        <dsp:cNvPr id="0" name=""/>
        <dsp:cNvSpPr/>
      </dsp:nvSpPr>
      <dsp:spPr>
        <a:xfrm>
          <a:off x="7811297" y="54137"/>
          <a:ext cx="2786419" cy="167185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Fine Tune the CNN using the intermediate dataset</a:t>
          </a:r>
        </a:p>
      </dsp:txBody>
      <dsp:txXfrm>
        <a:off x="7860264" y="103104"/>
        <a:ext cx="2688485" cy="157391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32E4D5-C28D-4EB8-B11F-E5560F688EAE}">
      <dsp:nvSpPr>
        <dsp:cNvPr id="0" name=""/>
        <dsp:cNvSpPr/>
      </dsp:nvSpPr>
      <dsp:spPr>
        <a:xfrm>
          <a:off x="12096" y="137980"/>
          <a:ext cx="2038022" cy="122281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Extract Features from target domain images</a:t>
          </a:r>
        </a:p>
      </dsp:txBody>
      <dsp:txXfrm>
        <a:off x="47911" y="173795"/>
        <a:ext cx="1966392" cy="1151183"/>
      </dsp:txXfrm>
    </dsp:sp>
    <dsp:sp modelId="{5D77E77D-8573-4179-B475-64627910625A}">
      <dsp:nvSpPr>
        <dsp:cNvPr id="0" name=""/>
        <dsp:cNvSpPr/>
      </dsp:nvSpPr>
      <dsp:spPr>
        <a:xfrm>
          <a:off x="2252062" y="496672"/>
          <a:ext cx="428120" cy="50542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tint val="6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tint val="6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tint val="6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252062" y="597758"/>
        <a:ext cx="299684" cy="303257"/>
      </dsp:txXfrm>
    </dsp:sp>
    <dsp:sp modelId="{EBE3631F-3825-4625-BABE-FECAB47FB435}">
      <dsp:nvSpPr>
        <dsp:cNvPr id="0" name=""/>
        <dsp:cNvSpPr/>
      </dsp:nvSpPr>
      <dsp:spPr>
        <a:xfrm>
          <a:off x="2857892" y="137980"/>
          <a:ext cx="2038022" cy="122281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Group these features using        k-means [10]</a:t>
          </a:r>
        </a:p>
      </dsp:txBody>
      <dsp:txXfrm>
        <a:off x="2893707" y="173795"/>
        <a:ext cx="1966392" cy="1151183"/>
      </dsp:txXfrm>
    </dsp:sp>
    <dsp:sp modelId="{2AD61CB2-39D8-4DFA-B0FB-FDB3200E3C7A}">
      <dsp:nvSpPr>
        <dsp:cNvPr id="0" name=""/>
        <dsp:cNvSpPr/>
      </dsp:nvSpPr>
      <dsp:spPr>
        <a:xfrm>
          <a:off x="5099717" y="496672"/>
          <a:ext cx="432060" cy="50542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tint val="6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tint val="6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tint val="6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5099717" y="597758"/>
        <a:ext cx="302442" cy="303257"/>
      </dsp:txXfrm>
    </dsp:sp>
    <dsp:sp modelId="{E0D72BF2-FA16-4B01-9DB9-3F686E936358}">
      <dsp:nvSpPr>
        <dsp:cNvPr id="0" name=""/>
        <dsp:cNvSpPr/>
      </dsp:nvSpPr>
      <dsp:spPr>
        <a:xfrm>
          <a:off x="5711124" y="137980"/>
          <a:ext cx="2038022" cy="122281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Generate a pseudo labelled dataset with the grouped features</a:t>
          </a:r>
        </a:p>
      </dsp:txBody>
      <dsp:txXfrm>
        <a:off x="5746939" y="173795"/>
        <a:ext cx="1966392" cy="1151183"/>
      </dsp:txXfrm>
    </dsp:sp>
    <dsp:sp modelId="{6CD1B86B-DA49-4A5D-9724-DC42153580AF}">
      <dsp:nvSpPr>
        <dsp:cNvPr id="0" name=""/>
        <dsp:cNvSpPr/>
      </dsp:nvSpPr>
      <dsp:spPr>
        <a:xfrm>
          <a:off x="7952949" y="496672"/>
          <a:ext cx="432060" cy="505429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6">
                <a:tint val="60000"/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tint val="60000"/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tint val="60000"/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7952949" y="597758"/>
        <a:ext cx="302442" cy="303257"/>
      </dsp:txXfrm>
    </dsp:sp>
    <dsp:sp modelId="{08F935FC-A0E4-442F-A0F6-3E1F1C6E3EFF}">
      <dsp:nvSpPr>
        <dsp:cNvPr id="0" name=""/>
        <dsp:cNvSpPr/>
      </dsp:nvSpPr>
      <dsp:spPr>
        <a:xfrm>
          <a:off x="8564356" y="137980"/>
          <a:ext cx="2038022" cy="1222813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lumMod val="110000"/>
                <a:satMod val="105000"/>
                <a:tint val="67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lumMod val="105000"/>
                <a:satMod val="103000"/>
                <a:tint val="73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105000"/>
                <a:satMod val="109000"/>
                <a:tint val="81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Fine Tune the CNN using the pseudo labelled dataset</a:t>
          </a:r>
        </a:p>
      </dsp:txBody>
      <dsp:txXfrm>
        <a:off x="8600171" y="173795"/>
        <a:ext cx="1966392" cy="11511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BC3453DD-5629-4DA8-94EF-20CF2BED6FA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3BFA501-2EEF-4630-B0FE-CFBD1D57FD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80D768-181D-4EC3-A338-FC09D7602FA7}" type="datetimeFigureOut">
              <a:rPr lang="pt-BR" smtClean="0"/>
              <a:t>27/02/2020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3A8D165F-407D-4370-AF1B-36926F6A616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D680635-95B1-41C1-9550-5836D078F66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D7AB63-A0DD-41E5-931C-80305020A20C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73216447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8D6842-074C-4F88-8872-2D202885AA87}" type="datetimeFigureOut">
              <a:rPr lang="pt-BR" smtClean="0"/>
              <a:t>27/02/2020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30CEE4-06D0-46D9-AA77-D47E243872BB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502990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9357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common point in these works is trying to disregard the background information.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	As our focus is on the exploitation of domain adaptation for this application, we use a relatively simple end-to-end system based on the ResNet-50 [5], so we can design more controlled experiments.</a:t>
            </a:r>
            <a:endParaRPr lang="pt-BR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0632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Our target application is public spaces, then it is not possible to restrict the set of labels. Therefore we approach this as a metric learning challenge.</a:t>
            </a:r>
          </a:p>
          <a:p>
            <a:r>
              <a:rPr lang="en-US" dirty="0"/>
              <a:t>Further to being applicable to public spaces, the task of comparing samples is the same across different domains.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This enables the application of unsupervised domain adaptation methods to adapt the marginal distribution of the data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309092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Xiao et al. [7] trained their CNN with a super dataset created concatenating multiple datasets.</a:t>
            </a:r>
            <a:r>
              <a:rPr lang="en-US" dirty="0"/>
              <a:t>	</a:t>
            </a:r>
          </a:p>
          <a:p>
            <a:pPr marL="457200" lvl="1" indent="0">
              <a:buNone/>
            </a:pPr>
            <a:r>
              <a:rPr lang="en-US" sz="3000" dirty="0"/>
              <a:t>In this work, we consider that the target domains have no labeled data, then we cannot use the approaches of Zhong et al. [7] or Xiao et al. [8]. </a:t>
            </a:r>
          </a:p>
          <a:p>
            <a:pPr marL="457200" lvl="1" indent="0">
              <a:buNone/>
            </a:pPr>
            <a:r>
              <a:rPr lang="en-US" sz="3000" dirty="0"/>
              <a:t>	The approach of Zhao et al. [6] can be called direct transfer, because it just evaluates a CNN on a target domain. We shall demonstrate that our method outperforms direct transfer.</a:t>
            </a:r>
            <a:endParaRPr lang="pt-BR" sz="3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42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8364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	This opens doors for the deployment of person re-ID software to real applications, as it completely removes the burden of annotating new data.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43193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9C30BC-5FE0-4678-B632-54BD19BF3C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BE3F285-E770-4BAE-9AB2-1597FDEF6E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C43BDFD-1E9B-44F2-9D2A-DD0643414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F7FF3-CEF3-4699-8ED8-199D6D24008F}" type="datetime1">
              <a:rPr lang="pt-BR" smtClean="0"/>
              <a:t>27/02/2020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49A0BD5-B8BB-401E-AC82-9DDD4A9CC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F672615-E857-414C-80EB-64E10FC09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CF436-30F0-47A6-A1A7-38248CC99A5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00434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B71D5F-4FC0-4C1A-BDFE-A249BE1FB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51F38151-C1F3-4752-BED5-0A34F85DDC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0E3ECA4-501B-4A57-BFE7-CF961D07E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D5181-3CC5-40B4-B796-B1F785BE6527}" type="datetime1">
              <a:rPr lang="pt-BR" smtClean="0"/>
              <a:t>27/02/2020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06870B4-8F33-4381-A938-3B4605E68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8333741-46FD-4F86-B322-481EAB829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CF436-30F0-47A6-A1A7-38248CC99A5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3361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562E9E5-085F-4901-9D52-224ECEE388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FA424CF-D61B-493A-B15D-950D0C98229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0DE73AF-45F5-4C73-92FC-F7BA3BE69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0B2A81-303A-44B9-A012-2AE484995968}" type="datetime1">
              <a:rPr lang="pt-BR" smtClean="0"/>
              <a:t>27/02/2020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0B00A22-FF7D-4C4C-B977-10B81AA86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86A2C1A-AEAD-4CB8-9F5D-36A947982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CF436-30F0-47A6-A1A7-38248CC99A5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895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874F52-2023-4D31-A8DE-541E12710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2DF8599-B6F5-4F85-A350-F142FCDD3D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0CB35F3-14B2-400F-ABE7-54D8FD046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EC989-D72D-4133-9386-821C3779D12E}" type="datetime1">
              <a:rPr lang="pt-BR" smtClean="0"/>
              <a:t>27/02/2020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8D3CE70-6186-472A-859F-648D75277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A510207-2F6A-4F2F-AF7B-6F63012C7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CF436-30F0-47A6-A1A7-38248CC99A5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90677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C9AA3B-0F9A-4B34-A0BC-7797055AB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11C77C1-9A0C-4772-B236-BA1BCA27FD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0F7A4C1-468E-4270-A61A-B1FADB890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C02E20-15F1-4898-AB1B-A894A7B64EED}" type="datetime1">
              <a:rPr lang="pt-BR" smtClean="0"/>
              <a:t>27/02/2020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8C37E47-7884-42DC-BCB6-553BAA27D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4020B7B-6608-40B8-ADE7-D369E1AA8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CF436-30F0-47A6-A1A7-38248CC99A5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10489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F47F13-68D5-4B1C-B43F-95714BA60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C281A17-9C27-480F-B4E9-4A19F7A567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11E6485-E7FE-459D-A850-81181206B4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EDD66B4-065B-40BB-BED5-4DEF7B475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633B76-A4A1-4FE2-A28E-81CE5DC208A1}" type="datetime1">
              <a:rPr lang="pt-BR" smtClean="0"/>
              <a:t>27/02/2020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57E1EDF-B8C9-4E82-A10B-247D0397B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1B94B80-0EAE-4381-91DF-4044BB613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CF436-30F0-47A6-A1A7-38248CC99A5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997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CEDA35-2831-4997-814B-0CEA1455B9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78540F0-21E5-4BEB-A960-341C4F8F53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EFAA23C-7AE8-4570-A504-914A812C90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4798E7E-BB4D-46C5-9C42-FE1775B2E8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0674E6AA-54B1-49CD-BC88-8DF00C3079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BD64C3C-571D-49EA-8B00-1140DB1E2E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FB614-1DD4-4364-BC14-087A168DE5B8}" type="datetime1">
              <a:rPr lang="pt-BR" smtClean="0"/>
              <a:t>27/02/2020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D27D1C4-CCF4-4B03-BA54-7196D6333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3CCC54E-325B-4E80-A7CE-97A27CA2A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CF436-30F0-47A6-A1A7-38248CC99A5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68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CEEF93-954D-436C-8F4A-C036C0ABF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466C4A2-BEFF-43A8-9411-2FE112C44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460DDE-A615-4D4F-A038-65BE874A58F7}" type="datetime1">
              <a:rPr lang="pt-BR" smtClean="0"/>
              <a:t>27/02/2020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FE0BD86-BC86-4306-9606-0CAC234DCF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2A117DEF-1B03-4901-8F66-A113F6BAA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CF436-30F0-47A6-A1A7-38248CC99A5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2932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BD53985-8DC8-4BD6-98A6-6EDE2EF21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47A52-2526-414F-8D56-1FF99D051A97}" type="datetime1">
              <a:rPr lang="pt-BR" smtClean="0"/>
              <a:t>27/02/2020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3C7D4E8-6056-4660-A019-3046F1051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BCFBA92-C91A-4D2A-ACBF-007C4BE08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CF436-30F0-47A6-A1A7-38248CC99A5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5900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C28F98-010D-41E2-BE17-BE1101715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1CF1141-0D51-4FD5-9F8C-01C1AB8734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EB9010D-DFBD-400D-B0D0-6780B56EA6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AF2137D-44F6-4F6D-8E5A-D2B425E15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FA88D1-3C4C-431F-A96B-E3EACF2A8CBA}" type="datetime1">
              <a:rPr lang="pt-BR" smtClean="0"/>
              <a:t>27/02/2020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A2EC05C-83AD-41EF-B7FE-C2EC1BA1F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7A9E93A-0F2E-44FF-BA95-EE24AD9186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CF436-30F0-47A6-A1A7-38248CC99A5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0233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533FBD-3E05-407E-A0AD-08BB4220D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2426B96-87A9-4984-8961-3BAC42A139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8560EE6-08E2-4274-9E76-3F7C1C4384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0467D76-7109-4B21-B5E0-A7423923A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4DEC7C-9F11-4BB0-81BB-6EDAFFA5AB81}" type="datetime1">
              <a:rPr lang="pt-BR" smtClean="0"/>
              <a:t>27/02/2020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2F375CA-32C4-45AD-896E-FEDED3224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2B81F6E-A456-4041-A681-F4FB14EB7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6CF436-30F0-47A6-A1A7-38248CC99A5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4071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13647E3-CBAB-4180-BA7C-CD10E9B29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C739EC8-5C47-406A-BE02-9863008A7A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B080D34-5B1D-4DE6-82A5-7572E44F00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FC33B5-B00A-4EF9-94EB-0C9BAAEBBF1A}" type="datetime1">
              <a:rPr lang="pt-BR" smtClean="0"/>
              <a:t>27/02/2020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152A46B-4CAB-4D1C-B824-EF953C1F5E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D337A70-FE89-4CF5-9570-EAD351D808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6CF436-30F0-47A6-A1A7-38248CC99A5E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07779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3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image" Target="../media/image7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05060C-6785-4FAF-B98E-1E38D360E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75127"/>
            <a:ext cx="9144000" cy="1300293"/>
          </a:xfrm>
          <a:solidFill>
            <a:srgbClr val="416529"/>
          </a:solidFill>
        </p:spPr>
        <p:txBody>
          <a:bodyPr>
            <a:normAutofit fontScale="90000"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Domain Adaptation for Person </a:t>
            </a:r>
            <a:br>
              <a:rPr lang="en-US" sz="4400" dirty="0">
                <a:solidFill>
                  <a:schemeClr val="bg1"/>
                </a:solidFill>
              </a:rPr>
            </a:br>
            <a:r>
              <a:rPr lang="en-US" sz="4400" dirty="0">
                <a:solidFill>
                  <a:schemeClr val="bg1"/>
                </a:solidFill>
              </a:rPr>
              <a:t>Re-identification on New Unlabeled Data</a:t>
            </a:r>
            <a:endParaRPr lang="pt-BR" sz="4400" dirty="0">
              <a:solidFill>
                <a:schemeClr val="bg1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D8D5FDD-6AFE-4CE1-BBE2-4538D6E57FB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Tiago de C. G. Pereira </a:t>
            </a:r>
            <a:r>
              <a:rPr lang="pt-BR" dirty="0" err="1"/>
              <a:t>and</a:t>
            </a:r>
            <a:r>
              <a:rPr lang="pt-BR" dirty="0"/>
              <a:t> </a:t>
            </a:r>
            <a:r>
              <a:rPr lang="pt-BR" dirty="0" err="1"/>
              <a:t>Teo</a:t>
            </a:r>
            <a:r>
              <a:rPr lang="pt-BR" dirty="0"/>
              <a:t> de Campos</a:t>
            </a:r>
          </a:p>
          <a:p>
            <a:r>
              <a:rPr lang="pt-BR" dirty="0"/>
              <a:t>Universidade de Brasília</a:t>
            </a:r>
          </a:p>
          <a:p>
            <a:r>
              <a:rPr lang="en-US" sz="2000" dirty="0"/>
              <a:t>February</a:t>
            </a:r>
            <a:r>
              <a:rPr lang="pt-BR" sz="2000" dirty="0"/>
              <a:t> 28, 2020</a:t>
            </a:r>
          </a:p>
        </p:txBody>
      </p:sp>
      <p:sp>
        <p:nvSpPr>
          <p:cNvPr id="6" name="Espaço Reservado para Rodapé 3">
            <a:extLst>
              <a:ext uri="{FF2B5EF4-FFF2-40B4-BE49-F238E27FC236}">
                <a16:creationId xmlns:a16="http://schemas.microsoft.com/office/drawing/2014/main" id="{A438874B-5826-4D6F-AB6C-D34D88D3A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592068"/>
            <a:ext cx="12192000" cy="274320"/>
          </a:xfrm>
          <a:solidFill>
            <a:schemeClr val="tx1"/>
          </a:solidFill>
        </p:spPr>
        <p:txBody>
          <a:bodyPr/>
          <a:lstStyle/>
          <a:p>
            <a:pPr algn="l"/>
            <a:r>
              <a:rPr lang="pt-BR" dirty="0">
                <a:solidFill>
                  <a:schemeClr val="bg1"/>
                </a:solidFill>
              </a:rPr>
              <a:t>Tiago Pereira </a:t>
            </a:r>
            <a:r>
              <a:rPr lang="pt-BR" dirty="0" err="1">
                <a:solidFill>
                  <a:schemeClr val="bg1"/>
                </a:solidFill>
              </a:rPr>
              <a:t>and</a:t>
            </a: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 err="1">
                <a:solidFill>
                  <a:schemeClr val="bg1"/>
                </a:solidFill>
              </a:rPr>
              <a:t>Teofilo</a:t>
            </a:r>
            <a:r>
              <a:rPr lang="pt-BR" dirty="0">
                <a:solidFill>
                  <a:schemeClr val="bg1"/>
                </a:solidFill>
              </a:rPr>
              <a:t> de Campos	UnB							</a:t>
            </a:r>
            <a:r>
              <a:rPr lang="pt-BR" dirty="0" err="1">
                <a:solidFill>
                  <a:schemeClr val="bg1"/>
                </a:solidFill>
              </a:rPr>
              <a:t>February</a:t>
            </a:r>
            <a:r>
              <a:rPr lang="pt-BR" dirty="0">
                <a:solidFill>
                  <a:schemeClr val="bg1"/>
                </a:solidFill>
              </a:rPr>
              <a:t> 28, 2020</a:t>
            </a:r>
          </a:p>
        </p:txBody>
      </p:sp>
      <p:sp>
        <p:nvSpPr>
          <p:cNvPr id="7" name="Espaço Reservado para Número de Slide 4">
            <a:extLst>
              <a:ext uri="{FF2B5EF4-FFF2-40B4-BE49-F238E27FC236}">
                <a16:creationId xmlns:a16="http://schemas.microsoft.com/office/drawing/2014/main" id="{B72EB769-1815-4F19-8BEE-C29323775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37908" y="6592068"/>
            <a:ext cx="1454092" cy="265932"/>
          </a:xfrm>
        </p:spPr>
        <p:txBody>
          <a:bodyPr/>
          <a:lstStyle/>
          <a:p>
            <a:pPr algn="ctr"/>
            <a:fld id="{F46CF436-30F0-47A6-A1A7-38248CC99A5E}" type="slidenum">
              <a:rPr lang="pt-BR" smtClean="0">
                <a:solidFill>
                  <a:schemeClr val="bg1"/>
                </a:solidFill>
              </a:rPr>
              <a:pPr algn="ctr"/>
              <a:t>1</a:t>
            </a:fld>
            <a:r>
              <a:rPr lang="pt-BR" dirty="0">
                <a:solidFill>
                  <a:schemeClr val="bg1"/>
                </a:solidFill>
              </a:rPr>
              <a:t> / 16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2B9F2C85-4D5A-49C3-91D1-2CDC7F6E9941}"/>
              </a:ext>
            </a:extLst>
          </p:cNvPr>
          <p:cNvSpPr txBox="1"/>
          <p:nvPr/>
        </p:nvSpPr>
        <p:spPr>
          <a:xfrm>
            <a:off x="3733100" y="6592068"/>
            <a:ext cx="4725799" cy="27432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bg1"/>
                </a:solidFill>
              </a:rPr>
              <a:t>Domain </a:t>
            </a:r>
            <a:r>
              <a:rPr lang="pt-BR" sz="1200" dirty="0" err="1">
                <a:solidFill>
                  <a:schemeClr val="bg1"/>
                </a:solidFill>
              </a:rPr>
              <a:t>Adaptation</a:t>
            </a:r>
            <a:r>
              <a:rPr lang="pt-BR" sz="1200" dirty="0">
                <a:solidFill>
                  <a:schemeClr val="bg1"/>
                </a:solidFill>
              </a:rPr>
              <a:t> for Person </a:t>
            </a:r>
            <a:r>
              <a:rPr lang="pt-BR" sz="1200" dirty="0" err="1">
                <a:solidFill>
                  <a:schemeClr val="bg1"/>
                </a:solidFill>
              </a:rPr>
              <a:t>Re-identification</a:t>
            </a:r>
            <a:r>
              <a:rPr lang="pt-BR" sz="1200" dirty="0">
                <a:solidFill>
                  <a:schemeClr val="bg1"/>
                </a:solidFill>
              </a:rPr>
              <a:t> </a:t>
            </a:r>
            <a:r>
              <a:rPr lang="pt-BR" sz="1200" dirty="0" err="1">
                <a:solidFill>
                  <a:schemeClr val="bg1"/>
                </a:solidFill>
              </a:rPr>
              <a:t>on</a:t>
            </a:r>
            <a:r>
              <a:rPr lang="pt-BR" sz="1200" dirty="0">
                <a:solidFill>
                  <a:schemeClr val="bg1"/>
                </a:solidFill>
              </a:rPr>
              <a:t> New </a:t>
            </a:r>
            <a:r>
              <a:rPr lang="pt-BR" sz="1200" dirty="0" err="1">
                <a:solidFill>
                  <a:schemeClr val="bg1"/>
                </a:solidFill>
              </a:rPr>
              <a:t>Unlabeled</a:t>
            </a:r>
            <a:r>
              <a:rPr lang="pt-BR" sz="1200" dirty="0">
                <a:solidFill>
                  <a:schemeClr val="bg1"/>
                </a:solidFill>
              </a:rPr>
              <a:t> Data</a:t>
            </a:r>
            <a:endParaRPr lang="pt-BR" sz="1200" dirty="0"/>
          </a:p>
        </p:txBody>
      </p:sp>
      <p:sp>
        <p:nvSpPr>
          <p:cNvPr id="10" name="CaixaDeTexto 8">
            <a:extLst>
              <a:ext uri="{FF2B5EF4-FFF2-40B4-BE49-F238E27FC236}">
                <a16:creationId xmlns:a16="http://schemas.microsoft.com/office/drawing/2014/main" id="{25600756-1A5B-4A17-A7BA-43AE4837B743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   Overview                Objective                Related Work                Proposed Method                Experimental Results            Conclusions</a:t>
            </a:r>
          </a:p>
        </p:txBody>
      </p:sp>
      <p:sp>
        <p:nvSpPr>
          <p:cNvPr id="11" name="CaixaDeTexto 8">
            <a:extLst>
              <a:ext uri="{FF2B5EF4-FFF2-40B4-BE49-F238E27FC236}">
                <a16:creationId xmlns:a16="http://schemas.microsoft.com/office/drawing/2014/main" id="{39D51994-B28A-4C6B-974C-99A39482D259}"/>
              </a:ext>
            </a:extLst>
          </p:cNvPr>
          <p:cNvSpPr txBox="1"/>
          <p:nvPr/>
        </p:nvSpPr>
        <p:spPr>
          <a:xfrm>
            <a:off x="-1" y="357428"/>
            <a:ext cx="12192000" cy="21945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72E37F2-612A-4EBC-BBDA-D3ED7E2B350E}"/>
              </a:ext>
            </a:extLst>
          </p:cNvPr>
          <p:cNvSpPr/>
          <p:nvPr/>
        </p:nvSpPr>
        <p:spPr>
          <a:xfrm>
            <a:off x="284085" y="377720"/>
            <a:ext cx="150920" cy="151960"/>
          </a:xfrm>
          <a:prstGeom prst="ellipse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DF58C3B-E59C-4858-B2A9-EF67D2F37CBB}"/>
              </a:ext>
            </a:extLst>
          </p:cNvPr>
          <p:cNvSpPr/>
          <p:nvPr/>
        </p:nvSpPr>
        <p:spPr>
          <a:xfrm>
            <a:off x="2007832" y="389444"/>
            <a:ext cx="150920" cy="151960"/>
          </a:xfrm>
          <a:prstGeom prst="ellipse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C9B2CE3-C324-4471-BB15-450E51D9D2B3}"/>
              </a:ext>
            </a:extLst>
          </p:cNvPr>
          <p:cNvSpPr/>
          <p:nvPr/>
        </p:nvSpPr>
        <p:spPr>
          <a:xfrm>
            <a:off x="3731579" y="392880"/>
            <a:ext cx="150920" cy="151960"/>
          </a:xfrm>
          <a:prstGeom prst="ellipse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1EFFF08-6A77-4A61-AD73-412F4BC3D6A6}"/>
              </a:ext>
            </a:extLst>
          </p:cNvPr>
          <p:cNvSpPr/>
          <p:nvPr/>
        </p:nvSpPr>
        <p:spPr>
          <a:xfrm>
            <a:off x="3940203" y="392880"/>
            <a:ext cx="150920" cy="151960"/>
          </a:xfrm>
          <a:prstGeom prst="ellipse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8EDE1FE-CF47-4327-AB02-466B73B15A87}"/>
              </a:ext>
            </a:extLst>
          </p:cNvPr>
          <p:cNvSpPr/>
          <p:nvPr/>
        </p:nvSpPr>
        <p:spPr>
          <a:xfrm>
            <a:off x="4148827" y="389809"/>
            <a:ext cx="150920" cy="151960"/>
          </a:xfrm>
          <a:prstGeom prst="ellipse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7B6AA30-D144-45E4-83C6-3A955247FFA1}"/>
              </a:ext>
            </a:extLst>
          </p:cNvPr>
          <p:cNvSpPr/>
          <p:nvPr/>
        </p:nvSpPr>
        <p:spPr>
          <a:xfrm>
            <a:off x="5814872" y="386980"/>
            <a:ext cx="150920" cy="151960"/>
          </a:xfrm>
          <a:prstGeom prst="ellipse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380443A9-08D1-40FB-9788-84C66A36F2FD}"/>
              </a:ext>
            </a:extLst>
          </p:cNvPr>
          <p:cNvSpPr/>
          <p:nvPr/>
        </p:nvSpPr>
        <p:spPr>
          <a:xfrm>
            <a:off x="6020539" y="393039"/>
            <a:ext cx="150920" cy="151960"/>
          </a:xfrm>
          <a:prstGeom prst="ellipse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7D7E89D-E9DF-4DA2-B500-18D883730FA8}"/>
              </a:ext>
            </a:extLst>
          </p:cNvPr>
          <p:cNvSpPr/>
          <p:nvPr/>
        </p:nvSpPr>
        <p:spPr>
          <a:xfrm>
            <a:off x="6226206" y="392880"/>
            <a:ext cx="150920" cy="151960"/>
          </a:xfrm>
          <a:prstGeom prst="ellipse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480CD04-56BB-41CD-A7AF-A24AA687556D}"/>
              </a:ext>
            </a:extLst>
          </p:cNvPr>
          <p:cNvSpPr/>
          <p:nvPr/>
        </p:nvSpPr>
        <p:spPr>
          <a:xfrm>
            <a:off x="8383439" y="392498"/>
            <a:ext cx="150920" cy="151960"/>
          </a:xfrm>
          <a:prstGeom prst="ellipse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279C304-BCD0-4C17-B959-3C44BD2ECE4C}"/>
              </a:ext>
            </a:extLst>
          </p:cNvPr>
          <p:cNvSpPr/>
          <p:nvPr/>
        </p:nvSpPr>
        <p:spPr>
          <a:xfrm>
            <a:off x="8589106" y="392498"/>
            <a:ext cx="150920" cy="151960"/>
          </a:xfrm>
          <a:prstGeom prst="ellipse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BD31A03-E5B3-45DC-B2C6-676054139939}"/>
              </a:ext>
            </a:extLst>
          </p:cNvPr>
          <p:cNvSpPr/>
          <p:nvPr/>
        </p:nvSpPr>
        <p:spPr>
          <a:xfrm>
            <a:off x="8793290" y="392116"/>
            <a:ext cx="150920" cy="151960"/>
          </a:xfrm>
          <a:prstGeom prst="ellipse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339FB35-F35B-4296-B657-11034CB95D73}"/>
              </a:ext>
            </a:extLst>
          </p:cNvPr>
          <p:cNvSpPr/>
          <p:nvPr/>
        </p:nvSpPr>
        <p:spPr>
          <a:xfrm>
            <a:off x="8997474" y="392116"/>
            <a:ext cx="150920" cy="151960"/>
          </a:xfrm>
          <a:prstGeom prst="ellipse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A0D7A9D-BC29-4E43-8D51-349E9305BBE9}"/>
              </a:ext>
            </a:extLst>
          </p:cNvPr>
          <p:cNvSpPr/>
          <p:nvPr/>
        </p:nvSpPr>
        <p:spPr>
          <a:xfrm>
            <a:off x="10943219" y="384333"/>
            <a:ext cx="150920" cy="151960"/>
          </a:xfrm>
          <a:prstGeom prst="ellipse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Resultado de imagem para unb">
            <a:extLst>
              <a:ext uri="{FF2B5EF4-FFF2-40B4-BE49-F238E27FC236}">
                <a16:creationId xmlns:a16="http://schemas.microsoft.com/office/drawing/2014/main" id="{2BF2A404-58AE-48E2-B228-D057E44CC55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24" r="14845"/>
          <a:stretch/>
        </p:blipFill>
        <p:spPr bwMode="auto">
          <a:xfrm>
            <a:off x="11094138" y="5719781"/>
            <a:ext cx="1097861" cy="863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Espaço Reservado para Rodapé 4">
            <a:extLst>
              <a:ext uri="{FF2B5EF4-FFF2-40B4-BE49-F238E27FC236}">
                <a16:creationId xmlns:a16="http://schemas.microsoft.com/office/drawing/2014/main" id="{A186F273-F21F-4894-BD3B-802434901B85}"/>
              </a:ext>
            </a:extLst>
          </p:cNvPr>
          <p:cNvSpPr txBox="1">
            <a:spLocks/>
          </p:cNvSpPr>
          <p:nvPr/>
        </p:nvSpPr>
        <p:spPr>
          <a:xfrm>
            <a:off x="835383" y="6035206"/>
            <a:ext cx="10116122" cy="4653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400" dirty="0">
                <a:solidFill>
                  <a:schemeClr val="tx1"/>
                </a:solidFill>
              </a:rPr>
              <a:t>The authors would like to thanks: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FAPDF (fap.df.gov.br)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400" dirty="0" err="1">
                <a:solidFill>
                  <a:schemeClr val="tx1"/>
                </a:solidFill>
              </a:rPr>
              <a:t>CNPq</a:t>
            </a:r>
            <a:r>
              <a:rPr lang="en-US" sz="1400" dirty="0">
                <a:solidFill>
                  <a:schemeClr val="tx1"/>
                </a:solidFill>
              </a:rPr>
              <a:t> grant PQ 314154/2018-3 (cnpq.br)</a:t>
            </a:r>
          </a:p>
        </p:txBody>
      </p:sp>
    </p:spTree>
    <p:extLst>
      <p:ext uri="{BB962C8B-B14F-4D97-AF65-F5344CB8AC3E}">
        <p14:creationId xmlns:p14="http://schemas.microsoft.com/office/powerpoint/2010/main" val="17327158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826968-E14B-445C-B66E-5276BB327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69881"/>
            <a:ext cx="12192000" cy="607998"/>
          </a:xfrm>
          <a:solidFill>
            <a:srgbClr val="416529"/>
          </a:solidFill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  Proposed Method – Pseudo label</a:t>
            </a:r>
          </a:p>
        </p:txBody>
      </p:sp>
      <p:sp>
        <p:nvSpPr>
          <p:cNvPr id="6" name="Espaço Reservado para Rodapé 3">
            <a:extLst>
              <a:ext uri="{FF2B5EF4-FFF2-40B4-BE49-F238E27FC236}">
                <a16:creationId xmlns:a16="http://schemas.microsoft.com/office/drawing/2014/main" id="{1DC38FCA-E62D-4D4E-A472-4A093743022C}"/>
              </a:ext>
            </a:extLst>
          </p:cNvPr>
          <p:cNvSpPr txBox="1">
            <a:spLocks/>
          </p:cNvSpPr>
          <p:nvPr/>
        </p:nvSpPr>
        <p:spPr>
          <a:xfrm>
            <a:off x="0" y="6592068"/>
            <a:ext cx="12192000" cy="274320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dirty="0">
                <a:solidFill>
                  <a:schemeClr val="bg1"/>
                </a:solidFill>
              </a:rPr>
              <a:t>Tiago Pereira </a:t>
            </a:r>
            <a:r>
              <a:rPr lang="pt-BR" dirty="0" err="1">
                <a:solidFill>
                  <a:schemeClr val="bg1"/>
                </a:solidFill>
              </a:rPr>
              <a:t>and</a:t>
            </a: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 err="1">
                <a:solidFill>
                  <a:schemeClr val="bg1"/>
                </a:solidFill>
              </a:rPr>
              <a:t>Teofilo</a:t>
            </a:r>
            <a:r>
              <a:rPr lang="pt-BR" dirty="0">
                <a:solidFill>
                  <a:schemeClr val="bg1"/>
                </a:solidFill>
              </a:rPr>
              <a:t> de Campos	UnB							</a:t>
            </a:r>
            <a:r>
              <a:rPr lang="pt-BR" dirty="0" err="1">
                <a:solidFill>
                  <a:schemeClr val="bg1"/>
                </a:solidFill>
              </a:rPr>
              <a:t>February</a:t>
            </a:r>
            <a:r>
              <a:rPr lang="pt-BR" dirty="0">
                <a:solidFill>
                  <a:schemeClr val="bg1"/>
                </a:solidFill>
              </a:rPr>
              <a:t> 28, 2020</a:t>
            </a:r>
          </a:p>
        </p:txBody>
      </p:sp>
      <p:sp>
        <p:nvSpPr>
          <p:cNvPr id="7" name="Espaço Reservado para Número de Slide 4">
            <a:extLst>
              <a:ext uri="{FF2B5EF4-FFF2-40B4-BE49-F238E27FC236}">
                <a16:creationId xmlns:a16="http://schemas.microsoft.com/office/drawing/2014/main" id="{11F867F1-E044-4607-9D97-3F6A750896C9}"/>
              </a:ext>
            </a:extLst>
          </p:cNvPr>
          <p:cNvSpPr txBox="1">
            <a:spLocks/>
          </p:cNvSpPr>
          <p:nvPr/>
        </p:nvSpPr>
        <p:spPr>
          <a:xfrm>
            <a:off x="10737908" y="6592068"/>
            <a:ext cx="1454092" cy="265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F46CF436-30F0-47A6-A1A7-38248CC99A5E}" type="slidenum">
              <a:rPr lang="pt-BR" smtClean="0">
                <a:solidFill>
                  <a:schemeClr val="bg1"/>
                </a:solidFill>
              </a:rPr>
              <a:pPr algn="ctr"/>
              <a:t>10</a:t>
            </a:fld>
            <a:r>
              <a:rPr lang="pt-BR" dirty="0">
                <a:solidFill>
                  <a:schemeClr val="bg1"/>
                </a:solidFill>
              </a:rPr>
              <a:t> / 16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138B9DA-6512-4ACC-9614-EE365C4F83D5}"/>
              </a:ext>
            </a:extLst>
          </p:cNvPr>
          <p:cNvSpPr txBox="1"/>
          <p:nvPr/>
        </p:nvSpPr>
        <p:spPr>
          <a:xfrm>
            <a:off x="3733100" y="6592068"/>
            <a:ext cx="4725799" cy="27432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bg1"/>
                </a:solidFill>
              </a:rPr>
              <a:t>Domain </a:t>
            </a:r>
            <a:r>
              <a:rPr lang="pt-BR" sz="1200" dirty="0" err="1">
                <a:solidFill>
                  <a:schemeClr val="bg1"/>
                </a:solidFill>
              </a:rPr>
              <a:t>Adaptation</a:t>
            </a:r>
            <a:r>
              <a:rPr lang="pt-BR" sz="1200" dirty="0">
                <a:solidFill>
                  <a:schemeClr val="bg1"/>
                </a:solidFill>
              </a:rPr>
              <a:t> for Person </a:t>
            </a:r>
            <a:r>
              <a:rPr lang="pt-BR" sz="1200" dirty="0" err="1">
                <a:solidFill>
                  <a:schemeClr val="bg1"/>
                </a:solidFill>
              </a:rPr>
              <a:t>Re-identification</a:t>
            </a:r>
            <a:r>
              <a:rPr lang="pt-BR" sz="1200" dirty="0">
                <a:solidFill>
                  <a:schemeClr val="bg1"/>
                </a:solidFill>
              </a:rPr>
              <a:t> </a:t>
            </a:r>
            <a:r>
              <a:rPr lang="pt-BR" sz="1200" dirty="0" err="1">
                <a:solidFill>
                  <a:schemeClr val="bg1"/>
                </a:solidFill>
              </a:rPr>
              <a:t>on</a:t>
            </a:r>
            <a:r>
              <a:rPr lang="pt-BR" sz="1200" dirty="0">
                <a:solidFill>
                  <a:schemeClr val="bg1"/>
                </a:solidFill>
              </a:rPr>
              <a:t> New </a:t>
            </a:r>
            <a:r>
              <a:rPr lang="pt-BR" sz="1200" dirty="0" err="1">
                <a:solidFill>
                  <a:schemeClr val="bg1"/>
                </a:solidFill>
              </a:rPr>
              <a:t>Unlabeled</a:t>
            </a:r>
            <a:r>
              <a:rPr lang="pt-BR" sz="1200" dirty="0">
                <a:solidFill>
                  <a:schemeClr val="bg1"/>
                </a:solidFill>
              </a:rPr>
              <a:t> Data</a:t>
            </a:r>
            <a:endParaRPr lang="pt-BR" sz="1200" dirty="0"/>
          </a:p>
        </p:txBody>
      </p:sp>
      <p:sp>
        <p:nvSpPr>
          <p:cNvPr id="10" name="Espaço Reservado para Rodapé 4">
            <a:extLst>
              <a:ext uri="{FF2B5EF4-FFF2-40B4-BE49-F238E27FC236}">
                <a16:creationId xmlns:a16="http://schemas.microsoft.com/office/drawing/2014/main" id="{C460C813-123D-4370-8083-F66B9C1DA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199" y="6314507"/>
            <a:ext cx="10116122" cy="365125"/>
          </a:xfrm>
        </p:spPr>
        <p:txBody>
          <a:bodyPr/>
          <a:lstStyle/>
          <a:p>
            <a:pPr algn="l"/>
            <a:r>
              <a:rPr lang="en-US" sz="1000" dirty="0">
                <a:solidFill>
                  <a:schemeClr val="tx1"/>
                </a:solidFill>
              </a:rPr>
              <a:t>[10] Hartigan, J. A. and Wong, M. A. A K-means clustering algorithm. In: Journal of the Royal Statistical Society 1979.</a:t>
            </a:r>
          </a:p>
        </p:txBody>
      </p:sp>
      <p:sp>
        <p:nvSpPr>
          <p:cNvPr id="11" name="CaixaDeTexto 8">
            <a:extLst>
              <a:ext uri="{FF2B5EF4-FFF2-40B4-BE49-F238E27FC236}">
                <a16:creationId xmlns:a16="http://schemas.microsoft.com/office/drawing/2014/main" id="{FBE753A8-4E4F-4666-AEED-61B59CA180E6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   Overview                Objective                Related Work                </a:t>
            </a:r>
            <a:r>
              <a:rPr lang="en-US" dirty="0">
                <a:solidFill>
                  <a:schemeClr val="bg1"/>
                </a:solidFill>
              </a:rPr>
              <a:t>Proposed Method               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Experimental Results            Conclusions</a:t>
            </a:r>
          </a:p>
        </p:txBody>
      </p:sp>
      <p:sp>
        <p:nvSpPr>
          <p:cNvPr id="12" name="CaixaDeTexto 8">
            <a:extLst>
              <a:ext uri="{FF2B5EF4-FFF2-40B4-BE49-F238E27FC236}">
                <a16:creationId xmlns:a16="http://schemas.microsoft.com/office/drawing/2014/main" id="{86265E60-3923-4F07-B5BB-846914EF7081}"/>
              </a:ext>
            </a:extLst>
          </p:cNvPr>
          <p:cNvSpPr txBox="1"/>
          <p:nvPr/>
        </p:nvSpPr>
        <p:spPr>
          <a:xfrm>
            <a:off x="-1" y="357428"/>
            <a:ext cx="12192000" cy="21945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26BA31D-AA53-4D85-83BC-0BAE37F73E09}"/>
              </a:ext>
            </a:extLst>
          </p:cNvPr>
          <p:cNvSpPr/>
          <p:nvPr/>
        </p:nvSpPr>
        <p:spPr>
          <a:xfrm>
            <a:off x="284085" y="377720"/>
            <a:ext cx="150920" cy="151960"/>
          </a:xfrm>
          <a:prstGeom prst="ellipse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62EBEB4-FE68-4471-9F40-DE9A24D8D082}"/>
              </a:ext>
            </a:extLst>
          </p:cNvPr>
          <p:cNvSpPr/>
          <p:nvPr/>
        </p:nvSpPr>
        <p:spPr>
          <a:xfrm>
            <a:off x="2007832" y="389444"/>
            <a:ext cx="150920" cy="151960"/>
          </a:xfrm>
          <a:prstGeom prst="ellipse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4D71BE6-5C27-43F0-8741-10C222013CF7}"/>
              </a:ext>
            </a:extLst>
          </p:cNvPr>
          <p:cNvSpPr/>
          <p:nvPr/>
        </p:nvSpPr>
        <p:spPr>
          <a:xfrm>
            <a:off x="3731579" y="392880"/>
            <a:ext cx="150920" cy="151960"/>
          </a:xfrm>
          <a:prstGeom prst="ellipse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CB4231F-8C57-4EAB-8960-EE06B454F621}"/>
              </a:ext>
            </a:extLst>
          </p:cNvPr>
          <p:cNvSpPr/>
          <p:nvPr/>
        </p:nvSpPr>
        <p:spPr>
          <a:xfrm>
            <a:off x="3940203" y="392880"/>
            <a:ext cx="150920" cy="151960"/>
          </a:xfrm>
          <a:prstGeom prst="ellipse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33AB5E7-400B-4E9F-853C-96FD7D90840B}"/>
              </a:ext>
            </a:extLst>
          </p:cNvPr>
          <p:cNvSpPr/>
          <p:nvPr/>
        </p:nvSpPr>
        <p:spPr>
          <a:xfrm>
            <a:off x="4148827" y="389809"/>
            <a:ext cx="150920" cy="151960"/>
          </a:xfrm>
          <a:prstGeom prst="ellipse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6E4583B-1BC3-4C5E-A044-23C2CE4A980F}"/>
              </a:ext>
            </a:extLst>
          </p:cNvPr>
          <p:cNvSpPr/>
          <p:nvPr/>
        </p:nvSpPr>
        <p:spPr>
          <a:xfrm>
            <a:off x="5814872" y="386980"/>
            <a:ext cx="150920" cy="151960"/>
          </a:xfrm>
          <a:prstGeom prst="ellipse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D358B31-A76F-4DD7-8FEE-1158F907CDEE}"/>
              </a:ext>
            </a:extLst>
          </p:cNvPr>
          <p:cNvSpPr/>
          <p:nvPr/>
        </p:nvSpPr>
        <p:spPr>
          <a:xfrm>
            <a:off x="6020539" y="393039"/>
            <a:ext cx="150920" cy="151960"/>
          </a:xfrm>
          <a:prstGeom prst="ellipse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BA0F601-202B-4763-B619-125FAD10C686}"/>
              </a:ext>
            </a:extLst>
          </p:cNvPr>
          <p:cNvSpPr/>
          <p:nvPr/>
        </p:nvSpPr>
        <p:spPr>
          <a:xfrm>
            <a:off x="6226206" y="392880"/>
            <a:ext cx="150920" cy="15196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852416F-EC6E-460D-96B7-5DF0B358E907}"/>
              </a:ext>
            </a:extLst>
          </p:cNvPr>
          <p:cNvSpPr/>
          <p:nvPr/>
        </p:nvSpPr>
        <p:spPr>
          <a:xfrm>
            <a:off x="8383439" y="392498"/>
            <a:ext cx="150920" cy="151960"/>
          </a:xfrm>
          <a:prstGeom prst="ellipse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5AB3252-D365-40FB-9E4D-00F1FEB5314A}"/>
              </a:ext>
            </a:extLst>
          </p:cNvPr>
          <p:cNvSpPr/>
          <p:nvPr/>
        </p:nvSpPr>
        <p:spPr>
          <a:xfrm>
            <a:off x="8589106" y="392498"/>
            <a:ext cx="150920" cy="151960"/>
          </a:xfrm>
          <a:prstGeom prst="ellipse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F7E21B3-CA3B-4FF4-927E-A4A6B61B0593}"/>
              </a:ext>
            </a:extLst>
          </p:cNvPr>
          <p:cNvSpPr/>
          <p:nvPr/>
        </p:nvSpPr>
        <p:spPr>
          <a:xfrm>
            <a:off x="8793290" y="392116"/>
            <a:ext cx="150920" cy="151960"/>
          </a:xfrm>
          <a:prstGeom prst="ellipse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E6F3822-05D2-41F0-94C5-A5844AE38F54}"/>
              </a:ext>
            </a:extLst>
          </p:cNvPr>
          <p:cNvSpPr/>
          <p:nvPr/>
        </p:nvSpPr>
        <p:spPr>
          <a:xfrm>
            <a:off x="8997474" y="392116"/>
            <a:ext cx="150920" cy="151960"/>
          </a:xfrm>
          <a:prstGeom prst="ellipse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8D2FD458-70B7-47B5-BA2E-02FFF3AA14C8}"/>
              </a:ext>
            </a:extLst>
          </p:cNvPr>
          <p:cNvSpPr/>
          <p:nvPr/>
        </p:nvSpPr>
        <p:spPr>
          <a:xfrm>
            <a:off x="10943219" y="384333"/>
            <a:ext cx="150920" cy="151960"/>
          </a:xfrm>
          <a:prstGeom prst="ellipse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7" name="Diagram 26">
            <a:extLst>
              <a:ext uri="{FF2B5EF4-FFF2-40B4-BE49-F238E27FC236}">
                <a16:creationId xmlns:a16="http://schemas.microsoft.com/office/drawing/2014/main" id="{A6789205-DAD9-452E-B579-2EE86202450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0245992"/>
              </p:ext>
            </p:extLst>
          </p:nvPr>
        </p:nvGraphicFramePr>
        <p:xfrm>
          <a:off x="792481" y="1455440"/>
          <a:ext cx="10607040" cy="14987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6" name="Picture 2" descr="Resultado de imagem para k means">
            <a:extLst>
              <a:ext uri="{FF2B5EF4-FFF2-40B4-BE49-F238E27FC236}">
                <a16:creationId xmlns:a16="http://schemas.microsoft.com/office/drawing/2014/main" id="{8F53928A-79EB-4B76-AB73-5FC6037386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1108" y="2992841"/>
            <a:ext cx="7787527" cy="3295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78996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826968-E14B-445C-B66E-5276BB327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565725"/>
            <a:ext cx="12192000" cy="607998"/>
          </a:xfrm>
          <a:solidFill>
            <a:srgbClr val="416529"/>
          </a:solidFill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  Experimental Results - </a:t>
            </a:r>
            <a:r>
              <a:rPr lang="en-US" dirty="0" err="1">
                <a:solidFill>
                  <a:schemeClr val="bg1"/>
                </a:solidFill>
              </a:rPr>
              <a:t>CycleGAN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Content Placeholder 4" descr="A group of people in a room&#10;&#10;Description automatically generated">
            <a:extLst>
              <a:ext uri="{FF2B5EF4-FFF2-40B4-BE49-F238E27FC236}">
                <a16:creationId xmlns:a16="http://schemas.microsoft.com/office/drawing/2014/main" id="{593A8E76-EC7B-4B1D-A58E-1525CE43DA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9648" y="1636938"/>
            <a:ext cx="9712703" cy="4351338"/>
          </a:xfrm>
        </p:spPr>
      </p:pic>
      <p:sp>
        <p:nvSpPr>
          <p:cNvPr id="6" name="Espaço Reservado para Rodapé 3">
            <a:extLst>
              <a:ext uri="{FF2B5EF4-FFF2-40B4-BE49-F238E27FC236}">
                <a16:creationId xmlns:a16="http://schemas.microsoft.com/office/drawing/2014/main" id="{1DC38FCA-E62D-4D4E-A472-4A093743022C}"/>
              </a:ext>
            </a:extLst>
          </p:cNvPr>
          <p:cNvSpPr txBox="1">
            <a:spLocks/>
          </p:cNvSpPr>
          <p:nvPr/>
        </p:nvSpPr>
        <p:spPr>
          <a:xfrm>
            <a:off x="0" y="6592068"/>
            <a:ext cx="12192000" cy="274320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dirty="0">
                <a:solidFill>
                  <a:schemeClr val="bg1"/>
                </a:solidFill>
              </a:rPr>
              <a:t>Tiago Pereira </a:t>
            </a:r>
            <a:r>
              <a:rPr lang="pt-BR" dirty="0" err="1">
                <a:solidFill>
                  <a:schemeClr val="bg1"/>
                </a:solidFill>
              </a:rPr>
              <a:t>and</a:t>
            </a: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 err="1">
                <a:solidFill>
                  <a:schemeClr val="bg1"/>
                </a:solidFill>
              </a:rPr>
              <a:t>Teofilo</a:t>
            </a:r>
            <a:r>
              <a:rPr lang="pt-BR" dirty="0">
                <a:solidFill>
                  <a:schemeClr val="bg1"/>
                </a:solidFill>
              </a:rPr>
              <a:t> de Campos	UnB							</a:t>
            </a:r>
            <a:r>
              <a:rPr lang="pt-BR" dirty="0" err="1">
                <a:solidFill>
                  <a:schemeClr val="bg1"/>
                </a:solidFill>
              </a:rPr>
              <a:t>February</a:t>
            </a:r>
            <a:r>
              <a:rPr lang="pt-BR" dirty="0">
                <a:solidFill>
                  <a:schemeClr val="bg1"/>
                </a:solidFill>
              </a:rPr>
              <a:t> 28, 2020</a:t>
            </a:r>
          </a:p>
        </p:txBody>
      </p:sp>
      <p:sp>
        <p:nvSpPr>
          <p:cNvPr id="7" name="Espaço Reservado para Número de Slide 4">
            <a:extLst>
              <a:ext uri="{FF2B5EF4-FFF2-40B4-BE49-F238E27FC236}">
                <a16:creationId xmlns:a16="http://schemas.microsoft.com/office/drawing/2014/main" id="{11F867F1-E044-4607-9D97-3F6A750896C9}"/>
              </a:ext>
            </a:extLst>
          </p:cNvPr>
          <p:cNvSpPr txBox="1">
            <a:spLocks/>
          </p:cNvSpPr>
          <p:nvPr/>
        </p:nvSpPr>
        <p:spPr>
          <a:xfrm>
            <a:off x="10737908" y="6592068"/>
            <a:ext cx="1454092" cy="265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F46CF436-30F0-47A6-A1A7-38248CC99A5E}" type="slidenum">
              <a:rPr lang="pt-BR" smtClean="0">
                <a:solidFill>
                  <a:schemeClr val="bg1"/>
                </a:solidFill>
              </a:rPr>
              <a:pPr algn="ctr"/>
              <a:t>11</a:t>
            </a:fld>
            <a:r>
              <a:rPr lang="pt-BR" dirty="0">
                <a:solidFill>
                  <a:schemeClr val="bg1"/>
                </a:solidFill>
              </a:rPr>
              <a:t> / 16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138B9DA-6512-4ACC-9614-EE365C4F83D5}"/>
              </a:ext>
            </a:extLst>
          </p:cNvPr>
          <p:cNvSpPr txBox="1"/>
          <p:nvPr/>
        </p:nvSpPr>
        <p:spPr>
          <a:xfrm>
            <a:off x="3733100" y="6592068"/>
            <a:ext cx="4725799" cy="27432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bg1"/>
                </a:solidFill>
              </a:rPr>
              <a:t>Domain </a:t>
            </a:r>
            <a:r>
              <a:rPr lang="pt-BR" sz="1200" dirty="0" err="1">
                <a:solidFill>
                  <a:schemeClr val="bg1"/>
                </a:solidFill>
              </a:rPr>
              <a:t>Adaptation</a:t>
            </a:r>
            <a:r>
              <a:rPr lang="pt-BR" sz="1200" dirty="0">
                <a:solidFill>
                  <a:schemeClr val="bg1"/>
                </a:solidFill>
              </a:rPr>
              <a:t> for Person </a:t>
            </a:r>
            <a:r>
              <a:rPr lang="pt-BR" sz="1200" dirty="0" err="1">
                <a:solidFill>
                  <a:schemeClr val="bg1"/>
                </a:solidFill>
              </a:rPr>
              <a:t>Re-identification</a:t>
            </a:r>
            <a:r>
              <a:rPr lang="pt-BR" sz="1200" dirty="0">
                <a:solidFill>
                  <a:schemeClr val="bg1"/>
                </a:solidFill>
              </a:rPr>
              <a:t> </a:t>
            </a:r>
            <a:r>
              <a:rPr lang="pt-BR" sz="1200" dirty="0" err="1">
                <a:solidFill>
                  <a:schemeClr val="bg1"/>
                </a:solidFill>
              </a:rPr>
              <a:t>on</a:t>
            </a:r>
            <a:r>
              <a:rPr lang="pt-BR" sz="1200" dirty="0">
                <a:solidFill>
                  <a:schemeClr val="bg1"/>
                </a:solidFill>
              </a:rPr>
              <a:t> New </a:t>
            </a:r>
            <a:r>
              <a:rPr lang="pt-BR" sz="1200" dirty="0" err="1">
                <a:solidFill>
                  <a:schemeClr val="bg1"/>
                </a:solidFill>
              </a:rPr>
              <a:t>Unlabeled</a:t>
            </a:r>
            <a:r>
              <a:rPr lang="pt-BR" sz="1200" dirty="0">
                <a:solidFill>
                  <a:schemeClr val="bg1"/>
                </a:solidFill>
              </a:rPr>
              <a:t> Data</a:t>
            </a:r>
            <a:endParaRPr lang="pt-BR" sz="1200" dirty="0"/>
          </a:p>
        </p:txBody>
      </p:sp>
      <p:sp>
        <p:nvSpPr>
          <p:cNvPr id="10" name="CaixaDeTexto 8">
            <a:extLst>
              <a:ext uri="{FF2B5EF4-FFF2-40B4-BE49-F238E27FC236}">
                <a16:creationId xmlns:a16="http://schemas.microsoft.com/office/drawing/2014/main" id="{AAD3E8B2-B310-4131-B336-2D40E2EDA404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   Overview                Objective                Related Work                Proposed Method                </a:t>
            </a:r>
            <a:r>
              <a:rPr lang="en-US" dirty="0">
                <a:solidFill>
                  <a:schemeClr val="bg1"/>
                </a:solidFill>
              </a:rPr>
              <a:t>Experimental Results           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Conclusions</a:t>
            </a:r>
          </a:p>
        </p:txBody>
      </p:sp>
      <p:sp>
        <p:nvSpPr>
          <p:cNvPr id="11" name="CaixaDeTexto 8">
            <a:extLst>
              <a:ext uri="{FF2B5EF4-FFF2-40B4-BE49-F238E27FC236}">
                <a16:creationId xmlns:a16="http://schemas.microsoft.com/office/drawing/2014/main" id="{87F3E5B1-D650-4E83-A3CD-A52F9EAC02D5}"/>
              </a:ext>
            </a:extLst>
          </p:cNvPr>
          <p:cNvSpPr txBox="1"/>
          <p:nvPr/>
        </p:nvSpPr>
        <p:spPr>
          <a:xfrm>
            <a:off x="-1" y="357428"/>
            <a:ext cx="12192000" cy="21945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94CD89E-9E5A-44D8-BFB8-31D0080559F2}"/>
              </a:ext>
            </a:extLst>
          </p:cNvPr>
          <p:cNvSpPr/>
          <p:nvPr/>
        </p:nvSpPr>
        <p:spPr>
          <a:xfrm>
            <a:off x="284085" y="377720"/>
            <a:ext cx="150920" cy="151960"/>
          </a:xfrm>
          <a:prstGeom prst="ellipse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6D0144F-65E1-4B91-9D64-0804FD909A67}"/>
              </a:ext>
            </a:extLst>
          </p:cNvPr>
          <p:cNvSpPr/>
          <p:nvPr/>
        </p:nvSpPr>
        <p:spPr>
          <a:xfrm>
            <a:off x="2007832" y="389444"/>
            <a:ext cx="150920" cy="151960"/>
          </a:xfrm>
          <a:prstGeom prst="ellipse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B407180-DAD3-4F1F-8751-C6F2D1FD725A}"/>
              </a:ext>
            </a:extLst>
          </p:cNvPr>
          <p:cNvSpPr/>
          <p:nvPr/>
        </p:nvSpPr>
        <p:spPr>
          <a:xfrm>
            <a:off x="3731579" y="392880"/>
            <a:ext cx="150920" cy="151960"/>
          </a:xfrm>
          <a:prstGeom prst="ellipse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48FD5AE-27FA-4065-BCA4-D931083446D0}"/>
              </a:ext>
            </a:extLst>
          </p:cNvPr>
          <p:cNvSpPr/>
          <p:nvPr/>
        </p:nvSpPr>
        <p:spPr>
          <a:xfrm>
            <a:off x="3940203" y="392880"/>
            <a:ext cx="150920" cy="151960"/>
          </a:xfrm>
          <a:prstGeom prst="ellipse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0F021D4-4A08-481A-A370-A9B4F2C50456}"/>
              </a:ext>
            </a:extLst>
          </p:cNvPr>
          <p:cNvSpPr/>
          <p:nvPr/>
        </p:nvSpPr>
        <p:spPr>
          <a:xfrm>
            <a:off x="4148827" y="389809"/>
            <a:ext cx="150920" cy="151960"/>
          </a:xfrm>
          <a:prstGeom prst="ellipse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F5E9D94-64F8-4222-AB80-5D824A834CBE}"/>
              </a:ext>
            </a:extLst>
          </p:cNvPr>
          <p:cNvSpPr/>
          <p:nvPr/>
        </p:nvSpPr>
        <p:spPr>
          <a:xfrm>
            <a:off x="5814872" y="386980"/>
            <a:ext cx="150920" cy="151960"/>
          </a:xfrm>
          <a:prstGeom prst="ellipse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3C2CA82-D9B1-4DC6-A7A7-4E8F91956C4C}"/>
              </a:ext>
            </a:extLst>
          </p:cNvPr>
          <p:cNvSpPr/>
          <p:nvPr/>
        </p:nvSpPr>
        <p:spPr>
          <a:xfrm>
            <a:off x="6020539" y="393039"/>
            <a:ext cx="150920" cy="151960"/>
          </a:xfrm>
          <a:prstGeom prst="ellipse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D75650C-4220-48CA-8594-156611635BF5}"/>
              </a:ext>
            </a:extLst>
          </p:cNvPr>
          <p:cNvSpPr/>
          <p:nvPr/>
        </p:nvSpPr>
        <p:spPr>
          <a:xfrm>
            <a:off x="6226206" y="392880"/>
            <a:ext cx="150920" cy="151960"/>
          </a:xfrm>
          <a:prstGeom prst="ellipse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5F28C49-0595-4F59-83B7-18311DB35BC5}"/>
              </a:ext>
            </a:extLst>
          </p:cNvPr>
          <p:cNvSpPr/>
          <p:nvPr/>
        </p:nvSpPr>
        <p:spPr>
          <a:xfrm>
            <a:off x="8383439" y="392498"/>
            <a:ext cx="150920" cy="15196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93719C4-9384-48BE-A6C5-9B81C00F5140}"/>
              </a:ext>
            </a:extLst>
          </p:cNvPr>
          <p:cNvSpPr/>
          <p:nvPr/>
        </p:nvSpPr>
        <p:spPr>
          <a:xfrm>
            <a:off x="8589106" y="392498"/>
            <a:ext cx="150920" cy="151960"/>
          </a:xfrm>
          <a:prstGeom prst="ellipse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A2DBE6BD-7420-498B-B93E-86DBAD163242}"/>
              </a:ext>
            </a:extLst>
          </p:cNvPr>
          <p:cNvSpPr/>
          <p:nvPr/>
        </p:nvSpPr>
        <p:spPr>
          <a:xfrm>
            <a:off x="8793290" y="392116"/>
            <a:ext cx="150920" cy="151960"/>
          </a:xfrm>
          <a:prstGeom prst="ellipse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0361EFE-6029-4920-94BD-7813D1E399FC}"/>
              </a:ext>
            </a:extLst>
          </p:cNvPr>
          <p:cNvSpPr/>
          <p:nvPr/>
        </p:nvSpPr>
        <p:spPr>
          <a:xfrm>
            <a:off x="8997474" y="392116"/>
            <a:ext cx="150920" cy="151960"/>
          </a:xfrm>
          <a:prstGeom prst="ellipse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0648915-DA36-4B11-8E09-436421F9D450}"/>
              </a:ext>
            </a:extLst>
          </p:cNvPr>
          <p:cNvSpPr/>
          <p:nvPr/>
        </p:nvSpPr>
        <p:spPr>
          <a:xfrm>
            <a:off x="10943219" y="384333"/>
            <a:ext cx="150920" cy="151960"/>
          </a:xfrm>
          <a:prstGeom prst="ellipse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6155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826968-E14B-445C-B66E-5276BB327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76884"/>
            <a:ext cx="12192000" cy="607998"/>
          </a:xfrm>
          <a:solidFill>
            <a:srgbClr val="416529"/>
          </a:solidFill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  Experimental Results - </a:t>
            </a:r>
            <a:r>
              <a:rPr lang="en-US" dirty="0" err="1">
                <a:solidFill>
                  <a:schemeClr val="bg1"/>
                </a:solidFill>
              </a:rPr>
              <a:t>CycleGAN</a:t>
            </a:r>
            <a:endParaRPr lang="en-US" dirty="0">
              <a:solidFill>
                <a:schemeClr val="bg1"/>
              </a:solidFill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65DB46D-76B9-4936-B5CB-9C01521781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5025710"/>
              </p:ext>
            </p:extLst>
          </p:nvPr>
        </p:nvGraphicFramePr>
        <p:xfrm>
          <a:off x="838199" y="1282355"/>
          <a:ext cx="10515600" cy="5191760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3579423767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18265290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623942815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420280125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80917961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6614090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Accuracy (CMC scores)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89008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Target Domain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Source Domain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Rank –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Rank - 5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Rank - 10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7791674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Market 1501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Viper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Direct Transfer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22.2%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4301719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CycleGAN</a:t>
                      </a:r>
                      <a:endParaRPr 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6.7%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17.0%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23.7%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662869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CUHK 03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Direct Transfer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26.8%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45.9%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55.1%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91649707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CycleGAN</a:t>
                      </a:r>
                      <a:endParaRPr 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35.8%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56.5%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65.7%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20581895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CUHK 03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Viper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Direct Transfer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5.9%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18.1%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29.0%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5422620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CycleGAN</a:t>
                      </a:r>
                      <a:endParaRPr 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31.9%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64.4%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77.5%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6430450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Market 1501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Direct Transfer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19.9%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49.4%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63.2%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97047689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CycleGAN</a:t>
                      </a:r>
                      <a:endParaRPr 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34.8%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66.7%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79.1%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5873861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Viper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CUHK 03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Direct Transfer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10.1%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22.5%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29.0%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84750036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CycleGAN</a:t>
                      </a:r>
                      <a:endParaRPr lang="en-US" dirty="0"/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11.6%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25.5%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34.7%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190166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Market 1501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Direct Transfer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12.5%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25.0%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33.1%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8715279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CycleGAN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26.9%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36.4%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7860368"/>
                  </a:ext>
                </a:extLst>
              </a:tr>
            </a:tbl>
          </a:graphicData>
        </a:graphic>
      </p:graphicFrame>
      <p:sp>
        <p:nvSpPr>
          <p:cNvPr id="6" name="Espaço Reservado para Rodapé 3">
            <a:extLst>
              <a:ext uri="{FF2B5EF4-FFF2-40B4-BE49-F238E27FC236}">
                <a16:creationId xmlns:a16="http://schemas.microsoft.com/office/drawing/2014/main" id="{1DC38FCA-E62D-4D4E-A472-4A093743022C}"/>
              </a:ext>
            </a:extLst>
          </p:cNvPr>
          <p:cNvSpPr txBox="1">
            <a:spLocks/>
          </p:cNvSpPr>
          <p:nvPr/>
        </p:nvSpPr>
        <p:spPr>
          <a:xfrm>
            <a:off x="0" y="6592068"/>
            <a:ext cx="12192000" cy="274320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dirty="0">
                <a:solidFill>
                  <a:schemeClr val="bg1"/>
                </a:solidFill>
              </a:rPr>
              <a:t>Tiago Pereira </a:t>
            </a:r>
            <a:r>
              <a:rPr lang="pt-BR" dirty="0" err="1">
                <a:solidFill>
                  <a:schemeClr val="bg1"/>
                </a:solidFill>
              </a:rPr>
              <a:t>and</a:t>
            </a: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 err="1">
                <a:solidFill>
                  <a:schemeClr val="bg1"/>
                </a:solidFill>
              </a:rPr>
              <a:t>Teofilo</a:t>
            </a:r>
            <a:r>
              <a:rPr lang="pt-BR" dirty="0">
                <a:solidFill>
                  <a:schemeClr val="bg1"/>
                </a:solidFill>
              </a:rPr>
              <a:t> de Campos	UnB							</a:t>
            </a:r>
            <a:r>
              <a:rPr lang="pt-BR" dirty="0" err="1">
                <a:solidFill>
                  <a:schemeClr val="bg1"/>
                </a:solidFill>
              </a:rPr>
              <a:t>February</a:t>
            </a:r>
            <a:r>
              <a:rPr lang="pt-BR" dirty="0">
                <a:solidFill>
                  <a:schemeClr val="bg1"/>
                </a:solidFill>
              </a:rPr>
              <a:t> 28, 2020</a:t>
            </a:r>
          </a:p>
        </p:txBody>
      </p:sp>
      <p:sp>
        <p:nvSpPr>
          <p:cNvPr id="7" name="Espaço Reservado para Número de Slide 4">
            <a:extLst>
              <a:ext uri="{FF2B5EF4-FFF2-40B4-BE49-F238E27FC236}">
                <a16:creationId xmlns:a16="http://schemas.microsoft.com/office/drawing/2014/main" id="{11F867F1-E044-4607-9D97-3F6A750896C9}"/>
              </a:ext>
            </a:extLst>
          </p:cNvPr>
          <p:cNvSpPr txBox="1">
            <a:spLocks/>
          </p:cNvSpPr>
          <p:nvPr/>
        </p:nvSpPr>
        <p:spPr>
          <a:xfrm>
            <a:off x="10737908" y="6592068"/>
            <a:ext cx="1454092" cy="265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F46CF436-30F0-47A6-A1A7-38248CC99A5E}" type="slidenum">
              <a:rPr lang="pt-BR" smtClean="0">
                <a:solidFill>
                  <a:schemeClr val="bg1"/>
                </a:solidFill>
              </a:rPr>
              <a:pPr algn="ctr"/>
              <a:t>12</a:t>
            </a:fld>
            <a:r>
              <a:rPr lang="pt-BR" dirty="0">
                <a:solidFill>
                  <a:schemeClr val="bg1"/>
                </a:solidFill>
              </a:rPr>
              <a:t> / 16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138B9DA-6512-4ACC-9614-EE365C4F83D5}"/>
              </a:ext>
            </a:extLst>
          </p:cNvPr>
          <p:cNvSpPr txBox="1"/>
          <p:nvPr/>
        </p:nvSpPr>
        <p:spPr>
          <a:xfrm>
            <a:off x="3733100" y="6592068"/>
            <a:ext cx="4725799" cy="27432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bg1"/>
                </a:solidFill>
              </a:rPr>
              <a:t>Domain </a:t>
            </a:r>
            <a:r>
              <a:rPr lang="pt-BR" sz="1200" dirty="0" err="1">
                <a:solidFill>
                  <a:schemeClr val="bg1"/>
                </a:solidFill>
              </a:rPr>
              <a:t>Adaptation</a:t>
            </a:r>
            <a:r>
              <a:rPr lang="pt-BR" sz="1200" dirty="0">
                <a:solidFill>
                  <a:schemeClr val="bg1"/>
                </a:solidFill>
              </a:rPr>
              <a:t> for Person </a:t>
            </a:r>
            <a:r>
              <a:rPr lang="pt-BR" sz="1200" dirty="0" err="1">
                <a:solidFill>
                  <a:schemeClr val="bg1"/>
                </a:solidFill>
              </a:rPr>
              <a:t>Re-identification</a:t>
            </a:r>
            <a:r>
              <a:rPr lang="pt-BR" sz="1200" dirty="0">
                <a:solidFill>
                  <a:schemeClr val="bg1"/>
                </a:solidFill>
              </a:rPr>
              <a:t> </a:t>
            </a:r>
            <a:r>
              <a:rPr lang="pt-BR" sz="1200" dirty="0" err="1">
                <a:solidFill>
                  <a:schemeClr val="bg1"/>
                </a:solidFill>
              </a:rPr>
              <a:t>on</a:t>
            </a:r>
            <a:r>
              <a:rPr lang="pt-BR" sz="1200" dirty="0">
                <a:solidFill>
                  <a:schemeClr val="bg1"/>
                </a:solidFill>
              </a:rPr>
              <a:t> New </a:t>
            </a:r>
            <a:r>
              <a:rPr lang="pt-BR" sz="1200" dirty="0" err="1">
                <a:solidFill>
                  <a:schemeClr val="bg1"/>
                </a:solidFill>
              </a:rPr>
              <a:t>Unlabeled</a:t>
            </a:r>
            <a:r>
              <a:rPr lang="pt-BR" sz="1200" dirty="0">
                <a:solidFill>
                  <a:schemeClr val="bg1"/>
                </a:solidFill>
              </a:rPr>
              <a:t> Data</a:t>
            </a:r>
            <a:endParaRPr lang="pt-BR" sz="1200" dirty="0"/>
          </a:p>
        </p:txBody>
      </p:sp>
      <p:sp>
        <p:nvSpPr>
          <p:cNvPr id="10" name="CaixaDeTexto 8">
            <a:extLst>
              <a:ext uri="{FF2B5EF4-FFF2-40B4-BE49-F238E27FC236}">
                <a16:creationId xmlns:a16="http://schemas.microsoft.com/office/drawing/2014/main" id="{84445C23-02B8-49AB-A379-FB61777477BE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   Overview                Objective                Related Work                Proposed Method                </a:t>
            </a:r>
            <a:r>
              <a:rPr lang="en-US" dirty="0">
                <a:solidFill>
                  <a:schemeClr val="bg1"/>
                </a:solidFill>
              </a:rPr>
              <a:t>Experimental Results           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Conclusions</a:t>
            </a:r>
          </a:p>
        </p:txBody>
      </p:sp>
      <p:sp>
        <p:nvSpPr>
          <p:cNvPr id="11" name="CaixaDeTexto 8">
            <a:extLst>
              <a:ext uri="{FF2B5EF4-FFF2-40B4-BE49-F238E27FC236}">
                <a16:creationId xmlns:a16="http://schemas.microsoft.com/office/drawing/2014/main" id="{DA866216-1980-41FB-9BDE-CF4F0BC920FB}"/>
              </a:ext>
            </a:extLst>
          </p:cNvPr>
          <p:cNvSpPr txBox="1"/>
          <p:nvPr/>
        </p:nvSpPr>
        <p:spPr>
          <a:xfrm>
            <a:off x="-1" y="357428"/>
            <a:ext cx="12192000" cy="21945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2C9D3D1-5556-4274-ACCB-342B08B19ACA}"/>
              </a:ext>
            </a:extLst>
          </p:cNvPr>
          <p:cNvSpPr/>
          <p:nvPr/>
        </p:nvSpPr>
        <p:spPr>
          <a:xfrm>
            <a:off x="284085" y="377720"/>
            <a:ext cx="150920" cy="151960"/>
          </a:xfrm>
          <a:prstGeom prst="ellipse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1D76FD4-1BAC-473A-A9CF-5BF45A6299A3}"/>
              </a:ext>
            </a:extLst>
          </p:cNvPr>
          <p:cNvSpPr/>
          <p:nvPr/>
        </p:nvSpPr>
        <p:spPr>
          <a:xfrm>
            <a:off x="2007832" y="389444"/>
            <a:ext cx="150920" cy="151960"/>
          </a:xfrm>
          <a:prstGeom prst="ellipse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EF419C8-ABC0-4F39-B743-03525FFE32F9}"/>
              </a:ext>
            </a:extLst>
          </p:cNvPr>
          <p:cNvSpPr/>
          <p:nvPr/>
        </p:nvSpPr>
        <p:spPr>
          <a:xfrm>
            <a:off x="3731579" y="392880"/>
            <a:ext cx="150920" cy="151960"/>
          </a:xfrm>
          <a:prstGeom prst="ellipse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5AA1BCE-519F-4FC6-89EA-0936111307EA}"/>
              </a:ext>
            </a:extLst>
          </p:cNvPr>
          <p:cNvSpPr/>
          <p:nvPr/>
        </p:nvSpPr>
        <p:spPr>
          <a:xfrm>
            <a:off x="3940203" y="392880"/>
            <a:ext cx="150920" cy="151960"/>
          </a:xfrm>
          <a:prstGeom prst="ellipse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7180BBF-8353-4F79-A20D-E3629512B3A0}"/>
              </a:ext>
            </a:extLst>
          </p:cNvPr>
          <p:cNvSpPr/>
          <p:nvPr/>
        </p:nvSpPr>
        <p:spPr>
          <a:xfrm>
            <a:off x="4148827" y="389809"/>
            <a:ext cx="150920" cy="151960"/>
          </a:xfrm>
          <a:prstGeom prst="ellipse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62BF5A9-1CEA-45C5-A33A-9D12D45BEA65}"/>
              </a:ext>
            </a:extLst>
          </p:cNvPr>
          <p:cNvSpPr/>
          <p:nvPr/>
        </p:nvSpPr>
        <p:spPr>
          <a:xfrm>
            <a:off x="5814872" y="386980"/>
            <a:ext cx="150920" cy="151960"/>
          </a:xfrm>
          <a:prstGeom prst="ellipse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BC31D2E-1C9C-46E5-A1E9-8C05FE511156}"/>
              </a:ext>
            </a:extLst>
          </p:cNvPr>
          <p:cNvSpPr/>
          <p:nvPr/>
        </p:nvSpPr>
        <p:spPr>
          <a:xfrm>
            <a:off x="6020539" y="393039"/>
            <a:ext cx="150920" cy="151960"/>
          </a:xfrm>
          <a:prstGeom prst="ellipse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BFFEE23-2988-4D83-AC56-32633A827C75}"/>
              </a:ext>
            </a:extLst>
          </p:cNvPr>
          <p:cNvSpPr/>
          <p:nvPr/>
        </p:nvSpPr>
        <p:spPr>
          <a:xfrm>
            <a:off x="6226206" y="392880"/>
            <a:ext cx="150920" cy="151960"/>
          </a:xfrm>
          <a:prstGeom prst="ellipse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32AEBD21-EE7D-4255-B035-DD1164FF9497}"/>
              </a:ext>
            </a:extLst>
          </p:cNvPr>
          <p:cNvSpPr/>
          <p:nvPr/>
        </p:nvSpPr>
        <p:spPr>
          <a:xfrm>
            <a:off x="8383439" y="392498"/>
            <a:ext cx="150920" cy="151960"/>
          </a:xfrm>
          <a:prstGeom prst="ellipse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CC54DC1-34E9-4C89-BC7F-E62AF5FE8ADB}"/>
              </a:ext>
            </a:extLst>
          </p:cNvPr>
          <p:cNvSpPr/>
          <p:nvPr/>
        </p:nvSpPr>
        <p:spPr>
          <a:xfrm>
            <a:off x="8589106" y="392498"/>
            <a:ext cx="150920" cy="15196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2455AF7-D46D-4A01-BE7A-309E5DD352A2}"/>
              </a:ext>
            </a:extLst>
          </p:cNvPr>
          <p:cNvSpPr/>
          <p:nvPr/>
        </p:nvSpPr>
        <p:spPr>
          <a:xfrm>
            <a:off x="8793290" y="392116"/>
            <a:ext cx="150920" cy="151960"/>
          </a:xfrm>
          <a:prstGeom prst="ellipse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5B3CD8A6-DB57-475B-8A02-E39B8E952F6D}"/>
              </a:ext>
            </a:extLst>
          </p:cNvPr>
          <p:cNvSpPr/>
          <p:nvPr/>
        </p:nvSpPr>
        <p:spPr>
          <a:xfrm>
            <a:off x="8997474" y="392116"/>
            <a:ext cx="150920" cy="151960"/>
          </a:xfrm>
          <a:prstGeom prst="ellipse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5EA1B42-B7E0-4C97-BE2A-2B6706F42658}"/>
              </a:ext>
            </a:extLst>
          </p:cNvPr>
          <p:cNvSpPr/>
          <p:nvPr/>
        </p:nvSpPr>
        <p:spPr>
          <a:xfrm>
            <a:off x="10943219" y="384333"/>
            <a:ext cx="150920" cy="151960"/>
          </a:xfrm>
          <a:prstGeom prst="ellipse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47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826968-E14B-445C-B66E-5276BB327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" y="575192"/>
            <a:ext cx="12192000" cy="607998"/>
          </a:xfrm>
          <a:solidFill>
            <a:srgbClr val="416529"/>
          </a:solidFill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  Experimental Results - Pseudo labels</a:t>
            </a:r>
          </a:p>
        </p:txBody>
      </p:sp>
      <p:pic>
        <p:nvPicPr>
          <p:cNvPr id="5" name="Content Placeholder 4" descr="A picture containing colorful&#10;&#10;Description automatically generated">
            <a:extLst>
              <a:ext uri="{FF2B5EF4-FFF2-40B4-BE49-F238E27FC236}">
                <a16:creationId xmlns:a16="http://schemas.microsoft.com/office/drawing/2014/main" id="{D487F074-EDA4-4379-AC90-F6D8CC42F2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2371" y="1337750"/>
            <a:ext cx="8327254" cy="4996352"/>
          </a:xfrm>
        </p:spPr>
      </p:pic>
      <p:sp>
        <p:nvSpPr>
          <p:cNvPr id="6" name="Espaço Reservado para Rodapé 3">
            <a:extLst>
              <a:ext uri="{FF2B5EF4-FFF2-40B4-BE49-F238E27FC236}">
                <a16:creationId xmlns:a16="http://schemas.microsoft.com/office/drawing/2014/main" id="{1DC38FCA-E62D-4D4E-A472-4A093743022C}"/>
              </a:ext>
            </a:extLst>
          </p:cNvPr>
          <p:cNvSpPr txBox="1">
            <a:spLocks/>
          </p:cNvSpPr>
          <p:nvPr/>
        </p:nvSpPr>
        <p:spPr>
          <a:xfrm>
            <a:off x="0" y="6592068"/>
            <a:ext cx="12192000" cy="274320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dirty="0">
                <a:solidFill>
                  <a:schemeClr val="bg1"/>
                </a:solidFill>
              </a:rPr>
              <a:t>Tiago Pereira </a:t>
            </a:r>
            <a:r>
              <a:rPr lang="pt-BR" dirty="0" err="1">
                <a:solidFill>
                  <a:schemeClr val="bg1"/>
                </a:solidFill>
              </a:rPr>
              <a:t>and</a:t>
            </a: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 err="1">
                <a:solidFill>
                  <a:schemeClr val="bg1"/>
                </a:solidFill>
              </a:rPr>
              <a:t>Teofilo</a:t>
            </a:r>
            <a:r>
              <a:rPr lang="pt-BR" dirty="0">
                <a:solidFill>
                  <a:schemeClr val="bg1"/>
                </a:solidFill>
              </a:rPr>
              <a:t> de Campos	UnB							</a:t>
            </a:r>
            <a:r>
              <a:rPr lang="pt-BR" dirty="0" err="1">
                <a:solidFill>
                  <a:schemeClr val="bg1"/>
                </a:solidFill>
              </a:rPr>
              <a:t>February</a:t>
            </a:r>
            <a:r>
              <a:rPr lang="pt-BR" dirty="0">
                <a:solidFill>
                  <a:schemeClr val="bg1"/>
                </a:solidFill>
              </a:rPr>
              <a:t> 28, 2020</a:t>
            </a:r>
          </a:p>
        </p:txBody>
      </p:sp>
      <p:sp>
        <p:nvSpPr>
          <p:cNvPr id="7" name="Espaço Reservado para Número de Slide 4">
            <a:extLst>
              <a:ext uri="{FF2B5EF4-FFF2-40B4-BE49-F238E27FC236}">
                <a16:creationId xmlns:a16="http://schemas.microsoft.com/office/drawing/2014/main" id="{11F867F1-E044-4607-9D97-3F6A750896C9}"/>
              </a:ext>
            </a:extLst>
          </p:cNvPr>
          <p:cNvSpPr txBox="1">
            <a:spLocks/>
          </p:cNvSpPr>
          <p:nvPr/>
        </p:nvSpPr>
        <p:spPr>
          <a:xfrm>
            <a:off x="10737908" y="6592068"/>
            <a:ext cx="1454092" cy="265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F46CF436-30F0-47A6-A1A7-38248CC99A5E}" type="slidenum">
              <a:rPr lang="pt-BR" smtClean="0">
                <a:solidFill>
                  <a:schemeClr val="bg1"/>
                </a:solidFill>
              </a:rPr>
              <a:pPr algn="ctr"/>
              <a:t>13</a:t>
            </a:fld>
            <a:r>
              <a:rPr lang="pt-BR" dirty="0">
                <a:solidFill>
                  <a:schemeClr val="bg1"/>
                </a:solidFill>
              </a:rPr>
              <a:t> / 16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138B9DA-6512-4ACC-9614-EE365C4F83D5}"/>
              </a:ext>
            </a:extLst>
          </p:cNvPr>
          <p:cNvSpPr txBox="1"/>
          <p:nvPr/>
        </p:nvSpPr>
        <p:spPr>
          <a:xfrm>
            <a:off x="3733100" y="6592068"/>
            <a:ext cx="4725799" cy="27432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bg1"/>
                </a:solidFill>
              </a:rPr>
              <a:t>Domain </a:t>
            </a:r>
            <a:r>
              <a:rPr lang="pt-BR" sz="1200" dirty="0" err="1">
                <a:solidFill>
                  <a:schemeClr val="bg1"/>
                </a:solidFill>
              </a:rPr>
              <a:t>Adaptation</a:t>
            </a:r>
            <a:r>
              <a:rPr lang="pt-BR" sz="1200" dirty="0">
                <a:solidFill>
                  <a:schemeClr val="bg1"/>
                </a:solidFill>
              </a:rPr>
              <a:t> for Person </a:t>
            </a:r>
            <a:r>
              <a:rPr lang="pt-BR" sz="1200" dirty="0" err="1">
                <a:solidFill>
                  <a:schemeClr val="bg1"/>
                </a:solidFill>
              </a:rPr>
              <a:t>Re-identification</a:t>
            </a:r>
            <a:r>
              <a:rPr lang="pt-BR" sz="1200" dirty="0">
                <a:solidFill>
                  <a:schemeClr val="bg1"/>
                </a:solidFill>
              </a:rPr>
              <a:t> </a:t>
            </a:r>
            <a:r>
              <a:rPr lang="pt-BR" sz="1200" dirty="0" err="1">
                <a:solidFill>
                  <a:schemeClr val="bg1"/>
                </a:solidFill>
              </a:rPr>
              <a:t>on</a:t>
            </a:r>
            <a:r>
              <a:rPr lang="pt-BR" sz="1200" dirty="0">
                <a:solidFill>
                  <a:schemeClr val="bg1"/>
                </a:solidFill>
              </a:rPr>
              <a:t> New </a:t>
            </a:r>
            <a:r>
              <a:rPr lang="pt-BR" sz="1200" dirty="0" err="1">
                <a:solidFill>
                  <a:schemeClr val="bg1"/>
                </a:solidFill>
              </a:rPr>
              <a:t>Unlabeled</a:t>
            </a:r>
            <a:r>
              <a:rPr lang="pt-BR" sz="1200" dirty="0">
                <a:solidFill>
                  <a:schemeClr val="bg1"/>
                </a:solidFill>
              </a:rPr>
              <a:t> Data</a:t>
            </a:r>
            <a:endParaRPr lang="pt-BR" sz="1200" dirty="0"/>
          </a:p>
        </p:txBody>
      </p:sp>
      <p:sp>
        <p:nvSpPr>
          <p:cNvPr id="10" name="CaixaDeTexto 8">
            <a:extLst>
              <a:ext uri="{FF2B5EF4-FFF2-40B4-BE49-F238E27FC236}">
                <a16:creationId xmlns:a16="http://schemas.microsoft.com/office/drawing/2014/main" id="{27907E60-3013-4914-9DDA-7CA9F95D6B8D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   Overview                Objective                Related Work                Proposed Method                </a:t>
            </a:r>
            <a:r>
              <a:rPr lang="en-US" dirty="0">
                <a:solidFill>
                  <a:schemeClr val="bg1"/>
                </a:solidFill>
              </a:rPr>
              <a:t>Experimental Results           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Conclusions</a:t>
            </a:r>
          </a:p>
        </p:txBody>
      </p:sp>
      <p:sp>
        <p:nvSpPr>
          <p:cNvPr id="11" name="CaixaDeTexto 8">
            <a:extLst>
              <a:ext uri="{FF2B5EF4-FFF2-40B4-BE49-F238E27FC236}">
                <a16:creationId xmlns:a16="http://schemas.microsoft.com/office/drawing/2014/main" id="{4051B0AD-9838-4D96-B062-CE7892C99ABF}"/>
              </a:ext>
            </a:extLst>
          </p:cNvPr>
          <p:cNvSpPr txBox="1"/>
          <p:nvPr/>
        </p:nvSpPr>
        <p:spPr>
          <a:xfrm>
            <a:off x="-1" y="357428"/>
            <a:ext cx="12192000" cy="21945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679B5BA-7FD0-4F2A-90B7-4A607AA21F78}"/>
              </a:ext>
            </a:extLst>
          </p:cNvPr>
          <p:cNvSpPr/>
          <p:nvPr/>
        </p:nvSpPr>
        <p:spPr>
          <a:xfrm>
            <a:off x="284085" y="377720"/>
            <a:ext cx="150920" cy="151960"/>
          </a:xfrm>
          <a:prstGeom prst="ellipse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D2E20A3-807D-4662-B122-ED6D8D4ED230}"/>
              </a:ext>
            </a:extLst>
          </p:cNvPr>
          <p:cNvSpPr/>
          <p:nvPr/>
        </p:nvSpPr>
        <p:spPr>
          <a:xfrm>
            <a:off x="2007832" y="389444"/>
            <a:ext cx="150920" cy="151960"/>
          </a:xfrm>
          <a:prstGeom prst="ellipse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21C9B9D-B670-41C4-8E9A-C889EF762D13}"/>
              </a:ext>
            </a:extLst>
          </p:cNvPr>
          <p:cNvSpPr/>
          <p:nvPr/>
        </p:nvSpPr>
        <p:spPr>
          <a:xfrm>
            <a:off x="3731579" y="392880"/>
            <a:ext cx="150920" cy="151960"/>
          </a:xfrm>
          <a:prstGeom prst="ellipse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F40310E-899C-4CD7-8878-3F3DABEB0FFE}"/>
              </a:ext>
            </a:extLst>
          </p:cNvPr>
          <p:cNvSpPr/>
          <p:nvPr/>
        </p:nvSpPr>
        <p:spPr>
          <a:xfrm>
            <a:off x="3940203" y="392880"/>
            <a:ext cx="150920" cy="151960"/>
          </a:xfrm>
          <a:prstGeom prst="ellipse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06B6AA7-F11E-4662-995C-574024DE6D8F}"/>
              </a:ext>
            </a:extLst>
          </p:cNvPr>
          <p:cNvSpPr/>
          <p:nvPr/>
        </p:nvSpPr>
        <p:spPr>
          <a:xfrm>
            <a:off x="4148827" y="389809"/>
            <a:ext cx="150920" cy="151960"/>
          </a:xfrm>
          <a:prstGeom prst="ellipse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3E1EDEC-A65F-4DFD-9C16-B13BF3FE1409}"/>
              </a:ext>
            </a:extLst>
          </p:cNvPr>
          <p:cNvSpPr/>
          <p:nvPr/>
        </p:nvSpPr>
        <p:spPr>
          <a:xfrm>
            <a:off x="5814872" y="386980"/>
            <a:ext cx="150920" cy="151960"/>
          </a:xfrm>
          <a:prstGeom prst="ellipse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8268CAA-6F2A-41ED-92D1-F75CCC456396}"/>
              </a:ext>
            </a:extLst>
          </p:cNvPr>
          <p:cNvSpPr/>
          <p:nvPr/>
        </p:nvSpPr>
        <p:spPr>
          <a:xfrm>
            <a:off x="6020539" y="393039"/>
            <a:ext cx="150920" cy="151960"/>
          </a:xfrm>
          <a:prstGeom prst="ellipse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5974281-2C74-4C1C-B222-BAC911DB7F85}"/>
              </a:ext>
            </a:extLst>
          </p:cNvPr>
          <p:cNvSpPr/>
          <p:nvPr/>
        </p:nvSpPr>
        <p:spPr>
          <a:xfrm>
            <a:off x="6226206" y="392880"/>
            <a:ext cx="150920" cy="151960"/>
          </a:xfrm>
          <a:prstGeom prst="ellipse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EDF15ED-B715-45E7-A1F1-23C07F2ACF30}"/>
              </a:ext>
            </a:extLst>
          </p:cNvPr>
          <p:cNvSpPr/>
          <p:nvPr/>
        </p:nvSpPr>
        <p:spPr>
          <a:xfrm>
            <a:off x="8383439" y="392498"/>
            <a:ext cx="150920" cy="151960"/>
          </a:xfrm>
          <a:prstGeom prst="ellipse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7F91763-D194-4C7A-A16E-C33AC2E85603}"/>
              </a:ext>
            </a:extLst>
          </p:cNvPr>
          <p:cNvSpPr/>
          <p:nvPr/>
        </p:nvSpPr>
        <p:spPr>
          <a:xfrm>
            <a:off x="8589106" y="392498"/>
            <a:ext cx="150920" cy="151960"/>
          </a:xfrm>
          <a:prstGeom prst="ellipse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270DDA6-D0B7-4B19-B189-7574CDAE39BA}"/>
              </a:ext>
            </a:extLst>
          </p:cNvPr>
          <p:cNvSpPr/>
          <p:nvPr/>
        </p:nvSpPr>
        <p:spPr>
          <a:xfrm>
            <a:off x="8793290" y="392116"/>
            <a:ext cx="150920" cy="15196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068B6E4-C293-4D77-A2C0-C64CEA94E037}"/>
              </a:ext>
            </a:extLst>
          </p:cNvPr>
          <p:cNvSpPr/>
          <p:nvPr/>
        </p:nvSpPr>
        <p:spPr>
          <a:xfrm>
            <a:off x="8997474" y="392116"/>
            <a:ext cx="150920" cy="151960"/>
          </a:xfrm>
          <a:prstGeom prst="ellipse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619D62E-FDBB-430E-8F88-1010E5BA3E29}"/>
              </a:ext>
            </a:extLst>
          </p:cNvPr>
          <p:cNvSpPr/>
          <p:nvPr/>
        </p:nvSpPr>
        <p:spPr>
          <a:xfrm>
            <a:off x="10943219" y="384333"/>
            <a:ext cx="150920" cy="151960"/>
          </a:xfrm>
          <a:prstGeom prst="ellipse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2087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826968-E14B-445C-B66E-5276BB327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65476"/>
            <a:ext cx="12192000" cy="607998"/>
          </a:xfrm>
          <a:solidFill>
            <a:srgbClr val="416529"/>
          </a:solidFill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  Experimental Results - Pseudo labels</a:t>
            </a:r>
          </a:p>
        </p:txBody>
      </p:sp>
      <p:sp>
        <p:nvSpPr>
          <p:cNvPr id="6" name="Espaço Reservado para Rodapé 3">
            <a:extLst>
              <a:ext uri="{FF2B5EF4-FFF2-40B4-BE49-F238E27FC236}">
                <a16:creationId xmlns:a16="http://schemas.microsoft.com/office/drawing/2014/main" id="{1DC38FCA-E62D-4D4E-A472-4A093743022C}"/>
              </a:ext>
            </a:extLst>
          </p:cNvPr>
          <p:cNvSpPr txBox="1">
            <a:spLocks/>
          </p:cNvSpPr>
          <p:nvPr/>
        </p:nvSpPr>
        <p:spPr>
          <a:xfrm>
            <a:off x="0" y="6592068"/>
            <a:ext cx="12192000" cy="274320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dirty="0">
                <a:solidFill>
                  <a:schemeClr val="bg1"/>
                </a:solidFill>
              </a:rPr>
              <a:t>Tiago Pereira </a:t>
            </a:r>
            <a:r>
              <a:rPr lang="pt-BR" dirty="0" err="1">
                <a:solidFill>
                  <a:schemeClr val="bg1"/>
                </a:solidFill>
              </a:rPr>
              <a:t>and</a:t>
            </a: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 err="1">
                <a:solidFill>
                  <a:schemeClr val="bg1"/>
                </a:solidFill>
              </a:rPr>
              <a:t>Teofilo</a:t>
            </a:r>
            <a:r>
              <a:rPr lang="pt-BR" dirty="0">
                <a:solidFill>
                  <a:schemeClr val="bg1"/>
                </a:solidFill>
              </a:rPr>
              <a:t> de Campos	UnB							</a:t>
            </a:r>
            <a:r>
              <a:rPr lang="pt-BR" dirty="0" err="1">
                <a:solidFill>
                  <a:schemeClr val="bg1"/>
                </a:solidFill>
              </a:rPr>
              <a:t>February</a:t>
            </a:r>
            <a:r>
              <a:rPr lang="pt-BR" dirty="0">
                <a:solidFill>
                  <a:schemeClr val="bg1"/>
                </a:solidFill>
              </a:rPr>
              <a:t> 28, 2020</a:t>
            </a:r>
          </a:p>
        </p:txBody>
      </p:sp>
      <p:sp>
        <p:nvSpPr>
          <p:cNvPr id="7" name="Espaço Reservado para Número de Slide 4">
            <a:extLst>
              <a:ext uri="{FF2B5EF4-FFF2-40B4-BE49-F238E27FC236}">
                <a16:creationId xmlns:a16="http://schemas.microsoft.com/office/drawing/2014/main" id="{11F867F1-E044-4607-9D97-3F6A750896C9}"/>
              </a:ext>
            </a:extLst>
          </p:cNvPr>
          <p:cNvSpPr txBox="1">
            <a:spLocks/>
          </p:cNvSpPr>
          <p:nvPr/>
        </p:nvSpPr>
        <p:spPr>
          <a:xfrm>
            <a:off x="10737908" y="6592068"/>
            <a:ext cx="1454092" cy="265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F46CF436-30F0-47A6-A1A7-38248CC99A5E}" type="slidenum">
              <a:rPr lang="pt-BR" smtClean="0">
                <a:solidFill>
                  <a:schemeClr val="bg1"/>
                </a:solidFill>
              </a:rPr>
              <a:pPr algn="ctr"/>
              <a:t>14</a:t>
            </a:fld>
            <a:r>
              <a:rPr lang="pt-BR" dirty="0">
                <a:solidFill>
                  <a:schemeClr val="bg1"/>
                </a:solidFill>
              </a:rPr>
              <a:t> / 16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138B9DA-6512-4ACC-9614-EE365C4F83D5}"/>
              </a:ext>
            </a:extLst>
          </p:cNvPr>
          <p:cNvSpPr txBox="1"/>
          <p:nvPr/>
        </p:nvSpPr>
        <p:spPr>
          <a:xfrm>
            <a:off x="3733100" y="6592068"/>
            <a:ext cx="4725799" cy="27432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bg1"/>
                </a:solidFill>
              </a:rPr>
              <a:t>Domain </a:t>
            </a:r>
            <a:r>
              <a:rPr lang="pt-BR" sz="1200" dirty="0" err="1">
                <a:solidFill>
                  <a:schemeClr val="bg1"/>
                </a:solidFill>
              </a:rPr>
              <a:t>Adaptation</a:t>
            </a:r>
            <a:r>
              <a:rPr lang="pt-BR" sz="1200" dirty="0">
                <a:solidFill>
                  <a:schemeClr val="bg1"/>
                </a:solidFill>
              </a:rPr>
              <a:t> for Person </a:t>
            </a:r>
            <a:r>
              <a:rPr lang="pt-BR" sz="1200" dirty="0" err="1">
                <a:solidFill>
                  <a:schemeClr val="bg1"/>
                </a:solidFill>
              </a:rPr>
              <a:t>Re-identification</a:t>
            </a:r>
            <a:r>
              <a:rPr lang="pt-BR" sz="1200" dirty="0">
                <a:solidFill>
                  <a:schemeClr val="bg1"/>
                </a:solidFill>
              </a:rPr>
              <a:t> </a:t>
            </a:r>
            <a:r>
              <a:rPr lang="pt-BR" sz="1200" dirty="0" err="1">
                <a:solidFill>
                  <a:schemeClr val="bg1"/>
                </a:solidFill>
              </a:rPr>
              <a:t>on</a:t>
            </a:r>
            <a:r>
              <a:rPr lang="pt-BR" sz="1200" dirty="0">
                <a:solidFill>
                  <a:schemeClr val="bg1"/>
                </a:solidFill>
              </a:rPr>
              <a:t> New </a:t>
            </a:r>
            <a:r>
              <a:rPr lang="pt-BR" sz="1200" dirty="0" err="1">
                <a:solidFill>
                  <a:schemeClr val="bg1"/>
                </a:solidFill>
              </a:rPr>
              <a:t>Unlabeled</a:t>
            </a:r>
            <a:r>
              <a:rPr lang="pt-BR" sz="1200" dirty="0">
                <a:solidFill>
                  <a:schemeClr val="bg1"/>
                </a:solidFill>
              </a:rPr>
              <a:t> Data</a:t>
            </a:r>
            <a:endParaRPr lang="pt-BR" sz="1200" dirty="0"/>
          </a:p>
        </p:txBody>
      </p:sp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F31F90C4-8293-48F3-9CDC-95A453B8FC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82310091"/>
              </p:ext>
            </p:extLst>
          </p:nvPr>
        </p:nvGraphicFramePr>
        <p:xfrm>
          <a:off x="838199" y="1105668"/>
          <a:ext cx="10515600" cy="5486400"/>
        </p:xfrm>
        <a:graphic>
          <a:graphicData uri="http://schemas.openxmlformats.org/drawingml/2006/table">
            <a:tbl>
              <a:tblPr firstRow="1" bandRow="1">
                <a:tableStyleId>{46F890A9-2807-4EBB-B81D-B2AA78EC7F39}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3579423767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18265290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623942815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4202801251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80917961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661409050"/>
                    </a:ext>
                  </a:extLst>
                </a:gridCol>
              </a:tblGrid>
              <a:tr h="243393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Accuracy (CMC scores)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8900893"/>
                  </a:ext>
                </a:extLst>
              </a:tr>
              <a:tr h="243393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Target Domain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Source Domain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Method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Rank –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Rank - 5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Rank - 10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7791674"/>
                  </a:ext>
                </a:extLst>
              </a:tr>
              <a:tr h="243393">
                <a:tc rowSpan="6"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Market 1501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Viper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Direct Transfer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5.7%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15.5%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22.2%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4301719"/>
                  </a:ext>
                </a:extLst>
              </a:tr>
              <a:tr h="243393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CycleGAN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6.7%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17.0%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23.7%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36628698"/>
                  </a:ext>
                </a:extLst>
              </a:tr>
              <a:tr h="24339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Ours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8.6%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20.5%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28.4%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36936084"/>
                  </a:ext>
                </a:extLst>
              </a:tr>
              <a:tr h="243393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CUHK 03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Direct Transfer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26.8%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45.9%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55.1%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916497073"/>
                  </a:ext>
                </a:extLst>
              </a:tr>
              <a:tr h="243393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CycleGAN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35.8%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56.5%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65.7%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20581895"/>
                  </a:ext>
                </a:extLst>
              </a:tr>
              <a:tr h="243393">
                <a:tc vMerge="1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Ours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37.3%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60.4%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70.4%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6932109"/>
                  </a:ext>
                </a:extLst>
              </a:tr>
              <a:tr h="243393">
                <a:tc rowSpan="6"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CUHK 03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Viper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Direct Transfer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5.9%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18.1%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29.0%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54226204"/>
                  </a:ext>
                </a:extLst>
              </a:tr>
              <a:tr h="243393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CycleGAN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31.9%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64.4%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77.5%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4304505"/>
                  </a:ext>
                </a:extLst>
              </a:tr>
              <a:tr h="24339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Ours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36.1%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69.2%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81.3%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67681688"/>
                  </a:ext>
                </a:extLst>
              </a:tr>
              <a:tr h="243393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Market 1501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Direct Transfer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19.9%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49.4%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63.2%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970476895"/>
                  </a:ext>
                </a:extLst>
              </a:tr>
              <a:tr h="243393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CycleGAN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34.8%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66.7%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79.1%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5873861"/>
                  </a:ext>
                </a:extLst>
              </a:tr>
              <a:tr h="243393">
                <a:tc vMerge="1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Ours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38.2%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69.7%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81.6%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08478091"/>
                  </a:ext>
                </a:extLst>
              </a:tr>
              <a:tr h="243393">
                <a:tc rowSpan="6"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Viper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CUHK 03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Direct Transfer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10.1%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22.5%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29.0%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847500367"/>
                  </a:ext>
                </a:extLst>
              </a:tr>
              <a:tr h="243393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CycleGAN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11.6%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25.5%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34.7%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41901668"/>
                  </a:ext>
                </a:extLst>
              </a:tr>
              <a:tr h="24339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Ours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13.6%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33.9%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46.0%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6305485"/>
                  </a:ext>
                </a:extLst>
              </a:tr>
              <a:tr h="243393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Market 1501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Direct Transfer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12.5%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25.0%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33.1%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87152795"/>
                  </a:ext>
                </a:extLst>
              </a:tr>
              <a:tr h="243393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err="1"/>
                        <a:t>CycleGAN</a:t>
                      </a:r>
                      <a:endParaRPr lang="en-US" sz="1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9.8%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26.9%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dirty="0"/>
                        <a:t>36.4%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7860368"/>
                  </a:ext>
                </a:extLst>
              </a:tr>
              <a:tr h="243393">
                <a:tc vMerge="1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Ours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13.9%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29.0%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40.7%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5788512"/>
                  </a:ext>
                </a:extLst>
              </a:tr>
            </a:tbl>
          </a:graphicData>
        </a:graphic>
      </p:graphicFrame>
      <p:sp>
        <p:nvSpPr>
          <p:cNvPr id="10" name="CaixaDeTexto 8">
            <a:extLst>
              <a:ext uri="{FF2B5EF4-FFF2-40B4-BE49-F238E27FC236}">
                <a16:creationId xmlns:a16="http://schemas.microsoft.com/office/drawing/2014/main" id="{658F75FE-88FD-40F4-8BE8-EA2CC3D68A9C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   Overview                Objective                Related Work                Proposed Method                </a:t>
            </a:r>
            <a:r>
              <a:rPr lang="en-US" dirty="0">
                <a:solidFill>
                  <a:schemeClr val="bg1"/>
                </a:solidFill>
              </a:rPr>
              <a:t>Experimental Results           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Conclusions</a:t>
            </a:r>
          </a:p>
        </p:txBody>
      </p:sp>
      <p:sp>
        <p:nvSpPr>
          <p:cNvPr id="12" name="CaixaDeTexto 8">
            <a:extLst>
              <a:ext uri="{FF2B5EF4-FFF2-40B4-BE49-F238E27FC236}">
                <a16:creationId xmlns:a16="http://schemas.microsoft.com/office/drawing/2014/main" id="{212874F5-4F74-494A-89BD-654386A390AF}"/>
              </a:ext>
            </a:extLst>
          </p:cNvPr>
          <p:cNvSpPr txBox="1"/>
          <p:nvPr/>
        </p:nvSpPr>
        <p:spPr>
          <a:xfrm>
            <a:off x="-1" y="357428"/>
            <a:ext cx="12192000" cy="21945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DDED302-9301-456B-AAEB-46F9FD914B47}"/>
              </a:ext>
            </a:extLst>
          </p:cNvPr>
          <p:cNvSpPr/>
          <p:nvPr/>
        </p:nvSpPr>
        <p:spPr>
          <a:xfrm>
            <a:off x="284085" y="377720"/>
            <a:ext cx="150920" cy="151960"/>
          </a:xfrm>
          <a:prstGeom prst="ellipse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C285E54-BB80-48BE-AAA2-AFA9A2A6E42B}"/>
              </a:ext>
            </a:extLst>
          </p:cNvPr>
          <p:cNvSpPr/>
          <p:nvPr/>
        </p:nvSpPr>
        <p:spPr>
          <a:xfrm>
            <a:off x="2007832" y="389444"/>
            <a:ext cx="150920" cy="151960"/>
          </a:xfrm>
          <a:prstGeom prst="ellipse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E4A7045-773C-4076-BE8A-057A5E80EA0C}"/>
              </a:ext>
            </a:extLst>
          </p:cNvPr>
          <p:cNvSpPr/>
          <p:nvPr/>
        </p:nvSpPr>
        <p:spPr>
          <a:xfrm>
            <a:off x="3731579" y="392880"/>
            <a:ext cx="150920" cy="151960"/>
          </a:xfrm>
          <a:prstGeom prst="ellipse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D9CB159-6201-43E6-883D-B7F3C840F445}"/>
              </a:ext>
            </a:extLst>
          </p:cNvPr>
          <p:cNvSpPr/>
          <p:nvPr/>
        </p:nvSpPr>
        <p:spPr>
          <a:xfrm>
            <a:off x="3940203" y="392880"/>
            <a:ext cx="150920" cy="151960"/>
          </a:xfrm>
          <a:prstGeom prst="ellipse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46BC054-42BF-4D4A-A0D4-0A8D5672C85E}"/>
              </a:ext>
            </a:extLst>
          </p:cNvPr>
          <p:cNvSpPr/>
          <p:nvPr/>
        </p:nvSpPr>
        <p:spPr>
          <a:xfrm>
            <a:off x="4148827" y="389809"/>
            <a:ext cx="150920" cy="151960"/>
          </a:xfrm>
          <a:prstGeom prst="ellipse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872D579-5E7B-4EE6-9C5E-99A0EBD5A15A}"/>
              </a:ext>
            </a:extLst>
          </p:cNvPr>
          <p:cNvSpPr/>
          <p:nvPr/>
        </p:nvSpPr>
        <p:spPr>
          <a:xfrm>
            <a:off x="5814872" y="386980"/>
            <a:ext cx="150920" cy="151960"/>
          </a:xfrm>
          <a:prstGeom prst="ellipse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D6DB3A7-7A38-43DF-8CF3-9519AEDB8AB9}"/>
              </a:ext>
            </a:extLst>
          </p:cNvPr>
          <p:cNvSpPr/>
          <p:nvPr/>
        </p:nvSpPr>
        <p:spPr>
          <a:xfrm>
            <a:off x="6020539" y="393039"/>
            <a:ext cx="150920" cy="151960"/>
          </a:xfrm>
          <a:prstGeom prst="ellipse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5B1C513-30B6-4BF6-B04C-E325FADECF6F}"/>
              </a:ext>
            </a:extLst>
          </p:cNvPr>
          <p:cNvSpPr/>
          <p:nvPr/>
        </p:nvSpPr>
        <p:spPr>
          <a:xfrm>
            <a:off x="6226206" y="392880"/>
            <a:ext cx="150920" cy="151960"/>
          </a:xfrm>
          <a:prstGeom prst="ellipse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0C4E146-7293-4FDD-A72C-FA70B371C135}"/>
              </a:ext>
            </a:extLst>
          </p:cNvPr>
          <p:cNvSpPr/>
          <p:nvPr/>
        </p:nvSpPr>
        <p:spPr>
          <a:xfrm>
            <a:off x="8383439" y="392498"/>
            <a:ext cx="150920" cy="151960"/>
          </a:xfrm>
          <a:prstGeom prst="ellipse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261F5B80-61B7-44D8-9743-08D5B4617312}"/>
              </a:ext>
            </a:extLst>
          </p:cNvPr>
          <p:cNvSpPr/>
          <p:nvPr/>
        </p:nvSpPr>
        <p:spPr>
          <a:xfrm>
            <a:off x="8589106" y="392498"/>
            <a:ext cx="150920" cy="151960"/>
          </a:xfrm>
          <a:prstGeom prst="ellipse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CC0559A-E762-4506-A549-7D6356D8DBC6}"/>
              </a:ext>
            </a:extLst>
          </p:cNvPr>
          <p:cNvSpPr/>
          <p:nvPr/>
        </p:nvSpPr>
        <p:spPr>
          <a:xfrm>
            <a:off x="8793290" y="392116"/>
            <a:ext cx="150920" cy="151960"/>
          </a:xfrm>
          <a:prstGeom prst="ellipse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8F9D370-D1F8-408A-B4C6-80B1B61C77BC}"/>
              </a:ext>
            </a:extLst>
          </p:cNvPr>
          <p:cNvSpPr/>
          <p:nvPr/>
        </p:nvSpPr>
        <p:spPr>
          <a:xfrm>
            <a:off x="8997474" y="392116"/>
            <a:ext cx="150920" cy="15196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0A8A75A-7FBB-465E-88EE-B51AD5A4ED14}"/>
              </a:ext>
            </a:extLst>
          </p:cNvPr>
          <p:cNvSpPr/>
          <p:nvPr/>
        </p:nvSpPr>
        <p:spPr>
          <a:xfrm>
            <a:off x="10943219" y="384333"/>
            <a:ext cx="150920" cy="151960"/>
          </a:xfrm>
          <a:prstGeom prst="ellipse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3975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826968-E14B-445C-B66E-5276BB327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576884"/>
            <a:ext cx="12192000" cy="607998"/>
          </a:xfrm>
          <a:solidFill>
            <a:srgbClr val="416529"/>
          </a:solidFill>
        </p:spPr>
        <p:txBody>
          <a:bodyPr>
            <a:normAutofit fontScale="90000"/>
          </a:bodyPr>
          <a:lstStyle/>
          <a:p>
            <a:r>
              <a:rPr lang="pt-BR" dirty="0">
                <a:solidFill>
                  <a:schemeClr val="bg1"/>
                </a:solidFill>
              </a:rPr>
              <a:t>  </a:t>
            </a:r>
            <a:r>
              <a:rPr lang="pt-BR" dirty="0" err="1">
                <a:solidFill>
                  <a:schemeClr val="bg1"/>
                </a:solidFill>
              </a:rPr>
              <a:t>Conclusions</a:t>
            </a: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 err="1">
                <a:solidFill>
                  <a:schemeClr val="bg1"/>
                </a:solidFill>
              </a:rPr>
              <a:t>and</a:t>
            </a:r>
            <a:r>
              <a:rPr lang="pt-BR" dirty="0">
                <a:solidFill>
                  <a:schemeClr val="bg1"/>
                </a:solidFill>
              </a:rPr>
              <a:t> Future Works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224E978-23F5-4690-905F-0A0E58593C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2434"/>
            <a:ext cx="10515600" cy="4877263"/>
          </a:xfrm>
        </p:spPr>
        <p:txBody>
          <a:bodyPr>
            <a:normAutofit/>
          </a:bodyPr>
          <a:lstStyle/>
          <a:p>
            <a:pPr marL="457200" lvl="1" indent="0" algn="just">
              <a:buNone/>
            </a:pPr>
            <a:r>
              <a:rPr lang="en-US" sz="2800" dirty="0"/>
              <a:t>Conclusions: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n-US" sz="2800" dirty="0"/>
              <a:t>Pseudo-labels lead to a significant boost in the performance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n-US" sz="2800" dirty="0"/>
              <a:t>Batch scheduler plays a crucial role in triplet loss training in noisy datasets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n-US" sz="2800" dirty="0"/>
              <a:t>The presented domain adaptation workflow is a great jump start for the deployment of</a:t>
            </a:r>
            <a:r>
              <a:rPr lang="en-US" dirty="0"/>
              <a:t> </a:t>
            </a:r>
            <a:r>
              <a:rPr lang="en-US" sz="2800" dirty="0"/>
              <a:t>person re-ID software in real applications</a:t>
            </a:r>
          </a:p>
          <a:p>
            <a:pPr marL="457200" lvl="1" indent="0" algn="just">
              <a:buNone/>
            </a:pPr>
            <a:endParaRPr lang="en-US" sz="2800" dirty="0"/>
          </a:p>
          <a:p>
            <a:pPr marL="457200" lvl="1" indent="0" algn="just">
              <a:buNone/>
            </a:pPr>
            <a:r>
              <a:rPr lang="en-US" sz="2800" dirty="0"/>
              <a:t>Future works: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n-US" sz="2800" dirty="0"/>
              <a:t>Re-apply the pseudo-labels method in an iterative manner</a:t>
            </a:r>
          </a:p>
          <a:p>
            <a:pPr marL="971550" lvl="1" indent="-514350" algn="just">
              <a:buFont typeface="+mj-lt"/>
              <a:buAutoNum type="arabicPeriod"/>
            </a:pPr>
            <a:r>
              <a:rPr lang="en-US" sz="2800" dirty="0"/>
              <a:t>Experiment other clustering algorithms to generate pseudo-labels</a:t>
            </a:r>
          </a:p>
        </p:txBody>
      </p:sp>
      <p:sp>
        <p:nvSpPr>
          <p:cNvPr id="6" name="Espaço Reservado para Rodapé 3">
            <a:extLst>
              <a:ext uri="{FF2B5EF4-FFF2-40B4-BE49-F238E27FC236}">
                <a16:creationId xmlns:a16="http://schemas.microsoft.com/office/drawing/2014/main" id="{1DC38FCA-E62D-4D4E-A472-4A093743022C}"/>
              </a:ext>
            </a:extLst>
          </p:cNvPr>
          <p:cNvSpPr txBox="1">
            <a:spLocks/>
          </p:cNvSpPr>
          <p:nvPr/>
        </p:nvSpPr>
        <p:spPr>
          <a:xfrm>
            <a:off x="0" y="6592068"/>
            <a:ext cx="12192000" cy="274320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dirty="0">
                <a:solidFill>
                  <a:schemeClr val="bg1"/>
                </a:solidFill>
              </a:rPr>
              <a:t>Tiago Pereira </a:t>
            </a:r>
            <a:r>
              <a:rPr lang="pt-BR" dirty="0" err="1">
                <a:solidFill>
                  <a:schemeClr val="bg1"/>
                </a:solidFill>
              </a:rPr>
              <a:t>and</a:t>
            </a: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 err="1">
                <a:solidFill>
                  <a:schemeClr val="bg1"/>
                </a:solidFill>
              </a:rPr>
              <a:t>Teofilo</a:t>
            </a:r>
            <a:r>
              <a:rPr lang="pt-BR" dirty="0">
                <a:solidFill>
                  <a:schemeClr val="bg1"/>
                </a:solidFill>
              </a:rPr>
              <a:t> de Campos	UnB							</a:t>
            </a:r>
            <a:r>
              <a:rPr lang="pt-BR" dirty="0" err="1">
                <a:solidFill>
                  <a:schemeClr val="bg1"/>
                </a:solidFill>
              </a:rPr>
              <a:t>February</a:t>
            </a:r>
            <a:r>
              <a:rPr lang="pt-BR" dirty="0">
                <a:solidFill>
                  <a:schemeClr val="bg1"/>
                </a:solidFill>
              </a:rPr>
              <a:t> 28, 2020</a:t>
            </a:r>
          </a:p>
        </p:txBody>
      </p:sp>
      <p:sp>
        <p:nvSpPr>
          <p:cNvPr id="7" name="Espaço Reservado para Número de Slide 4">
            <a:extLst>
              <a:ext uri="{FF2B5EF4-FFF2-40B4-BE49-F238E27FC236}">
                <a16:creationId xmlns:a16="http://schemas.microsoft.com/office/drawing/2014/main" id="{11F867F1-E044-4607-9D97-3F6A750896C9}"/>
              </a:ext>
            </a:extLst>
          </p:cNvPr>
          <p:cNvSpPr txBox="1">
            <a:spLocks/>
          </p:cNvSpPr>
          <p:nvPr/>
        </p:nvSpPr>
        <p:spPr>
          <a:xfrm>
            <a:off x="10737908" y="6592068"/>
            <a:ext cx="1454092" cy="265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F46CF436-30F0-47A6-A1A7-38248CC99A5E}" type="slidenum">
              <a:rPr lang="pt-BR" smtClean="0">
                <a:solidFill>
                  <a:schemeClr val="bg1"/>
                </a:solidFill>
              </a:rPr>
              <a:pPr algn="ctr"/>
              <a:t>15</a:t>
            </a:fld>
            <a:r>
              <a:rPr lang="pt-BR" dirty="0">
                <a:solidFill>
                  <a:schemeClr val="bg1"/>
                </a:solidFill>
              </a:rPr>
              <a:t> / 16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138B9DA-6512-4ACC-9614-EE365C4F83D5}"/>
              </a:ext>
            </a:extLst>
          </p:cNvPr>
          <p:cNvSpPr txBox="1"/>
          <p:nvPr/>
        </p:nvSpPr>
        <p:spPr>
          <a:xfrm>
            <a:off x="3733100" y="6592068"/>
            <a:ext cx="4725799" cy="27432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bg1"/>
                </a:solidFill>
              </a:rPr>
              <a:t>Domain </a:t>
            </a:r>
            <a:r>
              <a:rPr lang="pt-BR" sz="1200" dirty="0" err="1">
                <a:solidFill>
                  <a:schemeClr val="bg1"/>
                </a:solidFill>
              </a:rPr>
              <a:t>Adaptation</a:t>
            </a:r>
            <a:r>
              <a:rPr lang="pt-BR" sz="1200" dirty="0">
                <a:solidFill>
                  <a:schemeClr val="bg1"/>
                </a:solidFill>
              </a:rPr>
              <a:t> for Person </a:t>
            </a:r>
            <a:r>
              <a:rPr lang="pt-BR" sz="1200" dirty="0" err="1">
                <a:solidFill>
                  <a:schemeClr val="bg1"/>
                </a:solidFill>
              </a:rPr>
              <a:t>Re-identification</a:t>
            </a:r>
            <a:r>
              <a:rPr lang="pt-BR" sz="1200" dirty="0">
                <a:solidFill>
                  <a:schemeClr val="bg1"/>
                </a:solidFill>
              </a:rPr>
              <a:t> </a:t>
            </a:r>
            <a:r>
              <a:rPr lang="pt-BR" sz="1200" dirty="0" err="1">
                <a:solidFill>
                  <a:schemeClr val="bg1"/>
                </a:solidFill>
              </a:rPr>
              <a:t>on</a:t>
            </a:r>
            <a:r>
              <a:rPr lang="pt-BR" sz="1200" dirty="0">
                <a:solidFill>
                  <a:schemeClr val="bg1"/>
                </a:solidFill>
              </a:rPr>
              <a:t> New </a:t>
            </a:r>
            <a:r>
              <a:rPr lang="pt-BR" sz="1200" dirty="0" err="1">
                <a:solidFill>
                  <a:schemeClr val="bg1"/>
                </a:solidFill>
              </a:rPr>
              <a:t>Unlabeled</a:t>
            </a:r>
            <a:r>
              <a:rPr lang="pt-BR" sz="1200" dirty="0">
                <a:solidFill>
                  <a:schemeClr val="bg1"/>
                </a:solidFill>
              </a:rPr>
              <a:t> Data</a:t>
            </a:r>
            <a:endParaRPr lang="pt-BR" sz="1200" dirty="0"/>
          </a:p>
        </p:txBody>
      </p:sp>
      <p:sp>
        <p:nvSpPr>
          <p:cNvPr id="10" name="CaixaDeTexto 8">
            <a:extLst>
              <a:ext uri="{FF2B5EF4-FFF2-40B4-BE49-F238E27FC236}">
                <a16:creationId xmlns:a16="http://schemas.microsoft.com/office/drawing/2014/main" id="{3D41BE82-5150-4138-B492-9D075C426C29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   Overview                Objective                Related Work                Proposed Method                Experimental Results            </a:t>
            </a:r>
            <a:r>
              <a:rPr lang="en-US" dirty="0">
                <a:solidFill>
                  <a:schemeClr val="bg1"/>
                </a:solidFill>
              </a:rPr>
              <a:t>Conclusions</a:t>
            </a:r>
          </a:p>
        </p:txBody>
      </p:sp>
      <p:sp>
        <p:nvSpPr>
          <p:cNvPr id="11" name="CaixaDeTexto 8">
            <a:extLst>
              <a:ext uri="{FF2B5EF4-FFF2-40B4-BE49-F238E27FC236}">
                <a16:creationId xmlns:a16="http://schemas.microsoft.com/office/drawing/2014/main" id="{DB2EC36A-DA99-4E13-AA6D-957FC017038D}"/>
              </a:ext>
            </a:extLst>
          </p:cNvPr>
          <p:cNvSpPr txBox="1"/>
          <p:nvPr/>
        </p:nvSpPr>
        <p:spPr>
          <a:xfrm>
            <a:off x="-1" y="357428"/>
            <a:ext cx="12192000" cy="21945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477A765-23CC-49C2-966B-33E0B8F917EA}"/>
              </a:ext>
            </a:extLst>
          </p:cNvPr>
          <p:cNvSpPr/>
          <p:nvPr/>
        </p:nvSpPr>
        <p:spPr>
          <a:xfrm>
            <a:off x="284085" y="377720"/>
            <a:ext cx="150920" cy="151960"/>
          </a:xfrm>
          <a:prstGeom prst="ellipse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4C422F0-CC98-42E8-BD16-1E5DB640FAFC}"/>
              </a:ext>
            </a:extLst>
          </p:cNvPr>
          <p:cNvSpPr/>
          <p:nvPr/>
        </p:nvSpPr>
        <p:spPr>
          <a:xfrm>
            <a:off x="2007832" y="389444"/>
            <a:ext cx="150920" cy="151960"/>
          </a:xfrm>
          <a:prstGeom prst="ellipse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FF13440-35DE-41FE-9F79-3F0D198F15FE}"/>
              </a:ext>
            </a:extLst>
          </p:cNvPr>
          <p:cNvSpPr/>
          <p:nvPr/>
        </p:nvSpPr>
        <p:spPr>
          <a:xfrm>
            <a:off x="3731579" y="392880"/>
            <a:ext cx="150920" cy="151960"/>
          </a:xfrm>
          <a:prstGeom prst="ellipse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6933FC8-AAF5-4687-955B-AEB6367B9069}"/>
              </a:ext>
            </a:extLst>
          </p:cNvPr>
          <p:cNvSpPr/>
          <p:nvPr/>
        </p:nvSpPr>
        <p:spPr>
          <a:xfrm>
            <a:off x="3940203" y="392880"/>
            <a:ext cx="150920" cy="151960"/>
          </a:xfrm>
          <a:prstGeom prst="ellipse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4DE31FB-B096-43BD-A562-4DC57C86AA1C}"/>
              </a:ext>
            </a:extLst>
          </p:cNvPr>
          <p:cNvSpPr/>
          <p:nvPr/>
        </p:nvSpPr>
        <p:spPr>
          <a:xfrm>
            <a:off x="4148827" y="389809"/>
            <a:ext cx="150920" cy="151960"/>
          </a:xfrm>
          <a:prstGeom prst="ellipse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302164D-4361-406A-BFFE-45EA66E66322}"/>
              </a:ext>
            </a:extLst>
          </p:cNvPr>
          <p:cNvSpPr/>
          <p:nvPr/>
        </p:nvSpPr>
        <p:spPr>
          <a:xfrm>
            <a:off x="5814872" y="386980"/>
            <a:ext cx="150920" cy="151960"/>
          </a:xfrm>
          <a:prstGeom prst="ellipse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4794675-F083-47F3-B0D3-89E8600716FC}"/>
              </a:ext>
            </a:extLst>
          </p:cNvPr>
          <p:cNvSpPr/>
          <p:nvPr/>
        </p:nvSpPr>
        <p:spPr>
          <a:xfrm>
            <a:off x="6020539" y="393039"/>
            <a:ext cx="150920" cy="151960"/>
          </a:xfrm>
          <a:prstGeom prst="ellipse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09D96EA-049E-4291-965F-BA8B73568D83}"/>
              </a:ext>
            </a:extLst>
          </p:cNvPr>
          <p:cNvSpPr/>
          <p:nvPr/>
        </p:nvSpPr>
        <p:spPr>
          <a:xfrm>
            <a:off x="6226206" y="392880"/>
            <a:ext cx="150920" cy="151960"/>
          </a:xfrm>
          <a:prstGeom prst="ellipse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DAAAAD5-B729-448E-A6B9-7B3ECBA9E54A}"/>
              </a:ext>
            </a:extLst>
          </p:cNvPr>
          <p:cNvSpPr/>
          <p:nvPr/>
        </p:nvSpPr>
        <p:spPr>
          <a:xfrm>
            <a:off x="8383439" y="392498"/>
            <a:ext cx="150920" cy="151960"/>
          </a:xfrm>
          <a:prstGeom prst="ellipse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BC67AF36-C06E-44AA-A42E-CBD40AC511E0}"/>
              </a:ext>
            </a:extLst>
          </p:cNvPr>
          <p:cNvSpPr/>
          <p:nvPr/>
        </p:nvSpPr>
        <p:spPr>
          <a:xfrm>
            <a:off x="8589106" y="392498"/>
            <a:ext cx="150920" cy="151960"/>
          </a:xfrm>
          <a:prstGeom prst="ellipse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71E0649-FF1E-4ACB-A31B-CDDDE7E7C0D2}"/>
              </a:ext>
            </a:extLst>
          </p:cNvPr>
          <p:cNvSpPr/>
          <p:nvPr/>
        </p:nvSpPr>
        <p:spPr>
          <a:xfrm>
            <a:off x="8793290" y="392116"/>
            <a:ext cx="150920" cy="151960"/>
          </a:xfrm>
          <a:prstGeom prst="ellipse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A721E06-DC9F-4E46-93CE-6F493D0416D2}"/>
              </a:ext>
            </a:extLst>
          </p:cNvPr>
          <p:cNvSpPr/>
          <p:nvPr/>
        </p:nvSpPr>
        <p:spPr>
          <a:xfrm>
            <a:off x="8997474" y="392116"/>
            <a:ext cx="150920" cy="151960"/>
          </a:xfrm>
          <a:prstGeom prst="ellipse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3798896-D751-4FC5-8815-FFA1B21407E8}"/>
              </a:ext>
            </a:extLst>
          </p:cNvPr>
          <p:cNvSpPr/>
          <p:nvPr/>
        </p:nvSpPr>
        <p:spPr>
          <a:xfrm>
            <a:off x="10943219" y="384333"/>
            <a:ext cx="150920" cy="15196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8955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826968-E14B-445C-B66E-5276BB327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559052"/>
            <a:ext cx="12192000" cy="607998"/>
          </a:xfrm>
          <a:solidFill>
            <a:srgbClr val="416529"/>
          </a:solidFill>
        </p:spPr>
        <p:txBody>
          <a:bodyPr>
            <a:normAutofit fontScale="90000"/>
          </a:bodyPr>
          <a:lstStyle/>
          <a:p>
            <a:r>
              <a:rPr lang="pt-BR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6" name="Espaço Reservado para Rodapé 3">
            <a:extLst>
              <a:ext uri="{FF2B5EF4-FFF2-40B4-BE49-F238E27FC236}">
                <a16:creationId xmlns:a16="http://schemas.microsoft.com/office/drawing/2014/main" id="{1DC38FCA-E62D-4D4E-A472-4A093743022C}"/>
              </a:ext>
            </a:extLst>
          </p:cNvPr>
          <p:cNvSpPr txBox="1">
            <a:spLocks/>
          </p:cNvSpPr>
          <p:nvPr/>
        </p:nvSpPr>
        <p:spPr>
          <a:xfrm>
            <a:off x="0" y="6592068"/>
            <a:ext cx="12192000" cy="274320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dirty="0">
                <a:solidFill>
                  <a:schemeClr val="bg1"/>
                </a:solidFill>
              </a:rPr>
              <a:t>Tiago Pereira </a:t>
            </a:r>
            <a:r>
              <a:rPr lang="pt-BR" dirty="0" err="1">
                <a:solidFill>
                  <a:schemeClr val="bg1"/>
                </a:solidFill>
              </a:rPr>
              <a:t>and</a:t>
            </a: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 err="1">
                <a:solidFill>
                  <a:schemeClr val="bg1"/>
                </a:solidFill>
              </a:rPr>
              <a:t>Teofilo</a:t>
            </a:r>
            <a:r>
              <a:rPr lang="pt-BR" dirty="0">
                <a:solidFill>
                  <a:schemeClr val="bg1"/>
                </a:solidFill>
              </a:rPr>
              <a:t> de Campos	UnB							</a:t>
            </a:r>
            <a:r>
              <a:rPr lang="pt-BR" dirty="0" err="1">
                <a:solidFill>
                  <a:schemeClr val="bg1"/>
                </a:solidFill>
              </a:rPr>
              <a:t>February</a:t>
            </a:r>
            <a:r>
              <a:rPr lang="pt-BR" dirty="0">
                <a:solidFill>
                  <a:schemeClr val="bg1"/>
                </a:solidFill>
              </a:rPr>
              <a:t> 28, 2020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138B9DA-6512-4ACC-9614-EE365C4F83D5}"/>
              </a:ext>
            </a:extLst>
          </p:cNvPr>
          <p:cNvSpPr txBox="1"/>
          <p:nvPr/>
        </p:nvSpPr>
        <p:spPr>
          <a:xfrm>
            <a:off x="3733100" y="6592068"/>
            <a:ext cx="4725799" cy="27432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bg1"/>
                </a:solidFill>
              </a:rPr>
              <a:t>Domain </a:t>
            </a:r>
            <a:r>
              <a:rPr lang="pt-BR" sz="1200" dirty="0" err="1">
                <a:solidFill>
                  <a:schemeClr val="bg1"/>
                </a:solidFill>
              </a:rPr>
              <a:t>Adaptation</a:t>
            </a:r>
            <a:r>
              <a:rPr lang="pt-BR" sz="1200" dirty="0">
                <a:solidFill>
                  <a:schemeClr val="bg1"/>
                </a:solidFill>
              </a:rPr>
              <a:t> for Person </a:t>
            </a:r>
            <a:r>
              <a:rPr lang="pt-BR" sz="1200" dirty="0" err="1">
                <a:solidFill>
                  <a:schemeClr val="bg1"/>
                </a:solidFill>
              </a:rPr>
              <a:t>Re-identification</a:t>
            </a:r>
            <a:r>
              <a:rPr lang="pt-BR" sz="1200" dirty="0">
                <a:solidFill>
                  <a:schemeClr val="bg1"/>
                </a:solidFill>
              </a:rPr>
              <a:t> </a:t>
            </a:r>
            <a:r>
              <a:rPr lang="pt-BR" sz="1200" dirty="0" err="1">
                <a:solidFill>
                  <a:schemeClr val="bg1"/>
                </a:solidFill>
              </a:rPr>
              <a:t>on</a:t>
            </a:r>
            <a:r>
              <a:rPr lang="pt-BR" sz="1200" dirty="0">
                <a:solidFill>
                  <a:schemeClr val="bg1"/>
                </a:solidFill>
              </a:rPr>
              <a:t> New </a:t>
            </a:r>
            <a:r>
              <a:rPr lang="pt-BR" sz="1200" dirty="0" err="1">
                <a:solidFill>
                  <a:schemeClr val="bg1"/>
                </a:solidFill>
              </a:rPr>
              <a:t>Unlabeled</a:t>
            </a:r>
            <a:r>
              <a:rPr lang="pt-BR" sz="1200" dirty="0">
                <a:solidFill>
                  <a:schemeClr val="bg1"/>
                </a:solidFill>
              </a:rPr>
              <a:t> Data</a:t>
            </a:r>
            <a:endParaRPr lang="pt-BR" sz="1200" dirty="0"/>
          </a:p>
        </p:txBody>
      </p:sp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18BB816D-5C8C-4406-916B-8FF1238237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02906"/>
            <a:ext cx="10515600" cy="852188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6000" dirty="0"/>
              <a:t>Thank You!</a:t>
            </a:r>
          </a:p>
        </p:txBody>
      </p:sp>
      <p:sp>
        <p:nvSpPr>
          <p:cNvPr id="11" name="CaixaDeTexto 8">
            <a:extLst>
              <a:ext uri="{FF2B5EF4-FFF2-40B4-BE49-F238E27FC236}">
                <a16:creationId xmlns:a16="http://schemas.microsoft.com/office/drawing/2014/main" id="{760CE5E8-6F77-4E18-A771-3EC2F80F3211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   Overview                Objective                Related Work                Proposed Method                Experimental Results            Conclusions</a:t>
            </a:r>
          </a:p>
        </p:txBody>
      </p:sp>
      <p:sp>
        <p:nvSpPr>
          <p:cNvPr id="12" name="CaixaDeTexto 8">
            <a:extLst>
              <a:ext uri="{FF2B5EF4-FFF2-40B4-BE49-F238E27FC236}">
                <a16:creationId xmlns:a16="http://schemas.microsoft.com/office/drawing/2014/main" id="{EDB2B195-B8CC-42C5-9FCC-D27D3766F867}"/>
              </a:ext>
            </a:extLst>
          </p:cNvPr>
          <p:cNvSpPr txBox="1"/>
          <p:nvPr/>
        </p:nvSpPr>
        <p:spPr>
          <a:xfrm>
            <a:off x="-1" y="357428"/>
            <a:ext cx="12192000" cy="21945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A438C9A-BD9A-49C4-A697-7E8C815BE5A6}"/>
              </a:ext>
            </a:extLst>
          </p:cNvPr>
          <p:cNvSpPr/>
          <p:nvPr/>
        </p:nvSpPr>
        <p:spPr>
          <a:xfrm>
            <a:off x="284085" y="377720"/>
            <a:ext cx="150920" cy="151960"/>
          </a:xfrm>
          <a:prstGeom prst="ellipse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3C2E6E8-764D-47ED-BC27-EAD3A0D76F81}"/>
              </a:ext>
            </a:extLst>
          </p:cNvPr>
          <p:cNvSpPr/>
          <p:nvPr/>
        </p:nvSpPr>
        <p:spPr>
          <a:xfrm>
            <a:off x="2007832" y="389444"/>
            <a:ext cx="150920" cy="151960"/>
          </a:xfrm>
          <a:prstGeom prst="ellipse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073A117-8227-4ACC-A395-0126B154051C}"/>
              </a:ext>
            </a:extLst>
          </p:cNvPr>
          <p:cNvSpPr/>
          <p:nvPr/>
        </p:nvSpPr>
        <p:spPr>
          <a:xfrm>
            <a:off x="3731579" y="392880"/>
            <a:ext cx="150920" cy="151960"/>
          </a:xfrm>
          <a:prstGeom prst="ellipse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12C330E-8810-4416-BCBF-2FBCCB4086E0}"/>
              </a:ext>
            </a:extLst>
          </p:cNvPr>
          <p:cNvSpPr/>
          <p:nvPr/>
        </p:nvSpPr>
        <p:spPr>
          <a:xfrm>
            <a:off x="3940203" y="392880"/>
            <a:ext cx="150920" cy="151960"/>
          </a:xfrm>
          <a:prstGeom prst="ellipse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8FEABD6-FB16-4D4B-81A6-242BC90EA708}"/>
              </a:ext>
            </a:extLst>
          </p:cNvPr>
          <p:cNvSpPr/>
          <p:nvPr/>
        </p:nvSpPr>
        <p:spPr>
          <a:xfrm>
            <a:off x="4148827" y="389809"/>
            <a:ext cx="150920" cy="151960"/>
          </a:xfrm>
          <a:prstGeom prst="ellipse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49BCF2F-AFA1-490F-9971-F2D0FCD94763}"/>
              </a:ext>
            </a:extLst>
          </p:cNvPr>
          <p:cNvSpPr/>
          <p:nvPr/>
        </p:nvSpPr>
        <p:spPr>
          <a:xfrm>
            <a:off x="5814872" y="386980"/>
            <a:ext cx="150920" cy="151960"/>
          </a:xfrm>
          <a:prstGeom prst="ellipse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1098FBB-EE5D-4344-9EDE-C2D317898F20}"/>
              </a:ext>
            </a:extLst>
          </p:cNvPr>
          <p:cNvSpPr/>
          <p:nvPr/>
        </p:nvSpPr>
        <p:spPr>
          <a:xfrm>
            <a:off x="6020539" y="393039"/>
            <a:ext cx="150920" cy="151960"/>
          </a:xfrm>
          <a:prstGeom prst="ellipse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B5389D0-2315-46CE-9D12-7E0C1B02B3A3}"/>
              </a:ext>
            </a:extLst>
          </p:cNvPr>
          <p:cNvSpPr/>
          <p:nvPr/>
        </p:nvSpPr>
        <p:spPr>
          <a:xfrm>
            <a:off x="6226206" y="392880"/>
            <a:ext cx="150920" cy="151960"/>
          </a:xfrm>
          <a:prstGeom prst="ellipse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320E479-EDF5-4579-BFD7-458E01D5E4FC}"/>
              </a:ext>
            </a:extLst>
          </p:cNvPr>
          <p:cNvSpPr/>
          <p:nvPr/>
        </p:nvSpPr>
        <p:spPr>
          <a:xfrm>
            <a:off x="8383439" y="392498"/>
            <a:ext cx="150920" cy="151960"/>
          </a:xfrm>
          <a:prstGeom prst="ellipse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C7A4FA1-13FB-4E43-A23D-DA4CC4CAEAF2}"/>
              </a:ext>
            </a:extLst>
          </p:cNvPr>
          <p:cNvSpPr/>
          <p:nvPr/>
        </p:nvSpPr>
        <p:spPr>
          <a:xfrm>
            <a:off x="8589106" y="392498"/>
            <a:ext cx="150920" cy="151960"/>
          </a:xfrm>
          <a:prstGeom prst="ellipse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B1C00B3-FFCA-4FC7-93C8-0EE52A70E6B6}"/>
              </a:ext>
            </a:extLst>
          </p:cNvPr>
          <p:cNvSpPr/>
          <p:nvPr/>
        </p:nvSpPr>
        <p:spPr>
          <a:xfrm>
            <a:off x="8793290" y="392116"/>
            <a:ext cx="150920" cy="151960"/>
          </a:xfrm>
          <a:prstGeom prst="ellipse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7CEB35D-12C7-4C41-844A-62DED67DE041}"/>
              </a:ext>
            </a:extLst>
          </p:cNvPr>
          <p:cNvSpPr/>
          <p:nvPr/>
        </p:nvSpPr>
        <p:spPr>
          <a:xfrm>
            <a:off x="8997474" y="392116"/>
            <a:ext cx="150920" cy="151960"/>
          </a:xfrm>
          <a:prstGeom prst="ellipse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4BA6B7F-6208-4040-BCD8-98C4B1E336F4}"/>
              </a:ext>
            </a:extLst>
          </p:cNvPr>
          <p:cNvSpPr/>
          <p:nvPr/>
        </p:nvSpPr>
        <p:spPr>
          <a:xfrm>
            <a:off x="10943219" y="384333"/>
            <a:ext cx="150920" cy="151960"/>
          </a:xfrm>
          <a:prstGeom prst="ellipse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352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826968-E14B-445C-B66E-5276BB327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65476"/>
            <a:ext cx="12192000" cy="607998"/>
          </a:xfrm>
          <a:solidFill>
            <a:srgbClr val="416529"/>
          </a:solidFill>
        </p:spPr>
        <p:txBody>
          <a:bodyPr>
            <a:normAutofit fontScale="90000"/>
          </a:bodyPr>
          <a:lstStyle/>
          <a:p>
            <a:r>
              <a:rPr lang="pt-BR" dirty="0">
                <a:solidFill>
                  <a:schemeClr val="bg1"/>
                </a:solidFill>
              </a:rPr>
              <a:t>  Schedule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224E978-23F5-4690-905F-0A0E58593C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80377"/>
            <a:ext cx="10515600" cy="4712147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Overview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Objective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Related Work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Proposed Method</a:t>
            </a:r>
          </a:p>
          <a:p>
            <a:pPr lvl="1"/>
            <a:r>
              <a:rPr lang="en-US" dirty="0"/>
              <a:t>Direct Transfer</a:t>
            </a:r>
          </a:p>
          <a:p>
            <a:pPr lvl="1"/>
            <a:r>
              <a:rPr lang="en-US" dirty="0" err="1"/>
              <a:t>CycleGAN</a:t>
            </a:r>
            <a:endParaRPr lang="en-US" dirty="0"/>
          </a:p>
          <a:p>
            <a:pPr lvl="1"/>
            <a:r>
              <a:rPr lang="en-US" dirty="0"/>
              <a:t>Pseudo labels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Experimental Results</a:t>
            </a:r>
          </a:p>
          <a:p>
            <a:pPr lvl="1"/>
            <a:r>
              <a:rPr lang="en-US" dirty="0" err="1"/>
              <a:t>CycleGAN</a:t>
            </a:r>
            <a:endParaRPr lang="en-US" dirty="0"/>
          </a:p>
          <a:p>
            <a:pPr lvl="1"/>
            <a:r>
              <a:rPr lang="en-US" dirty="0"/>
              <a:t>Pseudo labels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Conclusions and Future Works</a:t>
            </a:r>
          </a:p>
        </p:txBody>
      </p:sp>
      <p:sp>
        <p:nvSpPr>
          <p:cNvPr id="6" name="Espaço Reservado para Rodapé 3">
            <a:extLst>
              <a:ext uri="{FF2B5EF4-FFF2-40B4-BE49-F238E27FC236}">
                <a16:creationId xmlns:a16="http://schemas.microsoft.com/office/drawing/2014/main" id="{1DC38FCA-E62D-4D4E-A472-4A093743022C}"/>
              </a:ext>
            </a:extLst>
          </p:cNvPr>
          <p:cNvSpPr txBox="1">
            <a:spLocks/>
          </p:cNvSpPr>
          <p:nvPr/>
        </p:nvSpPr>
        <p:spPr>
          <a:xfrm>
            <a:off x="0" y="6592068"/>
            <a:ext cx="12192000" cy="274320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dirty="0">
                <a:solidFill>
                  <a:schemeClr val="bg1"/>
                </a:solidFill>
              </a:rPr>
              <a:t>Tiago Pereira </a:t>
            </a:r>
            <a:r>
              <a:rPr lang="pt-BR" dirty="0" err="1">
                <a:solidFill>
                  <a:schemeClr val="bg1"/>
                </a:solidFill>
              </a:rPr>
              <a:t>and</a:t>
            </a: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 err="1">
                <a:solidFill>
                  <a:schemeClr val="bg1"/>
                </a:solidFill>
              </a:rPr>
              <a:t>Teofilo</a:t>
            </a:r>
            <a:r>
              <a:rPr lang="pt-BR" dirty="0">
                <a:solidFill>
                  <a:schemeClr val="bg1"/>
                </a:solidFill>
              </a:rPr>
              <a:t> de Campos	UnB							</a:t>
            </a:r>
            <a:r>
              <a:rPr lang="pt-BR" dirty="0" err="1">
                <a:solidFill>
                  <a:schemeClr val="bg1"/>
                </a:solidFill>
              </a:rPr>
              <a:t>February</a:t>
            </a:r>
            <a:r>
              <a:rPr lang="pt-BR" dirty="0">
                <a:solidFill>
                  <a:schemeClr val="bg1"/>
                </a:solidFill>
              </a:rPr>
              <a:t> 28, 2020</a:t>
            </a:r>
          </a:p>
        </p:txBody>
      </p:sp>
      <p:sp>
        <p:nvSpPr>
          <p:cNvPr id="7" name="Espaço Reservado para Número de Slide 4">
            <a:extLst>
              <a:ext uri="{FF2B5EF4-FFF2-40B4-BE49-F238E27FC236}">
                <a16:creationId xmlns:a16="http://schemas.microsoft.com/office/drawing/2014/main" id="{11F867F1-E044-4607-9D97-3F6A750896C9}"/>
              </a:ext>
            </a:extLst>
          </p:cNvPr>
          <p:cNvSpPr txBox="1">
            <a:spLocks/>
          </p:cNvSpPr>
          <p:nvPr/>
        </p:nvSpPr>
        <p:spPr>
          <a:xfrm>
            <a:off x="10737908" y="6592068"/>
            <a:ext cx="1454092" cy="265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F46CF436-30F0-47A6-A1A7-38248CC99A5E}" type="slidenum">
              <a:rPr lang="pt-BR" smtClean="0">
                <a:solidFill>
                  <a:schemeClr val="bg1"/>
                </a:solidFill>
              </a:rPr>
              <a:pPr algn="ctr"/>
              <a:t>2</a:t>
            </a:fld>
            <a:r>
              <a:rPr lang="pt-BR" dirty="0">
                <a:solidFill>
                  <a:schemeClr val="bg1"/>
                </a:solidFill>
              </a:rPr>
              <a:t> / 16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138B9DA-6512-4ACC-9614-EE365C4F83D5}"/>
              </a:ext>
            </a:extLst>
          </p:cNvPr>
          <p:cNvSpPr txBox="1"/>
          <p:nvPr/>
        </p:nvSpPr>
        <p:spPr>
          <a:xfrm>
            <a:off x="3733100" y="6592068"/>
            <a:ext cx="4725799" cy="27432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bg1"/>
                </a:solidFill>
              </a:rPr>
              <a:t>Domain </a:t>
            </a:r>
            <a:r>
              <a:rPr lang="pt-BR" sz="1200" dirty="0" err="1">
                <a:solidFill>
                  <a:schemeClr val="bg1"/>
                </a:solidFill>
              </a:rPr>
              <a:t>Adaptation</a:t>
            </a:r>
            <a:r>
              <a:rPr lang="pt-BR" sz="1200" dirty="0">
                <a:solidFill>
                  <a:schemeClr val="bg1"/>
                </a:solidFill>
              </a:rPr>
              <a:t> for Person </a:t>
            </a:r>
            <a:r>
              <a:rPr lang="pt-BR" sz="1200" dirty="0" err="1">
                <a:solidFill>
                  <a:schemeClr val="bg1"/>
                </a:solidFill>
              </a:rPr>
              <a:t>Re-identification</a:t>
            </a:r>
            <a:r>
              <a:rPr lang="pt-BR" sz="1200" dirty="0">
                <a:solidFill>
                  <a:schemeClr val="bg1"/>
                </a:solidFill>
              </a:rPr>
              <a:t> </a:t>
            </a:r>
            <a:r>
              <a:rPr lang="pt-BR" sz="1200" dirty="0" err="1">
                <a:solidFill>
                  <a:schemeClr val="bg1"/>
                </a:solidFill>
              </a:rPr>
              <a:t>on</a:t>
            </a:r>
            <a:r>
              <a:rPr lang="pt-BR" sz="1200" dirty="0">
                <a:solidFill>
                  <a:schemeClr val="bg1"/>
                </a:solidFill>
              </a:rPr>
              <a:t> New </a:t>
            </a:r>
            <a:r>
              <a:rPr lang="pt-BR" sz="1200" dirty="0" err="1">
                <a:solidFill>
                  <a:schemeClr val="bg1"/>
                </a:solidFill>
              </a:rPr>
              <a:t>Unlabeled</a:t>
            </a:r>
            <a:r>
              <a:rPr lang="pt-BR" sz="1200" dirty="0">
                <a:solidFill>
                  <a:schemeClr val="bg1"/>
                </a:solidFill>
              </a:rPr>
              <a:t> Data</a:t>
            </a:r>
            <a:endParaRPr lang="pt-BR" sz="1200"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0ABD1C57-76C8-4C76-A367-28DD99501E91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   Overview                Objective                Related Work                Proposed Method                Experimental Results            Conclusions</a:t>
            </a:r>
          </a:p>
        </p:txBody>
      </p:sp>
      <p:sp>
        <p:nvSpPr>
          <p:cNvPr id="10" name="CaixaDeTexto 8">
            <a:extLst>
              <a:ext uri="{FF2B5EF4-FFF2-40B4-BE49-F238E27FC236}">
                <a16:creationId xmlns:a16="http://schemas.microsoft.com/office/drawing/2014/main" id="{330346C4-5817-4F53-A609-BA39D8FE967E}"/>
              </a:ext>
            </a:extLst>
          </p:cNvPr>
          <p:cNvSpPr txBox="1"/>
          <p:nvPr/>
        </p:nvSpPr>
        <p:spPr>
          <a:xfrm>
            <a:off x="-1" y="357428"/>
            <a:ext cx="12192000" cy="21945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C3DA804-445F-4D8E-AACF-932E23F6139F}"/>
              </a:ext>
            </a:extLst>
          </p:cNvPr>
          <p:cNvSpPr/>
          <p:nvPr/>
        </p:nvSpPr>
        <p:spPr>
          <a:xfrm>
            <a:off x="284085" y="377720"/>
            <a:ext cx="150920" cy="151960"/>
          </a:xfrm>
          <a:prstGeom prst="ellipse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E9F679E-4E84-4A83-BD9A-13F819B2C22C}"/>
              </a:ext>
            </a:extLst>
          </p:cNvPr>
          <p:cNvSpPr/>
          <p:nvPr/>
        </p:nvSpPr>
        <p:spPr>
          <a:xfrm>
            <a:off x="2007832" y="389444"/>
            <a:ext cx="150920" cy="151960"/>
          </a:xfrm>
          <a:prstGeom prst="ellipse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06F7512-F4EE-46C0-8639-D06B8462C924}"/>
              </a:ext>
            </a:extLst>
          </p:cNvPr>
          <p:cNvSpPr/>
          <p:nvPr/>
        </p:nvSpPr>
        <p:spPr>
          <a:xfrm>
            <a:off x="3731579" y="392880"/>
            <a:ext cx="150920" cy="151960"/>
          </a:xfrm>
          <a:prstGeom prst="ellipse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8DD3E25-C1AB-4615-AAC3-DF8252306638}"/>
              </a:ext>
            </a:extLst>
          </p:cNvPr>
          <p:cNvSpPr/>
          <p:nvPr/>
        </p:nvSpPr>
        <p:spPr>
          <a:xfrm>
            <a:off x="3940203" y="392880"/>
            <a:ext cx="150920" cy="151960"/>
          </a:xfrm>
          <a:prstGeom prst="ellipse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E0CF306-4BEA-4C51-B9C6-9120F983B1F1}"/>
              </a:ext>
            </a:extLst>
          </p:cNvPr>
          <p:cNvSpPr/>
          <p:nvPr/>
        </p:nvSpPr>
        <p:spPr>
          <a:xfrm>
            <a:off x="4148827" y="389809"/>
            <a:ext cx="150920" cy="151960"/>
          </a:xfrm>
          <a:prstGeom prst="ellipse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6582FE2-87EC-4254-9E5B-29DC1B7F836F}"/>
              </a:ext>
            </a:extLst>
          </p:cNvPr>
          <p:cNvSpPr/>
          <p:nvPr/>
        </p:nvSpPr>
        <p:spPr>
          <a:xfrm>
            <a:off x="5814872" y="386980"/>
            <a:ext cx="150920" cy="151960"/>
          </a:xfrm>
          <a:prstGeom prst="ellipse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2705CDF-6314-41EE-847A-A68827178295}"/>
              </a:ext>
            </a:extLst>
          </p:cNvPr>
          <p:cNvSpPr/>
          <p:nvPr/>
        </p:nvSpPr>
        <p:spPr>
          <a:xfrm>
            <a:off x="6020539" y="393039"/>
            <a:ext cx="150920" cy="151960"/>
          </a:xfrm>
          <a:prstGeom prst="ellipse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2E88C3C-87FD-42CC-A605-DC9B558BC2C5}"/>
              </a:ext>
            </a:extLst>
          </p:cNvPr>
          <p:cNvSpPr/>
          <p:nvPr/>
        </p:nvSpPr>
        <p:spPr>
          <a:xfrm>
            <a:off x="6226206" y="392880"/>
            <a:ext cx="150920" cy="151960"/>
          </a:xfrm>
          <a:prstGeom prst="ellipse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17794B5-5827-400A-972F-2DA46E41DC08}"/>
              </a:ext>
            </a:extLst>
          </p:cNvPr>
          <p:cNvSpPr/>
          <p:nvPr/>
        </p:nvSpPr>
        <p:spPr>
          <a:xfrm>
            <a:off x="8383439" y="392498"/>
            <a:ext cx="150920" cy="151960"/>
          </a:xfrm>
          <a:prstGeom prst="ellipse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4B610A9-CC6F-41B4-BFE7-4B1453F48DDB}"/>
              </a:ext>
            </a:extLst>
          </p:cNvPr>
          <p:cNvSpPr/>
          <p:nvPr/>
        </p:nvSpPr>
        <p:spPr>
          <a:xfrm>
            <a:off x="8589106" y="392498"/>
            <a:ext cx="150920" cy="151960"/>
          </a:xfrm>
          <a:prstGeom prst="ellipse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91C187D-42F5-4ED1-96CA-58300C89C2F1}"/>
              </a:ext>
            </a:extLst>
          </p:cNvPr>
          <p:cNvSpPr/>
          <p:nvPr/>
        </p:nvSpPr>
        <p:spPr>
          <a:xfrm>
            <a:off x="8793290" y="392116"/>
            <a:ext cx="150920" cy="151960"/>
          </a:xfrm>
          <a:prstGeom prst="ellipse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C61D90D-4E93-4468-B7AB-30CAB0501BF6}"/>
              </a:ext>
            </a:extLst>
          </p:cNvPr>
          <p:cNvSpPr/>
          <p:nvPr/>
        </p:nvSpPr>
        <p:spPr>
          <a:xfrm>
            <a:off x="8997474" y="392116"/>
            <a:ext cx="150920" cy="151960"/>
          </a:xfrm>
          <a:prstGeom prst="ellipse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03CF7E6B-410B-42A3-BAF2-25C856A57E3F}"/>
              </a:ext>
            </a:extLst>
          </p:cNvPr>
          <p:cNvSpPr/>
          <p:nvPr/>
        </p:nvSpPr>
        <p:spPr>
          <a:xfrm>
            <a:off x="10943219" y="384333"/>
            <a:ext cx="150920" cy="151960"/>
          </a:xfrm>
          <a:prstGeom prst="ellipse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349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826968-E14B-445C-B66E-5276BB327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65476"/>
            <a:ext cx="12192000" cy="607998"/>
          </a:xfrm>
          <a:solidFill>
            <a:srgbClr val="416529"/>
          </a:solidFill>
        </p:spPr>
        <p:txBody>
          <a:bodyPr>
            <a:normAutofit fontScale="90000"/>
          </a:bodyPr>
          <a:lstStyle/>
          <a:p>
            <a:r>
              <a:rPr lang="pt-BR" dirty="0">
                <a:solidFill>
                  <a:schemeClr val="bg1"/>
                </a:solidFill>
              </a:rPr>
              <a:t>  Overview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224E978-23F5-4690-905F-0A0E58593C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4102" y="2135886"/>
            <a:ext cx="6776057" cy="349377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/>
              <a:t>	The purpose of person re-identification is to match images of persons in non-overlapping cameras views.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/>
              <a:t>	In person re-identification, each dataset or network of cameras is a domain.	</a:t>
            </a:r>
          </a:p>
        </p:txBody>
      </p:sp>
      <p:sp>
        <p:nvSpPr>
          <p:cNvPr id="6" name="Espaço Reservado para Rodapé 3">
            <a:extLst>
              <a:ext uri="{FF2B5EF4-FFF2-40B4-BE49-F238E27FC236}">
                <a16:creationId xmlns:a16="http://schemas.microsoft.com/office/drawing/2014/main" id="{1DC38FCA-E62D-4D4E-A472-4A093743022C}"/>
              </a:ext>
            </a:extLst>
          </p:cNvPr>
          <p:cNvSpPr txBox="1">
            <a:spLocks/>
          </p:cNvSpPr>
          <p:nvPr/>
        </p:nvSpPr>
        <p:spPr>
          <a:xfrm>
            <a:off x="0" y="6592068"/>
            <a:ext cx="12192000" cy="274320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</a:rPr>
              <a:t>Tiago Pereira and Teofilo de Campos	</a:t>
            </a:r>
            <a:r>
              <a:rPr lang="en-US" dirty="0" err="1">
                <a:solidFill>
                  <a:schemeClr val="bg1"/>
                </a:solidFill>
              </a:rPr>
              <a:t>UnB</a:t>
            </a:r>
            <a:r>
              <a:rPr lang="en-US" dirty="0">
                <a:solidFill>
                  <a:schemeClr val="bg1"/>
                </a:solidFill>
              </a:rPr>
              <a:t>							February 28, 2020</a:t>
            </a:r>
          </a:p>
        </p:txBody>
      </p:sp>
      <p:sp>
        <p:nvSpPr>
          <p:cNvPr id="7" name="Espaço Reservado para Número de Slide 4">
            <a:extLst>
              <a:ext uri="{FF2B5EF4-FFF2-40B4-BE49-F238E27FC236}">
                <a16:creationId xmlns:a16="http://schemas.microsoft.com/office/drawing/2014/main" id="{11F867F1-E044-4607-9D97-3F6A750896C9}"/>
              </a:ext>
            </a:extLst>
          </p:cNvPr>
          <p:cNvSpPr txBox="1">
            <a:spLocks/>
          </p:cNvSpPr>
          <p:nvPr/>
        </p:nvSpPr>
        <p:spPr>
          <a:xfrm>
            <a:off x="10737908" y="6592068"/>
            <a:ext cx="1454092" cy="265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F46CF436-30F0-47A6-A1A7-38248CC99A5E}" type="slidenum">
              <a:rPr lang="pt-BR" smtClean="0">
                <a:solidFill>
                  <a:schemeClr val="bg1"/>
                </a:solidFill>
              </a:rPr>
              <a:pPr algn="ctr"/>
              <a:t>3</a:t>
            </a:fld>
            <a:r>
              <a:rPr lang="pt-BR" dirty="0">
                <a:solidFill>
                  <a:schemeClr val="bg1"/>
                </a:solidFill>
              </a:rPr>
              <a:t> / 16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138B9DA-6512-4ACC-9614-EE365C4F83D5}"/>
              </a:ext>
            </a:extLst>
          </p:cNvPr>
          <p:cNvSpPr txBox="1"/>
          <p:nvPr/>
        </p:nvSpPr>
        <p:spPr>
          <a:xfrm>
            <a:off x="3733100" y="6592068"/>
            <a:ext cx="4725799" cy="27432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bg1"/>
                </a:solidFill>
              </a:rPr>
              <a:t>Domain </a:t>
            </a:r>
            <a:r>
              <a:rPr lang="pt-BR" sz="1200" dirty="0" err="1">
                <a:solidFill>
                  <a:schemeClr val="bg1"/>
                </a:solidFill>
              </a:rPr>
              <a:t>Adaptation</a:t>
            </a:r>
            <a:r>
              <a:rPr lang="pt-BR" sz="1200" dirty="0">
                <a:solidFill>
                  <a:schemeClr val="bg1"/>
                </a:solidFill>
              </a:rPr>
              <a:t> for Person </a:t>
            </a:r>
            <a:r>
              <a:rPr lang="pt-BR" sz="1200" dirty="0" err="1">
                <a:solidFill>
                  <a:schemeClr val="bg1"/>
                </a:solidFill>
              </a:rPr>
              <a:t>Re-identification</a:t>
            </a:r>
            <a:r>
              <a:rPr lang="pt-BR" sz="1200" dirty="0">
                <a:solidFill>
                  <a:schemeClr val="bg1"/>
                </a:solidFill>
              </a:rPr>
              <a:t> </a:t>
            </a:r>
            <a:r>
              <a:rPr lang="pt-BR" sz="1200" dirty="0" err="1">
                <a:solidFill>
                  <a:schemeClr val="bg1"/>
                </a:solidFill>
              </a:rPr>
              <a:t>on</a:t>
            </a:r>
            <a:r>
              <a:rPr lang="pt-BR" sz="1200" dirty="0">
                <a:solidFill>
                  <a:schemeClr val="bg1"/>
                </a:solidFill>
              </a:rPr>
              <a:t> New </a:t>
            </a:r>
            <a:r>
              <a:rPr lang="pt-BR" sz="1200" dirty="0" err="1">
                <a:solidFill>
                  <a:schemeClr val="bg1"/>
                </a:solidFill>
              </a:rPr>
              <a:t>Unlabeled</a:t>
            </a:r>
            <a:r>
              <a:rPr lang="pt-BR" sz="1200" dirty="0">
                <a:solidFill>
                  <a:schemeClr val="bg1"/>
                </a:solidFill>
              </a:rPr>
              <a:t> Data</a:t>
            </a:r>
            <a:endParaRPr lang="pt-BR" sz="1200" dirty="0"/>
          </a:p>
        </p:txBody>
      </p:sp>
      <p:sp>
        <p:nvSpPr>
          <p:cNvPr id="10" name="CaixaDeTexto 8">
            <a:extLst>
              <a:ext uri="{FF2B5EF4-FFF2-40B4-BE49-F238E27FC236}">
                <a16:creationId xmlns:a16="http://schemas.microsoft.com/office/drawing/2014/main" id="{C1963E67-88B5-4A57-8696-20C06A3DADD1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   </a:t>
            </a:r>
            <a:r>
              <a:rPr lang="en-US" dirty="0">
                <a:solidFill>
                  <a:schemeClr val="bg1"/>
                </a:solidFill>
              </a:rPr>
              <a:t>Overview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               Objective                Related Work                Proposed Method                Experimental Results            Conclusions</a:t>
            </a:r>
          </a:p>
        </p:txBody>
      </p:sp>
      <p:sp>
        <p:nvSpPr>
          <p:cNvPr id="11" name="CaixaDeTexto 8">
            <a:extLst>
              <a:ext uri="{FF2B5EF4-FFF2-40B4-BE49-F238E27FC236}">
                <a16:creationId xmlns:a16="http://schemas.microsoft.com/office/drawing/2014/main" id="{029F1C79-2126-42A8-8415-40FC629A912F}"/>
              </a:ext>
            </a:extLst>
          </p:cNvPr>
          <p:cNvSpPr txBox="1"/>
          <p:nvPr/>
        </p:nvSpPr>
        <p:spPr>
          <a:xfrm>
            <a:off x="-1" y="357428"/>
            <a:ext cx="12192000" cy="21945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05070E8-E2C4-4685-AD50-EE3490E16E44}"/>
              </a:ext>
            </a:extLst>
          </p:cNvPr>
          <p:cNvSpPr/>
          <p:nvPr/>
        </p:nvSpPr>
        <p:spPr>
          <a:xfrm>
            <a:off x="284085" y="377720"/>
            <a:ext cx="150920" cy="15196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BEB03E7-04B0-4A2E-B4BD-43A47FFDF780}"/>
              </a:ext>
            </a:extLst>
          </p:cNvPr>
          <p:cNvSpPr/>
          <p:nvPr/>
        </p:nvSpPr>
        <p:spPr>
          <a:xfrm>
            <a:off x="2007832" y="389444"/>
            <a:ext cx="150920" cy="151960"/>
          </a:xfrm>
          <a:prstGeom prst="ellipse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42F023F-D884-4CEF-99B5-EEE0FBD61159}"/>
              </a:ext>
            </a:extLst>
          </p:cNvPr>
          <p:cNvSpPr/>
          <p:nvPr/>
        </p:nvSpPr>
        <p:spPr>
          <a:xfrm>
            <a:off x="3731579" y="392880"/>
            <a:ext cx="150920" cy="151960"/>
          </a:xfrm>
          <a:prstGeom prst="ellipse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BD10D4D-60F5-4FF1-8498-0837C4BA59D1}"/>
              </a:ext>
            </a:extLst>
          </p:cNvPr>
          <p:cNvSpPr/>
          <p:nvPr/>
        </p:nvSpPr>
        <p:spPr>
          <a:xfrm>
            <a:off x="3940203" y="392880"/>
            <a:ext cx="150920" cy="151960"/>
          </a:xfrm>
          <a:prstGeom prst="ellipse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4372D0B-10D6-4BE8-962A-1E94418A20FF}"/>
              </a:ext>
            </a:extLst>
          </p:cNvPr>
          <p:cNvSpPr/>
          <p:nvPr/>
        </p:nvSpPr>
        <p:spPr>
          <a:xfrm>
            <a:off x="4148827" y="389809"/>
            <a:ext cx="150920" cy="151960"/>
          </a:xfrm>
          <a:prstGeom prst="ellipse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F3BB748-87F8-4F95-B37C-B452D70C8A35}"/>
              </a:ext>
            </a:extLst>
          </p:cNvPr>
          <p:cNvSpPr/>
          <p:nvPr/>
        </p:nvSpPr>
        <p:spPr>
          <a:xfrm>
            <a:off x="5814872" y="386980"/>
            <a:ext cx="150920" cy="151960"/>
          </a:xfrm>
          <a:prstGeom prst="ellipse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1547FA9-05CE-4705-80DE-59217C700A03}"/>
              </a:ext>
            </a:extLst>
          </p:cNvPr>
          <p:cNvSpPr/>
          <p:nvPr/>
        </p:nvSpPr>
        <p:spPr>
          <a:xfrm>
            <a:off x="6020539" y="393039"/>
            <a:ext cx="150920" cy="151960"/>
          </a:xfrm>
          <a:prstGeom prst="ellipse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5686800-9ADD-4C11-9F45-096D2CC34836}"/>
              </a:ext>
            </a:extLst>
          </p:cNvPr>
          <p:cNvSpPr/>
          <p:nvPr/>
        </p:nvSpPr>
        <p:spPr>
          <a:xfrm>
            <a:off x="6226206" y="392880"/>
            <a:ext cx="150920" cy="151960"/>
          </a:xfrm>
          <a:prstGeom prst="ellipse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52B4681-44BE-40B9-B0C0-953A7AC7A9A4}"/>
              </a:ext>
            </a:extLst>
          </p:cNvPr>
          <p:cNvSpPr/>
          <p:nvPr/>
        </p:nvSpPr>
        <p:spPr>
          <a:xfrm>
            <a:off x="8383439" y="392498"/>
            <a:ext cx="150920" cy="151960"/>
          </a:xfrm>
          <a:prstGeom prst="ellipse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FC11690C-D6BE-484E-BEB2-E5CA9E30646F}"/>
              </a:ext>
            </a:extLst>
          </p:cNvPr>
          <p:cNvSpPr/>
          <p:nvPr/>
        </p:nvSpPr>
        <p:spPr>
          <a:xfrm>
            <a:off x="8589106" y="392498"/>
            <a:ext cx="150920" cy="151960"/>
          </a:xfrm>
          <a:prstGeom prst="ellipse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47CD3D5-805D-49BD-A77F-4CD09F21C461}"/>
              </a:ext>
            </a:extLst>
          </p:cNvPr>
          <p:cNvSpPr/>
          <p:nvPr/>
        </p:nvSpPr>
        <p:spPr>
          <a:xfrm>
            <a:off x="8793290" y="392116"/>
            <a:ext cx="150920" cy="151960"/>
          </a:xfrm>
          <a:prstGeom prst="ellipse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B99B32B-6F1F-4A94-984A-B32D212DCA26}"/>
              </a:ext>
            </a:extLst>
          </p:cNvPr>
          <p:cNvSpPr/>
          <p:nvPr/>
        </p:nvSpPr>
        <p:spPr>
          <a:xfrm>
            <a:off x="8997474" y="392116"/>
            <a:ext cx="150920" cy="151960"/>
          </a:xfrm>
          <a:prstGeom prst="ellipse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C0FD082-0799-49A9-9345-B591771C8906}"/>
              </a:ext>
            </a:extLst>
          </p:cNvPr>
          <p:cNvSpPr/>
          <p:nvPr/>
        </p:nvSpPr>
        <p:spPr>
          <a:xfrm>
            <a:off x="10943219" y="384333"/>
            <a:ext cx="150920" cy="151960"/>
          </a:xfrm>
          <a:prstGeom prst="ellipse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95728CE-7814-466E-8DE5-431C3255E8BD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GrpSpPr/>
          <p:nvPr/>
        </p:nvGrpSpPr>
        <p:grpSpPr>
          <a:xfrm>
            <a:off x="7771618" y="1999418"/>
            <a:ext cx="3982417" cy="3766706"/>
            <a:chOff x="3454891" y="3433114"/>
            <a:chExt cx="2641108" cy="2681575"/>
          </a:xfrm>
        </p:grpSpPr>
        <p:pic>
          <p:nvPicPr>
            <p:cNvPr id="5" name="Picture 4" descr="A picture containing woman, outdoor, girl, road&#10;&#10;Description automatically generated">
              <a:extLst>
                <a:ext uri="{FF2B5EF4-FFF2-40B4-BE49-F238E27FC236}">
                  <a16:creationId xmlns:a16="http://schemas.microsoft.com/office/drawing/2014/main" id="{0E033B6E-386F-4F00-ACA0-1F50B1FDD5A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54891" y="3433114"/>
              <a:ext cx="609600" cy="1219200"/>
            </a:xfrm>
            <a:prstGeom prst="rect">
              <a:avLst/>
            </a:prstGeom>
          </p:spPr>
        </p:pic>
        <p:pic>
          <p:nvPicPr>
            <p:cNvPr id="26" name="Picture 25" descr="A blurry photo of a girl&#10;&#10;Description automatically generated">
              <a:extLst>
                <a:ext uri="{FF2B5EF4-FFF2-40B4-BE49-F238E27FC236}">
                  <a16:creationId xmlns:a16="http://schemas.microsoft.com/office/drawing/2014/main" id="{2FA50910-07E5-4F11-8294-0DDBABB4B3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86399" y="3433114"/>
              <a:ext cx="609600" cy="1219200"/>
            </a:xfrm>
            <a:prstGeom prst="rect">
              <a:avLst/>
            </a:prstGeom>
          </p:spPr>
        </p:pic>
        <p:pic>
          <p:nvPicPr>
            <p:cNvPr id="28" name="Picture 27" descr="A blurry image of a cat&#10;&#10;Description automatically generated">
              <a:extLst>
                <a:ext uri="{FF2B5EF4-FFF2-40B4-BE49-F238E27FC236}">
                  <a16:creationId xmlns:a16="http://schemas.microsoft.com/office/drawing/2014/main" id="{2015B686-2C4E-4386-980D-53A39B6EBA9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86399" y="4895489"/>
              <a:ext cx="609600" cy="1219200"/>
            </a:xfrm>
            <a:prstGeom prst="rect">
              <a:avLst/>
            </a:prstGeom>
          </p:spPr>
        </p:pic>
        <p:pic>
          <p:nvPicPr>
            <p:cNvPr id="30" name="Picture 29" descr="A blurry image of a cat&#10;&#10;Description automatically generated">
              <a:extLst>
                <a:ext uri="{FF2B5EF4-FFF2-40B4-BE49-F238E27FC236}">
                  <a16:creationId xmlns:a16="http://schemas.microsoft.com/office/drawing/2014/main" id="{9E90F229-D617-4B64-A1D6-49D0EF58853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0645" y="4895489"/>
              <a:ext cx="609600" cy="1219200"/>
            </a:xfrm>
            <a:prstGeom prst="rect">
              <a:avLst/>
            </a:prstGeom>
          </p:spPr>
        </p:pic>
        <p:pic>
          <p:nvPicPr>
            <p:cNvPr id="32" name="Picture 31" descr="A blurry image of a person&#10;&#10;Description automatically generated">
              <a:extLst>
                <a:ext uri="{FF2B5EF4-FFF2-40B4-BE49-F238E27FC236}">
                  <a16:creationId xmlns:a16="http://schemas.microsoft.com/office/drawing/2014/main" id="{699ACF86-440F-4970-94A6-B1AAD4FCBA7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54891" y="4895489"/>
              <a:ext cx="609600" cy="1219200"/>
            </a:xfrm>
            <a:prstGeom prst="rect">
              <a:avLst/>
            </a:prstGeom>
          </p:spPr>
        </p:pic>
        <p:pic>
          <p:nvPicPr>
            <p:cNvPr id="34" name="Picture 33" descr="A blurry image of a boy&#10;&#10;Description automatically generated">
              <a:extLst>
                <a:ext uri="{FF2B5EF4-FFF2-40B4-BE49-F238E27FC236}">
                  <a16:creationId xmlns:a16="http://schemas.microsoft.com/office/drawing/2014/main" id="{9E3E3FBF-A43B-4059-B0C4-619FC1C0468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0645" y="3433114"/>
              <a:ext cx="609600" cy="1219200"/>
            </a:xfrm>
            <a:prstGeom prst="rect">
              <a:avLst/>
            </a:prstGeom>
          </p:spPr>
        </p:pic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5A805664-CED9-4E20-ABAA-F7E536297FC1}"/>
              </a:ext>
            </a:extLst>
          </p:cNvPr>
          <p:cNvSpPr txBox="1"/>
          <p:nvPr/>
        </p:nvSpPr>
        <p:spPr>
          <a:xfrm>
            <a:off x="8177025" y="5812633"/>
            <a:ext cx="31716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Figure 1: Example from Market 1501 [1] dataset</a:t>
            </a:r>
          </a:p>
        </p:txBody>
      </p:sp>
      <p:sp>
        <p:nvSpPr>
          <p:cNvPr id="37" name="Espaço Reservado para Rodapé 4">
            <a:extLst>
              <a:ext uri="{FF2B5EF4-FFF2-40B4-BE49-F238E27FC236}">
                <a16:creationId xmlns:a16="http://schemas.microsoft.com/office/drawing/2014/main" id="{8FFBFF26-11F3-48DE-9D85-C0DF38D26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4102" y="6335167"/>
            <a:ext cx="10116122" cy="276999"/>
          </a:xfrm>
        </p:spPr>
        <p:txBody>
          <a:bodyPr/>
          <a:lstStyle/>
          <a:p>
            <a:pPr algn="l"/>
            <a:r>
              <a:rPr lang="en-US" sz="1000" dirty="0">
                <a:solidFill>
                  <a:schemeClr val="tx1"/>
                </a:solidFill>
              </a:rPr>
              <a:t>[1] Zheng, L., Shen, L., Tian, L., Wang, S., Wang, J., and Tian, Q. Scalable person re-identification: A benchmark. In: ICCV 2015.</a:t>
            </a:r>
          </a:p>
        </p:txBody>
      </p:sp>
    </p:spTree>
    <p:extLst>
      <p:ext uri="{BB962C8B-B14F-4D97-AF65-F5344CB8AC3E}">
        <p14:creationId xmlns:p14="http://schemas.microsoft.com/office/powerpoint/2010/main" val="446632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826968-E14B-445C-B66E-5276BB327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65476"/>
            <a:ext cx="12192000" cy="607998"/>
          </a:xfrm>
          <a:solidFill>
            <a:srgbClr val="416529"/>
          </a:solidFill>
        </p:spPr>
        <p:txBody>
          <a:bodyPr>
            <a:normAutofit fontScale="90000"/>
          </a:bodyPr>
          <a:lstStyle/>
          <a:p>
            <a:r>
              <a:rPr lang="pt-BR" dirty="0">
                <a:solidFill>
                  <a:schemeClr val="bg1"/>
                </a:solidFill>
              </a:rPr>
              <a:t>  </a:t>
            </a:r>
            <a:r>
              <a:rPr lang="pt-BR" dirty="0" err="1">
                <a:solidFill>
                  <a:schemeClr val="bg1"/>
                </a:solidFill>
              </a:rPr>
              <a:t>Objective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6" name="Espaço Reservado para Rodapé 3">
            <a:extLst>
              <a:ext uri="{FF2B5EF4-FFF2-40B4-BE49-F238E27FC236}">
                <a16:creationId xmlns:a16="http://schemas.microsoft.com/office/drawing/2014/main" id="{1DC38FCA-E62D-4D4E-A472-4A093743022C}"/>
              </a:ext>
            </a:extLst>
          </p:cNvPr>
          <p:cNvSpPr txBox="1">
            <a:spLocks/>
          </p:cNvSpPr>
          <p:nvPr/>
        </p:nvSpPr>
        <p:spPr>
          <a:xfrm>
            <a:off x="0" y="6592068"/>
            <a:ext cx="12192000" cy="274320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dirty="0">
                <a:solidFill>
                  <a:schemeClr val="bg1"/>
                </a:solidFill>
              </a:rPr>
              <a:t>Tiago Pereira </a:t>
            </a:r>
            <a:r>
              <a:rPr lang="pt-BR" dirty="0" err="1">
                <a:solidFill>
                  <a:schemeClr val="bg1"/>
                </a:solidFill>
              </a:rPr>
              <a:t>and</a:t>
            </a: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 err="1">
                <a:solidFill>
                  <a:schemeClr val="bg1"/>
                </a:solidFill>
              </a:rPr>
              <a:t>Teofilo</a:t>
            </a:r>
            <a:r>
              <a:rPr lang="pt-BR" dirty="0">
                <a:solidFill>
                  <a:schemeClr val="bg1"/>
                </a:solidFill>
              </a:rPr>
              <a:t> de Campos	UnB							</a:t>
            </a:r>
            <a:r>
              <a:rPr lang="pt-BR" dirty="0" err="1">
                <a:solidFill>
                  <a:schemeClr val="bg1"/>
                </a:solidFill>
              </a:rPr>
              <a:t>February</a:t>
            </a:r>
            <a:r>
              <a:rPr lang="pt-BR" dirty="0">
                <a:solidFill>
                  <a:schemeClr val="bg1"/>
                </a:solidFill>
              </a:rPr>
              <a:t> 28, 2020</a:t>
            </a:r>
          </a:p>
        </p:txBody>
      </p:sp>
      <p:sp>
        <p:nvSpPr>
          <p:cNvPr id="7" name="Espaço Reservado para Número de Slide 4">
            <a:extLst>
              <a:ext uri="{FF2B5EF4-FFF2-40B4-BE49-F238E27FC236}">
                <a16:creationId xmlns:a16="http://schemas.microsoft.com/office/drawing/2014/main" id="{11F867F1-E044-4607-9D97-3F6A750896C9}"/>
              </a:ext>
            </a:extLst>
          </p:cNvPr>
          <p:cNvSpPr txBox="1">
            <a:spLocks/>
          </p:cNvSpPr>
          <p:nvPr/>
        </p:nvSpPr>
        <p:spPr>
          <a:xfrm>
            <a:off x="10737908" y="6592068"/>
            <a:ext cx="1454092" cy="265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F46CF436-30F0-47A6-A1A7-38248CC99A5E}" type="slidenum">
              <a:rPr lang="pt-BR" smtClean="0">
                <a:solidFill>
                  <a:schemeClr val="bg1"/>
                </a:solidFill>
              </a:rPr>
              <a:pPr algn="ctr"/>
              <a:t>4</a:t>
            </a:fld>
            <a:r>
              <a:rPr lang="pt-BR" dirty="0">
                <a:solidFill>
                  <a:schemeClr val="bg1"/>
                </a:solidFill>
              </a:rPr>
              <a:t> / 16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138B9DA-6512-4ACC-9614-EE365C4F83D5}"/>
              </a:ext>
            </a:extLst>
          </p:cNvPr>
          <p:cNvSpPr txBox="1"/>
          <p:nvPr/>
        </p:nvSpPr>
        <p:spPr>
          <a:xfrm>
            <a:off x="3733100" y="6592068"/>
            <a:ext cx="4725799" cy="27432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bg1"/>
                </a:solidFill>
              </a:rPr>
              <a:t>Domain </a:t>
            </a:r>
            <a:r>
              <a:rPr lang="pt-BR" sz="1200" dirty="0" err="1">
                <a:solidFill>
                  <a:schemeClr val="bg1"/>
                </a:solidFill>
              </a:rPr>
              <a:t>Adaptation</a:t>
            </a:r>
            <a:r>
              <a:rPr lang="pt-BR" sz="1200" dirty="0">
                <a:solidFill>
                  <a:schemeClr val="bg1"/>
                </a:solidFill>
              </a:rPr>
              <a:t> for Person </a:t>
            </a:r>
            <a:r>
              <a:rPr lang="pt-BR" sz="1200" dirty="0" err="1">
                <a:solidFill>
                  <a:schemeClr val="bg1"/>
                </a:solidFill>
              </a:rPr>
              <a:t>Re-identification</a:t>
            </a:r>
            <a:r>
              <a:rPr lang="pt-BR" sz="1200" dirty="0">
                <a:solidFill>
                  <a:schemeClr val="bg1"/>
                </a:solidFill>
              </a:rPr>
              <a:t> </a:t>
            </a:r>
            <a:r>
              <a:rPr lang="pt-BR" sz="1200" dirty="0" err="1">
                <a:solidFill>
                  <a:schemeClr val="bg1"/>
                </a:solidFill>
              </a:rPr>
              <a:t>on</a:t>
            </a:r>
            <a:r>
              <a:rPr lang="pt-BR" sz="1200" dirty="0">
                <a:solidFill>
                  <a:schemeClr val="bg1"/>
                </a:solidFill>
              </a:rPr>
              <a:t> New </a:t>
            </a:r>
            <a:r>
              <a:rPr lang="pt-BR" sz="1200" dirty="0" err="1">
                <a:solidFill>
                  <a:schemeClr val="bg1"/>
                </a:solidFill>
              </a:rPr>
              <a:t>Unlabeled</a:t>
            </a:r>
            <a:r>
              <a:rPr lang="pt-BR" sz="1200" dirty="0">
                <a:solidFill>
                  <a:schemeClr val="bg1"/>
                </a:solidFill>
              </a:rPr>
              <a:t> Data</a:t>
            </a:r>
            <a:endParaRPr lang="pt-BR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2CF04E5-E5F6-452C-A9F0-18A3E053A7E6}"/>
              </a:ext>
            </a:extLst>
          </p:cNvPr>
          <p:cNvSpPr txBox="1"/>
          <p:nvPr/>
        </p:nvSpPr>
        <p:spPr>
          <a:xfrm>
            <a:off x="968406" y="2707313"/>
            <a:ext cx="10515599" cy="175432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rgbClr val="416529"/>
            </a:solidFill>
          </a:ln>
        </p:spPr>
        <p:txBody>
          <a:bodyPr wrap="square" rtlCol="0">
            <a:spAutoFit/>
          </a:bodyPr>
          <a:lstStyle/>
          <a:p>
            <a:pPr algn="just"/>
            <a:r>
              <a:rPr lang="en-US" sz="2800" dirty="0"/>
              <a:t>	 </a:t>
            </a:r>
            <a:r>
              <a:rPr lang="en-US" sz="3600" dirty="0"/>
              <a:t>Our objective is to improve person re-identification performance on new datasets without the need of labeling it.</a:t>
            </a:r>
          </a:p>
        </p:txBody>
      </p:sp>
      <p:sp>
        <p:nvSpPr>
          <p:cNvPr id="11" name="CaixaDeTexto 8">
            <a:extLst>
              <a:ext uri="{FF2B5EF4-FFF2-40B4-BE49-F238E27FC236}">
                <a16:creationId xmlns:a16="http://schemas.microsoft.com/office/drawing/2014/main" id="{9CCB4B25-27FB-4571-A67A-92736CBA0230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   Overview                </a:t>
            </a:r>
            <a:r>
              <a:rPr lang="en-US" dirty="0">
                <a:solidFill>
                  <a:schemeClr val="bg1"/>
                </a:solidFill>
              </a:rPr>
              <a:t>Objective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               Related Work                Proposed Method                Experimental Results            Conclusions</a:t>
            </a:r>
          </a:p>
        </p:txBody>
      </p:sp>
      <p:sp>
        <p:nvSpPr>
          <p:cNvPr id="12" name="CaixaDeTexto 8">
            <a:extLst>
              <a:ext uri="{FF2B5EF4-FFF2-40B4-BE49-F238E27FC236}">
                <a16:creationId xmlns:a16="http://schemas.microsoft.com/office/drawing/2014/main" id="{CD991443-F86A-4421-8E95-503D2A9A36CA}"/>
              </a:ext>
            </a:extLst>
          </p:cNvPr>
          <p:cNvSpPr txBox="1"/>
          <p:nvPr/>
        </p:nvSpPr>
        <p:spPr>
          <a:xfrm>
            <a:off x="-1" y="357428"/>
            <a:ext cx="12192000" cy="21945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0DDCDDA-A867-4973-888D-742A2B46A632}"/>
              </a:ext>
            </a:extLst>
          </p:cNvPr>
          <p:cNvSpPr/>
          <p:nvPr/>
        </p:nvSpPr>
        <p:spPr>
          <a:xfrm>
            <a:off x="284085" y="377720"/>
            <a:ext cx="150920" cy="151960"/>
          </a:xfrm>
          <a:prstGeom prst="ellipse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A1F8CB1-7FB2-4166-BB8C-9A64B2641AB6}"/>
              </a:ext>
            </a:extLst>
          </p:cNvPr>
          <p:cNvSpPr/>
          <p:nvPr/>
        </p:nvSpPr>
        <p:spPr>
          <a:xfrm>
            <a:off x="2007832" y="389444"/>
            <a:ext cx="150920" cy="15196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6A37711-1226-485F-80B6-24FB7A02472F}"/>
              </a:ext>
            </a:extLst>
          </p:cNvPr>
          <p:cNvSpPr/>
          <p:nvPr/>
        </p:nvSpPr>
        <p:spPr>
          <a:xfrm>
            <a:off x="3731579" y="392880"/>
            <a:ext cx="150920" cy="151960"/>
          </a:xfrm>
          <a:prstGeom prst="ellipse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041D994-DDB8-404A-A14F-4125D00F1403}"/>
              </a:ext>
            </a:extLst>
          </p:cNvPr>
          <p:cNvSpPr/>
          <p:nvPr/>
        </p:nvSpPr>
        <p:spPr>
          <a:xfrm>
            <a:off x="3940203" y="392880"/>
            <a:ext cx="150920" cy="151960"/>
          </a:xfrm>
          <a:prstGeom prst="ellipse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E84E4D9-C6A4-4271-A855-D5DE69843ED0}"/>
              </a:ext>
            </a:extLst>
          </p:cNvPr>
          <p:cNvSpPr/>
          <p:nvPr/>
        </p:nvSpPr>
        <p:spPr>
          <a:xfrm>
            <a:off x="4148827" y="389809"/>
            <a:ext cx="150920" cy="151960"/>
          </a:xfrm>
          <a:prstGeom prst="ellipse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17AAF2E-21BC-4EED-A801-41AC9FF5F250}"/>
              </a:ext>
            </a:extLst>
          </p:cNvPr>
          <p:cNvSpPr/>
          <p:nvPr/>
        </p:nvSpPr>
        <p:spPr>
          <a:xfrm>
            <a:off x="5814872" y="386980"/>
            <a:ext cx="150920" cy="151960"/>
          </a:xfrm>
          <a:prstGeom prst="ellipse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1913E19-F20D-46A8-8F68-B7975C29FFE9}"/>
              </a:ext>
            </a:extLst>
          </p:cNvPr>
          <p:cNvSpPr/>
          <p:nvPr/>
        </p:nvSpPr>
        <p:spPr>
          <a:xfrm>
            <a:off x="6020539" y="393039"/>
            <a:ext cx="150920" cy="151960"/>
          </a:xfrm>
          <a:prstGeom prst="ellipse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083E0D1-1130-4F25-8283-AC07FEFAAF1E}"/>
              </a:ext>
            </a:extLst>
          </p:cNvPr>
          <p:cNvSpPr/>
          <p:nvPr/>
        </p:nvSpPr>
        <p:spPr>
          <a:xfrm>
            <a:off x="6226206" y="392880"/>
            <a:ext cx="150920" cy="151960"/>
          </a:xfrm>
          <a:prstGeom prst="ellipse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A2E48C1-0FAC-4522-B8FA-E154187BC9D7}"/>
              </a:ext>
            </a:extLst>
          </p:cNvPr>
          <p:cNvSpPr/>
          <p:nvPr/>
        </p:nvSpPr>
        <p:spPr>
          <a:xfrm>
            <a:off x="8383439" y="392498"/>
            <a:ext cx="150920" cy="151960"/>
          </a:xfrm>
          <a:prstGeom prst="ellipse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279CEE8-B96E-4F2D-B3A8-BBD6A6EC401E}"/>
              </a:ext>
            </a:extLst>
          </p:cNvPr>
          <p:cNvSpPr/>
          <p:nvPr/>
        </p:nvSpPr>
        <p:spPr>
          <a:xfrm>
            <a:off x="8589106" y="392498"/>
            <a:ext cx="150920" cy="151960"/>
          </a:xfrm>
          <a:prstGeom prst="ellipse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0D97C48-F69C-470A-A366-4E4C5086F951}"/>
              </a:ext>
            </a:extLst>
          </p:cNvPr>
          <p:cNvSpPr/>
          <p:nvPr/>
        </p:nvSpPr>
        <p:spPr>
          <a:xfrm>
            <a:off x="8793290" y="392116"/>
            <a:ext cx="150920" cy="151960"/>
          </a:xfrm>
          <a:prstGeom prst="ellipse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B4922C3-FA59-4BAA-853E-C40B426548A1}"/>
              </a:ext>
            </a:extLst>
          </p:cNvPr>
          <p:cNvSpPr/>
          <p:nvPr/>
        </p:nvSpPr>
        <p:spPr>
          <a:xfrm>
            <a:off x="8997474" y="392116"/>
            <a:ext cx="150920" cy="151960"/>
          </a:xfrm>
          <a:prstGeom prst="ellipse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72F2ABC-6832-4AFE-A4E0-FD9A0270B639}"/>
              </a:ext>
            </a:extLst>
          </p:cNvPr>
          <p:cNvSpPr/>
          <p:nvPr/>
        </p:nvSpPr>
        <p:spPr>
          <a:xfrm>
            <a:off x="10943219" y="384333"/>
            <a:ext cx="150920" cy="151960"/>
          </a:xfrm>
          <a:prstGeom prst="ellipse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755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826968-E14B-445C-B66E-5276BB327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" y="576884"/>
            <a:ext cx="12192000" cy="607998"/>
          </a:xfrm>
          <a:solidFill>
            <a:srgbClr val="416529"/>
          </a:solidFill>
        </p:spPr>
        <p:txBody>
          <a:bodyPr>
            <a:normAutofit fontScale="90000"/>
          </a:bodyPr>
          <a:lstStyle/>
          <a:p>
            <a:r>
              <a:rPr lang="pt-BR" dirty="0">
                <a:solidFill>
                  <a:schemeClr val="bg1"/>
                </a:solidFill>
              </a:rPr>
              <a:t>  </a:t>
            </a:r>
            <a:r>
              <a:rPr lang="pt-BR" dirty="0" err="1">
                <a:solidFill>
                  <a:schemeClr val="bg1"/>
                </a:solidFill>
              </a:rPr>
              <a:t>Related</a:t>
            </a: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 err="1">
                <a:solidFill>
                  <a:schemeClr val="bg1"/>
                </a:solidFill>
              </a:rPr>
              <a:t>Work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224E978-23F5-4690-905F-0A0E58593C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7619" y="1344491"/>
            <a:ext cx="10515600" cy="184987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/>
              <a:t>	The state-of-art on person re-identification uses either:</a:t>
            </a:r>
          </a:p>
          <a:p>
            <a:pPr lvl="3" algn="just"/>
            <a:r>
              <a:rPr lang="en-US" sz="2400" b="1" dirty="0"/>
              <a:t>Attention-based neural networks [2]</a:t>
            </a:r>
          </a:p>
          <a:p>
            <a:pPr lvl="3" algn="just"/>
            <a:r>
              <a:rPr lang="en-US" sz="2400" b="1" dirty="0"/>
              <a:t>Factorization neural networks [3]</a:t>
            </a:r>
          </a:p>
          <a:p>
            <a:pPr lvl="3" algn="just"/>
            <a:r>
              <a:rPr lang="en-US" sz="2400" b="1" dirty="0"/>
              <a:t>Body parts detection [4]</a:t>
            </a:r>
          </a:p>
        </p:txBody>
      </p:sp>
      <p:sp>
        <p:nvSpPr>
          <p:cNvPr id="6" name="Espaço Reservado para Rodapé 3">
            <a:extLst>
              <a:ext uri="{FF2B5EF4-FFF2-40B4-BE49-F238E27FC236}">
                <a16:creationId xmlns:a16="http://schemas.microsoft.com/office/drawing/2014/main" id="{1DC38FCA-E62D-4D4E-A472-4A093743022C}"/>
              </a:ext>
            </a:extLst>
          </p:cNvPr>
          <p:cNvSpPr txBox="1">
            <a:spLocks/>
          </p:cNvSpPr>
          <p:nvPr/>
        </p:nvSpPr>
        <p:spPr>
          <a:xfrm>
            <a:off x="0" y="6592068"/>
            <a:ext cx="12192000" cy="274320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dirty="0">
                <a:solidFill>
                  <a:schemeClr val="bg1"/>
                </a:solidFill>
              </a:rPr>
              <a:t>Tiago Pereira </a:t>
            </a:r>
            <a:r>
              <a:rPr lang="pt-BR" dirty="0" err="1">
                <a:solidFill>
                  <a:schemeClr val="bg1"/>
                </a:solidFill>
              </a:rPr>
              <a:t>and</a:t>
            </a: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 err="1">
                <a:solidFill>
                  <a:schemeClr val="bg1"/>
                </a:solidFill>
              </a:rPr>
              <a:t>Teofilo</a:t>
            </a:r>
            <a:r>
              <a:rPr lang="pt-BR" dirty="0">
                <a:solidFill>
                  <a:schemeClr val="bg1"/>
                </a:solidFill>
              </a:rPr>
              <a:t> de Campos	UnB							</a:t>
            </a:r>
            <a:r>
              <a:rPr lang="pt-BR" dirty="0" err="1">
                <a:solidFill>
                  <a:schemeClr val="bg1"/>
                </a:solidFill>
              </a:rPr>
              <a:t>February</a:t>
            </a:r>
            <a:r>
              <a:rPr lang="pt-BR" dirty="0">
                <a:solidFill>
                  <a:schemeClr val="bg1"/>
                </a:solidFill>
              </a:rPr>
              <a:t> 28, 2020</a:t>
            </a:r>
          </a:p>
        </p:txBody>
      </p:sp>
      <p:sp>
        <p:nvSpPr>
          <p:cNvPr id="7" name="Espaço Reservado para Número de Slide 4">
            <a:extLst>
              <a:ext uri="{FF2B5EF4-FFF2-40B4-BE49-F238E27FC236}">
                <a16:creationId xmlns:a16="http://schemas.microsoft.com/office/drawing/2014/main" id="{11F867F1-E044-4607-9D97-3F6A750896C9}"/>
              </a:ext>
            </a:extLst>
          </p:cNvPr>
          <p:cNvSpPr txBox="1">
            <a:spLocks/>
          </p:cNvSpPr>
          <p:nvPr/>
        </p:nvSpPr>
        <p:spPr>
          <a:xfrm>
            <a:off x="10737908" y="6592068"/>
            <a:ext cx="1454092" cy="265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F46CF436-30F0-47A6-A1A7-38248CC99A5E}" type="slidenum">
              <a:rPr lang="pt-BR" smtClean="0">
                <a:solidFill>
                  <a:schemeClr val="bg1"/>
                </a:solidFill>
              </a:rPr>
              <a:pPr algn="ctr"/>
              <a:t>5</a:t>
            </a:fld>
            <a:r>
              <a:rPr lang="pt-BR" dirty="0">
                <a:solidFill>
                  <a:schemeClr val="bg1"/>
                </a:solidFill>
              </a:rPr>
              <a:t> / 16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138B9DA-6512-4ACC-9614-EE365C4F83D5}"/>
              </a:ext>
            </a:extLst>
          </p:cNvPr>
          <p:cNvSpPr txBox="1"/>
          <p:nvPr/>
        </p:nvSpPr>
        <p:spPr>
          <a:xfrm>
            <a:off x="3733100" y="6592068"/>
            <a:ext cx="4725799" cy="27432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bg1"/>
                </a:solidFill>
              </a:rPr>
              <a:t>Domain </a:t>
            </a:r>
            <a:r>
              <a:rPr lang="pt-BR" sz="1200" dirty="0" err="1">
                <a:solidFill>
                  <a:schemeClr val="bg1"/>
                </a:solidFill>
              </a:rPr>
              <a:t>Adaptation</a:t>
            </a:r>
            <a:r>
              <a:rPr lang="pt-BR" sz="1200" dirty="0">
                <a:solidFill>
                  <a:schemeClr val="bg1"/>
                </a:solidFill>
              </a:rPr>
              <a:t> for Person </a:t>
            </a:r>
            <a:r>
              <a:rPr lang="pt-BR" sz="1200" dirty="0" err="1">
                <a:solidFill>
                  <a:schemeClr val="bg1"/>
                </a:solidFill>
              </a:rPr>
              <a:t>Re-identification</a:t>
            </a:r>
            <a:r>
              <a:rPr lang="pt-BR" sz="1200" dirty="0">
                <a:solidFill>
                  <a:schemeClr val="bg1"/>
                </a:solidFill>
              </a:rPr>
              <a:t> </a:t>
            </a:r>
            <a:r>
              <a:rPr lang="pt-BR" sz="1200" dirty="0" err="1">
                <a:solidFill>
                  <a:schemeClr val="bg1"/>
                </a:solidFill>
              </a:rPr>
              <a:t>on</a:t>
            </a:r>
            <a:r>
              <a:rPr lang="pt-BR" sz="1200" dirty="0">
                <a:solidFill>
                  <a:schemeClr val="bg1"/>
                </a:solidFill>
              </a:rPr>
              <a:t> New </a:t>
            </a:r>
            <a:r>
              <a:rPr lang="pt-BR" sz="1200" dirty="0" err="1">
                <a:solidFill>
                  <a:schemeClr val="bg1"/>
                </a:solidFill>
              </a:rPr>
              <a:t>Unlabeled</a:t>
            </a:r>
            <a:r>
              <a:rPr lang="pt-BR" sz="1200" dirty="0">
                <a:solidFill>
                  <a:schemeClr val="bg1"/>
                </a:solidFill>
              </a:rPr>
              <a:t> Data</a:t>
            </a:r>
            <a:endParaRPr lang="pt-BR" sz="1200" dirty="0"/>
          </a:p>
        </p:txBody>
      </p:sp>
      <p:sp>
        <p:nvSpPr>
          <p:cNvPr id="10" name="Espaço Reservado para Rodapé 4">
            <a:extLst>
              <a:ext uri="{FF2B5EF4-FFF2-40B4-BE49-F238E27FC236}">
                <a16:creationId xmlns:a16="http://schemas.microsoft.com/office/drawing/2014/main" id="{3BA199DF-2A61-4516-A6B3-0D316A6AD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199" y="6201953"/>
            <a:ext cx="10116122" cy="365125"/>
          </a:xfrm>
        </p:spPr>
        <p:txBody>
          <a:bodyPr/>
          <a:lstStyle/>
          <a:p>
            <a:pPr algn="l"/>
            <a:r>
              <a:rPr lang="en-US" sz="1000" dirty="0">
                <a:solidFill>
                  <a:schemeClr val="tx1"/>
                </a:solidFill>
              </a:rPr>
              <a:t>[2] Liu, X., Zhao, H., Tian, M., Sheng, L., Shao, J., Yi, S., Yan, J. and Wang, X. </a:t>
            </a:r>
            <a:r>
              <a:rPr lang="en-US" sz="1000" dirty="0" err="1">
                <a:solidFill>
                  <a:schemeClr val="tx1"/>
                </a:solidFill>
              </a:rPr>
              <a:t>Hydraplus</a:t>
            </a:r>
            <a:r>
              <a:rPr lang="en-US" sz="1000" dirty="0">
                <a:solidFill>
                  <a:schemeClr val="tx1"/>
                </a:solidFill>
              </a:rPr>
              <a:t>-net: Attentive deep features for pedestrian analysis. In: ICCV 2017.</a:t>
            </a:r>
          </a:p>
          <a:p>
            <a:pPr algn="l"/>
            <a:r>
              <a:rPr lang="en-US" sz="1000" dirty="0">
                <a:solidFill>
                  <a:schemeClr val="tx1"/>
                </a:solidFill>
              </a:rPr>
              <a:t>[3] Chang, X., </a:t>
            </a:r>
            <a:r>
              <a:rPr lang="en-US" sz="1000" dirty="0" err="1">
                <a:solidFill>
                  <a:schemeClr val="tx1"/>
                </a:solidFill>
              </a:rPr>
              <a:t>Hospedales</a:t>
            </a:r>
            <a:r>
              <a:rPr lang="en-US" sz="1000" dirty="0">
                <a:solidFill>
                  <a:schemeClr val="tx1"/>
                </a:solidFill>
              </a:rPr>
              <a:t>, T. M., and Xiang, T. Multilevel factorization net for person re-identification. In: CVPR 2018.</a:t>
            </a:r>
          </a:p>
          <a:p>
            <a:pPr algn="l"/>
            <a:r>
              <a:rPr lang="en-US" sz="1000" dirty="0">
                <a:solidFill>
                  <a:schemeClr val="tx1"/>
                </a:solidFill>
              </a:rPr>
              <a:t>[4] Zhao, H., Tian, M., Sun, S., Shao, J., Yan, J., Yi, S., Wang, X., and Tang, X. Spindle net: Person reidentification with human body region guided feature decomposition and fusion. In: CVPR 2017. </a:t>
            </a:r>
          </a:p>
        </p:txBody>
      </p:sp>
      <p:sp>
        <p:nvSpPr>
          <p:cNvPr id="11" name="CaixaDeTexto 8">
            <a:extLst>
              <a:ext uri="{FF2B5EF4-FFF2-40B4-BE49-F238E27FC236}">
                <a16:creationId xmlns:a16="http://schemas.microsoft.com/office/drawing/2014/main" id="{D8818565-D7AE-467B-A799-8895936625AB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   Overview                Objective                </a:t>
            </a:r>
            <a:r>
              <a:rPr lang="en-US" dirty="0">
                <a:solidFill>
                  <a:schemeClr val="bg1"/>
                </a:solidFill>
              </a:rPr>
              <a:t>Related Work               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Proposed Method                Experimental Results            Conclusions</a:t>
            </a:r>
          </a:p>
        </p:txBody>
      </p:sp>
      <p:sp>
        <p:nvSpPr>
          <p:cNvPr id="12" name="CaixaDeTexto 8">
            <a:extLst>
              <a:ext uri="{FF2B5EF4-FFF2-40B4-BE49-F238E27FC236}">
                <a16:creationId xmlns:a16="http://schemas.microsoft.com/office/drawing/2014/main" id="{0A0C3660-0739-43FD-A758-41FBAB69289A}"/>
              </a:ext>
            </a:extLst>
          </p:cNvPr>
          <p:cNvSpPr txBox="1"/>
          <p:nvPr/>
        </p:nvSpPr>
        <p:spPr>
          <a:xfrm>
            <a:off x="-1" y="357428"/>
            <a:ext cx="12192000" cy="21945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6D32799-6E12-4F2C-8EDD-577FCCC9F925}"/>
              </a:ext>
            </a:extLst>
          </p:cNvPr>
          <p:cNvSpPr/>
          <p:nvPr/>
        </p:nvSpPr>
        <p:spPr>
          <a:xfrm>
            <a:off x="284085" y="377720"/>
            <a:ext cx="150920" cy="151960"/>
          </a:xfrm>
          <a:prstGeom prst="ellipse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0EBFA51-7ECA-467F-97C4-0487E50AC860}"/>
              </a:ext>
            </a:extLst>
          </p:cNvPr>
          <p:cNvSpPr/>
          <p:nvPr/>
        </p:nvSpPr>
        <p:spPr>
          <a:xfrm>
            <a:off x="2007832" y="389444"/>
            <a:ext cx="150920" cy="151960"/>
          </a:xfrm>
          <a:prstGeom prst="ellipse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A2E2859-4B1A-4B9B-931F-D0510FBAB0C9}"/>
              </a:ext>
            </a:extLst>
          </p:cNvPr>
          <p:cNvSpPr/>
          <p:nvPr/>
        </p:nvSpPr>
        <p:spPr>
          <a:xfrm>
            <a:off x="3731579" y="392880"/>
            <a:ext cx="150920" cy="15196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B6D206A-B504-4733-89A7-645EAAE46BF5}"/>
              </a:ext>
            </a:extLst>
          </p:cNvPr>
          <p:cNvSpPr/>
          <p:nvPr/>
        </p:nvSpPr>
        <p:spPr>
          <a:xfrm>
            <a:off x="3940203" y="392880"/>
            <a:ext cx="150920" cy="151960"/>
          </a:xfrm>
          <a:prstGeom prst="ellipse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B0CD125-6218-42D0-9BCA-B6A81815C927}"/>
              </a:ext>
            </a:extLst>
          </p:cNvPr>
          <p:cNvSpPr/>
          <p:nvPr/>
        </p:nvSpPr>
        <p:spPr>
          <a:xfrm>
            <a:off x="4148827" y="389809"/>
            <a:ext cx="150920" cy="151960"/>
          </a:xfrm>
          <a:prstGeom prst="ellipse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9B3464F-CB3C-4A76-99B4-96B9758D0D7E}"/>
              </a:ext>
            </a:extLst>
          </p:cNvPr>
          <p:cNvSpPr/>
          <p:nvPr/>
        </p:nvSpPr>
        <p:spPr>
          <a:xfrm>
            <a:off x="5814872" y="386980"/>
            <a:ext cx="150920" cy="151960"/>
          </a:xfrm>
          <a:prstGeom prst="ellipse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6C7AC7A-C95A-49ED-8F78-D80F026284FA}"/>
              </a:ext>
            </a:extLst>
          </p:cNvPr>
          <p:cNvSpPr/>
          <p:nvPr/>
        </p:nvSpPr>
        <p:spPr>
          <a:xfrm>
            <a:off x="6020539" y="393039"/>
            <a:ext cx="150920" cy="151960"/>
          </a:xfrm>
          <a:prstGeom prst="ellipse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C5440D6-9B5A-4C66-9D3C-0C526878A1C4}"/>
              </a:ext>
            </a:extLst>
          </p:cNvPr>
          <p:cNvSpPr/>
          <p:nvPr/>
        </p:nvSpPr>
        <p:spPr>
          <a:xfrm>
            <a:off x="6226206" y="392880"/>
            <a:ext cx="150920" cy="151960"/>
          </a:xfrm>
          <a:prstGeom prst="ellipse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FFBC290-4877-4D9A-A801-1152F996BA87}"/>
              </a:ext>
            </a:extLst>
          </p:cNvPr>
          <p:cNvSpPr/>
          <p:nvPr/>
        </p:nvSpPr>
        <p:spPr>
          <a:xfrm>
            <a:off x="8383439" y="392498"/>
            <a:ext cx="150920" cy="151960"/>
          </a:xfrm>
          <a:prstGeom prst="ellipse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C66904D-625B-41E7-98AC-5459A1AB3F1F}"/>
              </a:ext>
            </a:extLst>
          </p:cNvPr>
          <p:cNvSpPr/>
          <p:nvPr/>
        </p:nvSpPr>
        <p:spPr>
          <a:xfrm>
            <a:off x="8589106" y="392498"/>
            <a:ext cx="150920" cy="151960"/>
          </a:xfrm>
          <a:prstGeom prst="ellipse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7E98844-8F69-4459-BAEF-3FA5CFC45A30}"/>
              </a:ext>
            </a:extLst>
          </p:cNvPr>
          <p:cNvSpPr/>
          <p:nvPr/>
        </p:nvSpPr>
        <p:spPr>
          <a:xfrm>
            <a:off x="8793290" y="392116"/>
            <a:ext cx="150920" cy="151960"/>
          </a:xfrm>
          <a:prstGeom prst="ellipse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BC78CB1-F664-4038-A85C-8B51399C8561}"/>
              </a:ext>
            </a:extLst>
          </p:cNvPr>
          <p:cNvSpPr/>
          <p:nvPr/>
        </p:nvSpPr>
        <p:spPr>
          <a:xfrm>
            <a:off x="8997474" y="392116"/>
            <a:ext cx="150920" cy="151960"/>
          </a:xfrm>
          <a:prstGeom prst="ellipse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3CC3ABA-6324-4EFC-A51F-19258BE9E66E}"/>
              </a:ext>
            </a:extLst>
          </p:cNvPr>
          <p:cNvSpPr/>
          <p:nvPr/>
        </p:nvSpPr>
        <p:spPr>
          <a:xfrm>
            <a:off x="10943219" y="384333"/>
            <a:ext cx="150920" cy="151960"/>
          </a:xfrm>
          <a:prstGeom prst="ellipse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DB670DCF-28AF-4D3D-A7AB-034ACA7DE8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4821" y="3067396"/>
            <a:ext cx="8993275" cy="3030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4560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826968-E14B-445C-B66E-5276BB327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72109"/>
            <a:ext cx="12192000" cy="607998"/>
          </a:xfrm>
          <a:solidFill>
            <a:srgbClr val="416529"/>
          </a:solidFill>
        </p:spPr>
        <p:txBody>
          <a:bodyPr>
            <a:normAutofit fontScale="90000"/>
          </a:bodyPr>
          <a:lstStyle/>
          <a:p>
            <a:r>
              <a:rPr lang="pt-BR" dirty="0">
                <a:solidFill>
                  <a:schemeClr val="bg1"/>
                </a:solidFill>
              </a:rPr>
              <a:t>  </a:t>
            </a:r>
            <a:r>
              <a:rPr lang="pt-BR" dirty="0" err="1">
                <a:solidFill>
                  <a:schemeClr val="bg1"/>
                </a:solidFill>
              </a:rPr>
              <a:t>Related</a:t>
            </a: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 err="1">
                <a:solidFill>
                  <a:schemeClr val="bg1"/>
                </a:solidFill>
              </a:rPr>
              <a:t>Work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224E978-23F5-4690-905F-0A0E58593C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777325"/>
            <a:ext cx="10515600" cy="130335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/>
              <a:t>	The person re-identification challenge can be approached as:</a:t>
            </a:r>
          </a:p>
          <a:p>
            <a:pPr lvl="3" algn="just"/>
            <a:r>
              <a:rPr lang="en-US" sz="2400" b="1" dirty="0"/>
              <a:t>metric learning task</a:t>
            </a:r>
            <a:r>
              <a:rPr lang="en-US" sz="2400" dirty="0"/>
              <a:t> </a:t>
            </a:r>
            <a:r>
              <a:rPr lang="en-US" sz="2400" b="1" dirty="0"/>
              <a:t>[4][5]</a:t>
            </a:r>
          </a:p>
          <a:p>
            <a:pPr lvl="3" algn="just"/>
            <a:r>
              <a:rPr lang="en-US" sz="2400" b="1" dirty="0"/>
              <a:t>classification task [2][3]</a:t>
            </a:r>
          </a:p>
        </p:txBody>
      </p:sp>
      <p:sp>
        <p:nvSpPr>
          <p:cNvPr id="6" name="Espaço Reservado para Rodapé 3">
            <a:extLst>
              <a:ext uri="{FF2B5EF4-FFF2-40B4-BE49-F238E27FC236}">
                <a16:creationId xmlns:a16="http://schemas.microsoft.com/office/drawing/2014/main" id="{1DC38FCA-E62D-4D4E-A472-4A093743022C}"/>
              </a:ext>
            </a:extLst>
          </p:cNvPr>
          <p:cNvSpPr txBox="1">
            <a:spLocks/>
          </p:cNvSpPr>
          <p:nvPr/>
        </p:nvSpPr>
        <p:spPr>
          <a:xfrm>
            <a:off x="0" y="6592068"/>
            <a:ext cx="12192000" cy="274320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dirty="0">
                <a:solidFill>
                  <a:schemeClr val="bg1"/>
                </a:solidFill>
              </a:rPr>
              <a:t>Tiago Pereira </a:t>
            </a:r>
            <a:r>
              <a:rPr lang="pt-BR" dirty="0" err="1">
                <a:solidFill>
                  <a:schemeClr val="bg1"/>
                </a:solidFill>
              </a:rPr>
              <a:t>and</a:t>
            </a: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 err="1">
                <a:solidFill>
                  <a:schemeClr val="bg1"/>
                </a:solidFill>
              </a:rPr>
              <a:t>Teofilo</a:t>
            </a:r>
            <a:r>
              <a:rPr lang="pt-BR" dirty="0">
                <a:solidFill>
                  <a:schemeClr val="bg1"/>
                </a:solidFill>
              </a:rPr>
              <a:t> de Campos	UnB							</a:t>
            </a:r>
            <a:r>
              <a:rPr lang="pt-BR" dirty="0" err="1">
                <a:solidFill>
                  <a:schemeClr val="bg1"/>
                </a:solidFill>
              </a:rPr>
              <a:t>February</a:t>
            </a:r>
            <a:r>
              <a:rPr lang="pt-BR" dirty="0">
                <a:solidFill>
                  <a:schemeClr val="bg1"/>
                </a:solidFill>
              </a:rPr>
              <a:t> 28, 2020</a:t>
            </a:r>
          </a:p>
        </p:txBody>
      </p:sp>
      <p:sp>
        <p:nvSpPr>
          <p:cNvPr id="7" name="Espaço Reservado para Número de Slide 4">
            <a:extLst>
              <a:ext uri="{FF2B5EF4-FFF2-40B4-BE49-F238E27FC236}">
                <a16:creationId xmlns:a16="http://schemas.microsoft.com/office/drawing/2014/main" id="{11F867F1-E044-4607-9D97-3F6A750896C9}"/>
              </a:ext>
            </a:extLst>
          </p:cNvPr>
          <p:cNvSpPr txBox="1">
            <a:spLocks/>
          </p:cNvSpPr>
          <p:nvPr/>
        </p:nvSpPr>
        <p:spPr>
          <a:xfrm>
            <a:off x="10737908" y="6592068"/>
            <a:ext cx="1454092" cy="265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F46CF436-30F0-47A6-A1A7-38248CC99A5E}" type="slidenum">
              <a:rPr lang="pt-BR" smtClean="0">
                <a:solidFill>
                  <a:schemeClr val="bg1"/>
                </a:solidFill>
              </a:rPr>
              <a:pPr algn="ctr"/>
              <a:t>6</a:t>
            </a:fld>
            <a:r>
              <a:rPr lang="pt-BR" dirty="0">
                <a:solidFill>
                  <a:schemeClr val="bg1"/>
                </a:solidFill>
              </a:rPr>
              <a:t> / 16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138B9DA-6512-4ACC-9614-EE365C4F83D5}"/>
              </a:ext>
            </a:extLst>
          </p:cNvPr>
          <p:cNvSpPr txBox="1"/>
          <p:nvPr/>
        </p:nvSpPr>
        <p:spPr>
          <a:xfrm>
            <a:off x="3733100" y="6592068"/>
            <a:ext cx="4725799" cy="27432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bg1"/>
                </a:solidFill>
              </a:rPr>
              <a:t>Domain </a:t>
            </a:r>
            <a:r>
              <a:rPr lang="pt-BR" sz="1200" dirty="0" err="1">
                <a:solidFill>
                  <a:schemeClr val="bg1"/>
                </a:solidFill>
              </a:rPr>
              <a:t>Adaptation</a:t>
            </a:r>
            <a:r>
              <a:rPr lang="pt-BR" sz="1200" dirty="0">
                <a:solidFill>
                  <a:schemeClr val="bg1"/>
                </a:solidFill>
              </a:rPr>
              <a:t> for Person </a:t>
            </a:r>
            <a:r>
              <a:rPr lang="pt-BR" sz="1200" dirty="0" err="1">
                <a:solidFill>
                  <a:schemeClr val="bg1"/>
                </a:solidFill>
              </a:rPr>
              <a:t>Re-identification</a:t>
            </a:r>
            <a:r>
              <a:rPr lang="pt-BR" sz="1200" dirty="0">
                <a:solidFill>
                  <a:schemeClr val="bg1"/>
                </a:solidFill>
              </a:rPr>
              <a:t> </a:t>
            </a:r>
            <a:r>
              <a:rPr lang="pt-BR" sz="1200" dirty="0" err="1">
                <a:solidFill>
                  <a:schemeClr val="bg1"/>
                </a:solidFill>
              </a:rPr>
              <a:t>on</a:t>
            </a:r>
            <a:r>
              <a:rPr lang="pt-BR" sz="1200" dirty="0">
                <a:solidFill>
                  <a:schemeClr val="bg1"/>
                </a:solidFill>
              </a:rPr>
              <a:t> New </a:t>
            </a:r>
            <a:r>
              <a:rPr lang="pt-BR" sz="1200" dirty="0" err="1">
                <a:solidFill>
                  <a:schemeClr val="bg1"/>
                </a:solidFill>
              </a:rPr>
              <a:t>Unlabeled</a:t>
            </a:r>
            <a:r>
              <a:rPr lang="pt-BR" sz="1200" dirty="0">
                <a:solidFill>
                  <a:schemeClr val="bg1"/>
                </a:solidFill>
              </a:rPr>
              <a:t> Data</a:t>
            </a:r>
            <a:endParaRPr lang="pt-BR" sz="1200" dirty="0"/>
          </a:p>
        </p:txBody>
      </p:sp>
      <p:sp>
        <p:nvSpPr>
          <p:cNvPr id="10" name="Espaço Reservado para Rodapé 4">
            <a:extLst>
              <a:ext uri="{FF2B5EF4-FFF2-40B4-BE49-F238E27FC236}">
                <a16:creationId xmlns:a16="http://schemas.microsoft.com/office/drawing/2014/main" id="{3BA199DF-2A61-4516-A6B3-0D316A6AD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199" y="6310311"/>
            <a:ext cx="10116122" cy="365125"/>
          </a:xfrm>
        </p:spPr>
        <p:txBody>
          <a:bodyPr/>
          <a:lstStyle/>
          <a:p>
            <a:pPr algn="l"/>
            <a:r>
              <a:rPr lang="en-US" sz="1000" dirty="0">
                <a:solidFill>
                  <a:schemeClr val="tx1"/>
                </a:solidFill>
              </a:rPr>
              <a:t>[5] Deng, W., Zheng, L., Ye, Q., Kang, G., Yang, Y., and Jiao, J. Image-image domain adaptation with preserved self-similarity and domain-dissimilarity for person re-identification. In: CVPR 2018.</a:t>
            </a:r>
          </a:p>
        </p:txBody>
      </p:sp>
      <p:sp>
        <p:nvSpPr>
          <p:cNvPr id="13" name="CaixaDeTexto 8">
            <a:extLst>
              <a:ext uri="{FF2B5EF4-FFF2-40B4-BE49-F238E27FC236}">
                <a16:creationId xmlns:a16="http://schemas.microsoft.com/office/drawing/2014/main" id="{5C9F9114-5EB1-4949-960F-2234747E377A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   Overview                Objective                </a:t>
            </a:r>
            <a:r>
              <a:rPr lang="en-US" dirty="0">
                <a:solidFill>
                  <a:schemeClr val="bg1"/>
                </a:solidFill>
              </a:rPr>
              <a:t>Related Work               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Proposed Method                Experimental Results            Conclusions</a:t>
            </a:r>
          </a:p>
        </p:txBody>
      </p:sp>
      <p:sp>
        <p:nvSpPr>
          <p:cNvPr id="14" name="CaixaDeTexto 8">
            <a:extLst>
              <a:ext uri="{FF2B5EF4-FFF2-40B4-BE49-F238E27FC236}">
                <a16:creationId xmlns:a16="http://schemas.microsoft.com/office/drawing/2014/main" id="{372B0983-2449-4A19-8D3B-5D0C86DAE54D}"/>
              </a:ext>
            </a:extLst>
          </p:cNvPr>
          <p:cNvSpPr txBox="1"/>
          <p:nvPr/>
        </p:nvSpPr>
        <p:spPr>
          <a:xfrm>
            <a:off x="-1" y="357428"/>
            <a:ext cx="12192000" cy="21945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BE500F5-D5EA-46CE-B848-1A6719E0BC4E}"/>
              </a:ext>
            </a:extLst>
          </p:cNvPr>
          <p:cNvSpPr/>
          <p:nvPr/>
        </p:nvSpPr>
        <p:spPr>
          <a:xfrm>
            <a:off x="284085" y="377720"/>
            <a:ext cx="150920" cy="151960"/>
          </a:xfrm>
          <a:prstGeom prst="ellipse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FCCB555-6EA9-474D-B572-80D0CA412BBC}"/>
              </a:ext>
            </a:extLst>
          </p:cNvPr>
          <p:cNvSpPr/>
          <p:nvPr/>
        </p:nvSpPr>
        <p:spPr>
          <a:xfrm>
            <a:off x="2007832" y="389444"/>
            <a:ext cx="150920" cy="151960"/>
          </a:xfrm>
          <a:prstGeom prst="ellipse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5703F6B-1C3A-41DA-91F3-127660C72EAF}"/>
              </a:ext>
            </a:extLst>
          </p:cNvPr>
          <p:cNvSpPr/>
          <p:nvPr/>
        </p:nvSpPr>
        <p:spPr>
          <a:xfrm>
            <a:off x="3731579" y="392880"/>
            <a:ext cx="150920" cy="151960"/>
          </a:xfrm>
          <a:prstGeom prst="ellipse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4904D8F-80DD-4AF0-81BD-64B9C7894AFF}"/>
              </a:ext>
            </a:extLst>
          </p:cNvPr>
          <p:cNvSpPr/>
          <p:nvPr/>
        </p:nvSpPr>
        <p:spPr>
          <a:xfrm>
            <a:off x="3940203" y="392880"/>
            <a:ext cx="150920" cy="15196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AD94B57-4089-4353-9BE5-CA5EF1AFFB85}"/>
              </a:ext>
            </a:extLst>
          </p:cNvPr>
          <p:cNvSpPr/>
          <p:nvPr/>
        </p:nvSpPr>
        <p:spPr>
          <a:xfrm>
            <a:off x="4148827" y="389809"/>
            <a:ext cx="150920" cy="151960"/>
          </a:xfrm>
          <a:prstGeom prst="ellipse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8979DBD4-4230-4996-91EC-24764FDE0AD5}"/>
              </a:ext>
            </a:extLst>
          </p:cNvPr>
          <p:cNvSpPr/>
          <p:nvPr/>
        </p:nvSpPr>
        <p:spPr>
          <a:xfrm>
            <a:off x="5814872" y="386980"/>
            <a:ext cx="150920" cy="151960"/>
          </a:xfrm>
          <a:prstGeom prst="ellipse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40858A9D-8B62-49D1-8D61-439143F9C4F5}"/>
              </a:ext>
            </a:extLst>
          </p:cNvPr>
          <p:cNvSpPr/>
          <p:nvPr/>
        </p:nvSpPr>
        <p:spPr>
          <a:xfrm>
            <a:off x="6020539" y="393039"/>
            <a:ext cx="150920" cy="151960"/>
          </a:xfrm>
          <a:prstGeom prst="ellipse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7B81A48-EF00-4445-946E-DED43E96E42D}"/>
              </a:ext>
            </a:extLst>
          </p:cNvPr>
          <p:cNvSpPr/>
          <p:nvPr/>
        </p:nvSpPr>
        <p:spPr>
          <a:xfrm>
            <a:off x="6226206" y="392880"/>
            <a:ext cx="150920" cy="151960"/>
          </a:xfrm>
          <a:prstGeom prst="ellipse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1B23241-15B8-4031-9988-EDBE9198A43C}"/>
              </a:ext>
            </a:extLst>
          </p:cNvPr>
          <p:cNvSpPr/>
          <p:nvPr/>
        </p:nvSpPr>
        <p:spPr>
          <a:xfrm>
            <a:off x="8383439" y="392498"/>
            <a:ext cx="150920" cy="151960"/>
          </a:xfrm>
          <a:prstGeom prst="ellipse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1F8441B-7460-489E-984C-94F3F5660EE3}"/>
              </a:ext>
            </a:extLst>
          </p:cNvPr>
          <p:cNvSpPr/>
          <p:nvPr/>
        </p:nvSpPr>
        <p:spPr>
          <a:xfrm>
            <a:off x="8589106" y="392498"/>
            <a:ext cx="150920" cy="151960"/>
          </a:xfrm>
          <a:prstGeom prst="ellipse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07DD78ED-F69B-48C9-BE50-21D0829EAC2E}"/>
              </a:ext>
            </a:extLst>
          </p:cNvPr>
          <p:cNvSpPr/>
          <p:nvPr/>
        </p:nvSpPr>
        <p:spPr>
          <a:xfrm>
            <a:off x="8793290" y="392116"/>
            <a:ext cx="150920" cy="151960"/>
          </a:xfrm>
          <a:prstGeom prst="ellipse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10B6FCD9-BB6A-4662-A840-AC49D5EC6D92}"/>
              </a:ext>
            </a:extLst>
          </p:cNvPr>
          <p:cNvSpPr/>
          <p:nvPr/>
        </p:nvSpPr>
        <p:spPr>
          <a:xfrm>
            <a:off x="8997474" y="392116"/>
            <a:ext cx="150920" cy="151960"/>
          </a:xfrm>
          <a:prstGeom prst="ellipse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905EB84-5C9F-45D2-A320-5A7CA0C80664}"/>
              </a:ext>
            </a:extLst>
          </p:cNvPr>
          <p:cNvSpPr/>
          <p:nvPr/>
        </p:nvSpPr>
        <p:spPr>
          <a:xfrm>
            <a:off x="10943219" y="384333"/>
            <a:ext cx="150920" cy="151960"/>
          </a:xfrm>
          <a:prstGeom prst="ellipse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984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826968-E14B-445C-B66E-5276BB327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74781"/>
            <a:ext cx="12192000" cy="607998"/>
          </a:xfrm>
          <a:solidFill>
            <a:srgbClr val="416529"/>
          </a:solidFill>
        </p:spPr>
        <p:txBody>
          <a:bodyPr>
            <a:normAutofit fontScale="90000"/>
          </a:bodyPr>
          <a:lstStyle/>
          <a:p>
            <a:r>
              <a:rPr lang="pt-BR" dirty="0">
                <a:solidFill>
                  <a:schemeClr val="bg1"/>
                </a:solidFill>
              </a:rPr>
              <a:t>  </a:t>
            </a:r>
            <a:r>
              <a:rPr lang="pt-BR" dirty="0" err="1">
                <a:solidFill>
                  <a:schemeClr val="bg1"/>
                </a:solidFill>
              </a:rPr>
              <a:t>Related</a:t>
            </a: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 err="1">
                <a:solidFill>
                  <a:schemeClr val="bg1"/>
                </a:solidFill>
              </a:rPr>
              <a:t>Work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224E978-23F5-4690-905F-0A0E58593C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659" y="1470567"/>
            <a:ext cx="10515600" cy="180991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/>
              <a:t>	Domain adaptation techniques for person re-identification:</a:t>
            </a:r>
          </a:p>
          <a:p>
            <a:pPr lvl="3" algn="just"/>
            <a:r>
              <a:rPr lang="en-US" sz="2400" b="1" dirty="0"/>
              <a:t>Direct transfer [4]</a:t>
            </a:r>
          </a:p>
          <a:p>
            <a:pPr lvl="3" algn="just"/>
            <a:r>
              <a:rPr lang="en-US" sz="2400" b="1" dirty="0"/>
              <a:t>Camera style adaptation [6]</a:t>
            </a:r>
          </a:p>
          <a:p>
            <a:pPr lvl="3" algn="just"/>
            <a:r>
              <a:rPr lang="en-US" sz="2400" b="1" dirty="0"/>
              <a:t>Domain guided dropout [7]</a:t>
            </a:r>
          </a:p>
        </p:txBody>
      </p:sp>
      <p:sp>
        <p:nvSpPr>
          <p:cNvPr id="6" name="Espaço Reservado para Rodapé 3">
            <a:extLst>
              <a:ext uri="{FF2B5EF4-FFF2-40B4-BE49-F238E27FC236}">
                <a16:creationId xmlns:a16="http://schemas.microsoft.com/office/drawing/2014/main" id="{1DC38FCA-E62D-4D4E-A472-4A093743022C}"/>
              </a:ext>
            </a:extLst>
          </p:cNvPr>
          <p:cNvSpPr txBox="1">
            <a:spLocks/>
          </p:cNvSpPr>
          <p:nvPr/>
        </p:nvSpPr>
        <p:spPr>
          <a:xfrm>
            <a:off x="0" y="6592068"/>
            <a:ext cx="12192000" cy="274320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dirty="0">
                <a:solidFill>
                  <a:schemeClr val="bg1"/>
                </a:solidFill>
              </a:rPr>
              <a:t>Tiago Pereira </a:t>
            </a:r>
            <a:r>
              <a:rPr lang="pt-BR" dirty="0" err="1">
                <a:solidFill>
                  <a:schemeClr val="bg1"/>
                </a:solidFill>
              </a:rPr>
              <a:t>and</a:t>
            </a: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 err="1">
                <a:solidFill>
                  <a:schemeClr val="bg1"/>
                </a:solidFill>
              </a:rPr>
              <a:t>Teofilo</a:t>
            </a:r>
            <a:r>
              <a:rPr lang="pt-BR" dirty="0">
                <a:solidFill>
                  <a:schemeClr val="bg1"/>
                </a:solidFill>
              </a:rPr>
              <a:t> de Campos	UnB							</a:t>
            </a:r>
            <a:r>
              <a:rPr lang="pt-BR" dirty="0" err="1">
                <a:solidFill>
                  <a:schemeClr val="bg1"/>
                </a:solidFill>
              </a:rPr>
              <a:t>February</a:t>
            </a:r>
            <a:r>
              <a:rPr lang="pt-BR" dirty="0">
                <a:solidFill>
                  <a:schemeClr val="bg1"/>
                </a:solidFill>
              </a:rPr>
              <a:t> 28, 2020</a:t>
            </a:r>
          </a:p>
        </p:txBody>
      </p:sp>
      <p:sp>
        <p:nvSpPr>
          <p:cNvPr id="7" name="Espaço Reservado para Número de Slide 4">
            <a:extLst>
              <a:ext uri="{FF2B5EF4-FFF2-40B4-BE49-F238E27FC236}">
                <a16:creationId xmlns:a16="http://schemas.microsoft.com/office/drawing/2014/main" id="{11F867F1-E044-4607-9D97-3F6A750896C9}"/>
              </a:ext>
            </a:extLst>
          </p:cNvPr>
          <p:cNvSpPr txBox="1">
            <a:spLocks/>
          </p:cNvSpPr>
          <p:nvPr/>
        </p:nvSpPr>
        <p:spPr>
          <a:xfrm>
            <a:off x="10737908" y="6592068"/>
            <a:ext cx="1454092" cy="265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F46CF436-30F0-47A6-A1A7-38248CC99A5E}" type="slidenum">
              <a:rPr lang="pt-BR" smtClean="0">
                <a:solidFill>
                  <a:schemeClr val="bg1"/>
                </a:solidFill>
              </a:rPr>
              <a:pPr algn="ctr"/>
              <a:t>7</a:t>
            </a:fld>
            <a:r>
              <a:rPr lang="pt-BR" dirty="0">
                <a:solidFill>
                  <a:schemeClr val="bg1"/>
                </a:solidFill>
              </a:rPr>
              <a:t> / 16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138B9DA-6512-4ACC-9614-EE365C4F83D5}"/>
              </a:ext>
            </a:extLst>
          </p:cNvPr>
          <p:cNvSpPr txBox="1"/>
          <p:nvPr/>
        </p:nvSpPr>
        <p:spPr>
          <a:xfrm>
            <a:off x="3733100" y="6592068"/>
            <a:ext cx="4725799" cy="27432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bg1"/>
                </a:solidFill>
              </a:rPr>
              <a:t>Domain </a:t>
            </a:r>
            <a:r>
              <a:rPr lang="pt-BR" sz="1200" dirty="0" err="1">
                <a:solidFill>
                  <a:schemeClr val="bg1"/>
                </a:solidFill>
              </a:rPr>
              <a:t>Adaptation</a:t>
            </a:r>
            <a:r>
              <a:rPr lang="pt-BR" sz="1200" dirty="0">
                <a:solidFill>
                  <a:schemeClr val="bg1"/>
                </a:solidFill>
              </a:rPr>
              <a:t> for Person </a:t>
            </a:r>
            <a:r>
              <a:rPr lang="pt-BR" sz="1200" dirty="0" err="1">
                <a:solidFill>
                  <a:schemeClr val="bg1"/>
                </a:solidFill>
              </a:rPr>
              <a:t>Re-identification</a:t>
            </a:r>
            <a:r>
              <a:rPr lang="pt-BR" sz="1200" dirty="0">
                <a:solidFill>
                  <a:schemeClr val="bg1"/>
                </a:solidFill>
              </a:rPr>
              <a:t> </a:t>
            </a:r>
            <a:r>
              <a:rPr lang="pt-BR" sz="1200" dirty="0" err="1">
                <a:solidFill>
                  <a:schemeClr val="bg1"/>
                </a:solidFill>
              </a:rPr>
              <a:t>on</a:t>
            </a:r>
            <a:r>
              <a:rPr lang="pt-BR" sz="1200" dirty="0">
                <a:solidFill>
                  <a:schemeClr val="bg1"/>
                </a:solidFill>
              </a:rPr>
              <a:t> New </a:t>
            </a:r>
            <a:r>
              <a:rPr lang="pt-BR" sz="1200" dirty="0" err="1">
                <a:solidFill>
                  <a:schemeClr val="bg1"/>
                </a:solidFill>
              </a:rPr>
              <a:t>Unlabeled</a:t>
            </a:r>
            <a:r>
              <a:rPr lang="pt-BR" sz="1200" dirty="0">
                <a:solidFill>
                  <a:schemeClr val="bg1"/>
                </a:solidFill>
              </a:rPr>
              <a:t> Data</a:t>
            </a:r>
            <a:endParaRPr lang="pt-BR" sz="1200" dirty="0"/>
          </a:p>
        </p:txBody>
      </p:sp>
      <p:sp>
        <p:nvSpPr>
          <p:cNvPr id="10" name="Espaço Reservado para Rodapé 4">
            <a:extLst>
              <a:ext uri="{FF2B5EF4-FFF2-40B4-BE49-F238E27FC236}">
                <a16:creationId xmlns:a16="http://schemas.microsoft.com/office/drawing/2014/main" id="{3BA199DF-2A61-4516-A6B3-0D316A6AD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63306" y="6218555"/>
            <a:ext cx="10116122" cy="365125"/>
          </a:xfrm>
        </p:spPr>
        <p:txBody>
          <a:bodyPr/>
          <a:lstStyle/>
          <a:p>
            <a:pPr algn="l"/>
            <a:r>
              <a:rPr lang="en-US" sz="1000" dirty="0">
                <a:solidFill>
                  <a:schemeClr val="tx1"/>
                </a:solidFill>
              </a:rPr>
              <a:t>[6] Zhong, Z., Zheng, L., Zheng, Z., Li, S., and Yang, Y. Camera style adaptation for person reidentification. In: CVPR 2018.</a:t>
            </a:r>
          </a:p>
          <a:p>
            <a:pPr algn="l"/>
            <a:r>
              <a:rPr lang="en-US" sz="1000" dirty="0">
                <a:solidFill>
                  <a:schemeClr val="tx1"/>
                </a:solidFill>
              </a:rPr>
              <a:t>[7] Xiao, T., Li, H., Ouyang, W., and Wang, X. Learning deep feature representations with domain guided dropout for person re-identification. In: CVPR 2016.</a:t>
            </a:r>
          </a:p>
        </p:txBody>
      </p:sp>
      <p:sp>
        <p:nvSpPr>
          <p:cNvPr id="11" name="CaixaDeTexto 8">
            <a:extLst>
              <a:ext uri="{FF2B5EF4-FFF2-40B4-BE49-F238E27FC236}">
                <a16:creationId xmlns:a16="http://schemas.microsoft.com/office/drawing/2014/main" id="{B7747AF5-0103-49CC-B70C-6FC04303EABB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   Overview                Objective                </a:t>
            </a:r>
            <a:r>
              <a:rPr lang="en-US" dirty="0">
                <a:solidFill>
                  <a:schemeClr val="bg1"/>
                </a:solidFill>
              </a:rPr>
              <a:t>Related Work               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Proposed Method                Experimental Results            Conclusions</a:t>
            </a:r>
          </a:p>
        </p:txBody>
      </p:sp>
      <p:sp>
        <p:nvSpPr>
          <p:cNvPr id="12" name="CaixaDeTexto 8">
            <a:extLst>
              <a:ext uri="{FF2B5EF4-FFF2-40B4-BE49-F238E27FC236}">
                <a16:creationId xmlns:a16="http://schemas.microsoft.com/office/drawing/2014/main" id="{ED6D34B3-6205-43C5-9073-F8C7091620FF}"/>
              </a:ext>
            </a:extLst>
          </p:cNvPr>
          <p:cNvSpPr txBox="1"/>
          <p:nvPr/>
        </p:nvSpPr>
        <p:spPr>
          <a:xfrm>
            <a:off x="-1" y="357428"/>
            <a:ext cx="12192000" cy="21945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43A4945C-96EE-4F83-85E2-704B87EA00D8}"/>
              </a:ext>
            </a:extLst>
          </p:cNvPr>
          <p:cNvSpPr/>
          <p:nvPr/>
        </p:nvSpPr>
        <p:spPr>
          <a:xfrm>
            <a:off x="284085" y="377720"/>
            <a:ext cx="150920" cy="151960"/>
          </a:xfrm>
          <a:prstGeom prst="ellipse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CDEB48D-D6B5-43A5-814E-D5EAD666A106}"/>
              </a:ext>
            </a:extLst>
          </p:cNvPr>
          <p:cNvSpPr/>
          <p:nvPr/>
        </p:nvSpPr>
        <p:spPr>
          <a:xfrm>
            <a:off x="2007832" y="389444"/>
            <a:ext cx="150920" cy="151960"/>
          </a:xfrm>
          <a:prstGeom prst="ellipse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2CBF22C-CDA8-4FF3-8B38-89847145B27E}"/>
              </a:ext>
            </a:extLst>
          </p:cNvPr>
          <p:cNvSpPr/>
          <p:nvPr/>
        </p:nvSpPr>
        <p:spPr>
          <a:xfrm>
            <a:off x="3731579" y="392880"/>
            <a:ext cx="150920" cy="151960"/>
          </a:xfrm>
          <a:prstGeom prst="ellipse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DFB0C4D-EFB9-4573-AA8C-E698CCB43340}"/>
              </a:ext>
            </a:extLst>
          </p:cNvPr>
          <p:cNvSpPr/>
          <p:nvPr/>
        </p:nvSpPr>
        <p:spPr>
          <a:xfrm>
            <a:off x="3940203" y="392880"/>
            <a:ext cx="150920" cy="151960"/>
          </a:xfrm>
          <a:prstGeom prst="ellipse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C0C57B4-3B13-4F75-A99C-F6BD9BB360AC}"/>
              </a:ext>
            </a:extLst>
          </p:cNvPr>
          <p:cNvSpPr/>
          <p:nvPr/>
        </p:nvSpPr>
        <p:spPr>
          <a:xfrm>
            <a:off x="4148827" y="389809"/>
            <a:ext cx="150920" cy="15196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648CDFD-FDBB-4BA3-BF67-26602FC833EA}"/>
              </a:ext>
            </a:extLst>
          </p:cNvPr>
          <p:cNvSpPr/>
          <p:nvPr/>
        </p:nvSpPr>
        <p:spPr>
          <a:xfrm>
            <a:off x="5814872" y="386980"/>
            <a:ext cx="150920" cy="151960"/>
          </a:xfrm>
          <a:prstGeom prst="ellipse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253BDEB3-1544-4ECC-AE7A-76D3B2EB309B}"/>
              </a:ext>
            </a:extLst>
          </p:cNvPr>
          <p:cNvSpPr/>
          <p:nvPr/>
        </p:nvSpPr>
        <p:spPr>
          <a:xfrm>
            <a:off x="6020539" y="393039"/>
            <a:ext cx="150920" cy="151960"/>
          </a:xfrm>
          <a:prstGeom prst="ellipse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3AF1BA3-CFCE-415E-A1F9-FCE58D5BF230}"/>
              </a:ext>
            </a:extLst>
          </p:cNvPr>
          <p:cNvSpPr/>
          <p:nvPr/>
        </p:nvSpPr>
        <p:spPr>
          <a:xfrm>
            <a:off x="6226206" y="392880"/>
            <a:ext cx="150920" cy="151960"/>
          </a:xfrm>
          <a:prstGeom prst="ellipse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AFCFE963-DFAB-48EE-8D97-E87B5CD669CA}"/>
              </a:ext>
            </a:extLst>
          </p:cNvPr>
          <p:cNvSpPr/>
          <p:nvPr/>
        </p:nvSpPr>
        <p:spPr>
          <a:xfrm>
            <a:off x="8383439" y="392498"/>
            <a:ext cx="150920" cy="151960"/>
          </a:xfrm>
          <a:prstGeom prst="ellipse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F0058C0-DEB3-4466-90D5-F8FD52A738AD}"/>
              </a:ext>
            </a:extLst>
          </p:cNvPr>
          <p:cNvSpPr/>
          <p:nvPr/>
        </p:nvSpPr>
        <p:spPr>
          <a:xfrm>
            <a:off x="8589106" y="392498"/>
            <a:ext cx="150920" cy="151960"/>
          </a:xfrm>
          <a:prstGeom prst="ellipse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ECE7988-C0E7-4EA4-A078-7D2546A329D4}"/>
              </a:ext>
            </a:extLst>
          </p:cNvPr>
          <p:cNvSpPr/>
          <p:nvPr/>
        </p:nvSpPr>
        <p:spPr>
          <a:xfrm>
            <a:off x="8793290" y="392116"/>
            <a:ext cx="150920" cy="151960"/>
          </a:xfrm>
          <a:prstGeom prst="ellipse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DCF977CC-9E82-4486-A005-30A6A0A1476F}"/>
              </a:ext>
            </a:extLst>
          </p:cNvPr>
          <p:cNvSpPr/>
          <p:nvPr/>
        </p:nvSpPr>
        <p:spPr>
          <a:xfrm>
            <a:off x="8997474" y="392116"/>
            <a:ext cx="150920" cy="151960"/>
          </a:xfrm>
          <a:prstGeom prst="ellipse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9DDCF5C-D2B0-4A9F-8496-F4DEB71F988E}"/>
              </a:ext>
            </a:extLst>
          </p:cNvPr>
          <p:cNvSpPr/>
          <p:nvPr/>
        </p:nvSpPr>
        <p:spPr>
          <a:xfrm>
            <a:off x="10943219" y="384333"/>
            <a:ext cx="150920" cy="151960"/>
          </a:xfrm>
          <a:prstGeom prst="ellipse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containing clock&#10;&#10;Description automatically generated">
            <a:extLst>
              <a:ext uri="{FF2B5EF4-FFF2-40B4-BE49-F238E27FC236}">
                <a16:creationId xmlns:a16="http://schemas.microsoft.com/office/drawing/2014/main" id="{63E439BC-D4EB-4699-B2A8-D68A822858D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09"/>
          <a:stretch/>
        </p:blipFill>
        <p:spPr>
          <a:xfrm>
            <a:off x="2939236" y="3188970"/>
            <a:ext cx="5964261" cy="2896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084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826968-E14B-445C-B66E-5276BB327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76884"/>
            <a:ext cx="12192000" cy="607998"/>
          </a:xfrm>
          <a:solidFill>
            <a:srgbClr val="416529"/>
          </a:solidFill>
        </p:spPr>
        <p:txBody>
          <a:bodyPr>
            <a:normAutofit fontScale="90000"/>
          </a:bodyPr>
          <a:lstStyle/>
          <a:p>
            <a:r>
              <a:rPr lang="pt-BR" dirty="0">
                <a:solidFill>
                  <a:schemeClr val="bg1"/>
                </a:solidFill>
              </a:rPr>
              <a:t>  </a:t>
            </a:r>
            <a:r>
              <a:rPr lang="en-US" dirty="0">
                <a:solidFill>
                  <a:schemeClr val="bg1"/>
                </a:solidFill>
              </a:rPr>
              <a:t>Proposed Method – Direct Transfer [4]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224E978-23F5-4690-905F-0A0E58593C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84" y="1392434"/>
            <a:ext cx="8983590" cy="2558673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/>
              <a:t>	Our baseline method had the following configurations:</a:t>
            </a:r>
          </a:p>
          <a:p>
            <a:pPr lvl="3" algn="just"/>
            <a:r>
              <a:rPr lang="en-US" sz="2400" b="1" dirty="0"/>
              <a:t>ResNet-50</a:t>
            </a:r>
          </a:p>
          <a:p>
            <a:pPr lvl="3" algn="just"/>
            <a:r>
              <a:rPr lang="en-US" sz="2400" b="1" dirty="0"/>
              <a:t>Pre-trained on ImageNet</a:t>
            </a:r>
          </a:p>
          <a:p>
            <a:pPr lvl="3" algn="just"/>
            <a:r>
              <a:rPr lang="en-US" sz="2400" b="1" dirty="0"/>
              <a:t>Triplet loss with batch hard [8]</a:t>
            </a:r>
          </a:p>
          <a:p>
            <a:pPr lvl="3" algn="just"/>
            <a:r>
              <a:rPr lang="en-US" sz="2400" b="1" dirty="0"/>
              <a:t>Adam optimizer</a:t>
            </a:r>
          </a:p>
          <a:p>
            <a:pPr lvl="3" algn="just"/>
            <a:r>
              <a:rPr lang="en-US" sz="2400" b="1" dirty="0"/>
              <a:t>Batch scheduler</a:t>
            </a:r>
          </a:p>
        </p:txBody>
      </p:sp>
      <p:sp>
        <p:nvSpPr>
          <p:cNvPr id="6" name="Espaço Reservado para Rodapé 3">
            <a:extLst>
              <a:ext uri="{FF2B5EF4-FFF2-40B4-BE49-F238E27FC236}">
                <a16:creationId xmlns:a16="http://schemas.microsoft.com/office/drawing/2014/main" id="{1DC38FCA-E62D-4D4E-A472-4A093743022C}"/>
              </a:ext>
            </a:extLst>
          </p:cNvPr>
          <p:cNvSpPr txBox="1">
            <a:spLocks/>
          </p:cNvSpPr>
          <p:nvPr/>
        </p:nvSpPr>
        <p:spPr>
          <a:xfrm>
            <a:off x="0" y="6592068"/>
            <a:ext cx="12192000" cy="274320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dirty="0">
                <a:solidFill>
                  <a:schemeClr val="bg1"/>
                </a:solidFill>
              </a:rPr>
              <a:t>Tiago Pereira </a:t>
            </a:r>
            <a:r>
              <a:rPr lang="pt-BR" dirty="0" err="1">
                <a:solidFill>
                  <a:schemeClr val="bg1"/>
                </a:solidFill>
              </a:rPr>
              <a:t>and</a:t>
            </a: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 err="1">
                <a:solidFill>
                  <a:schemeClr val="bg1"/>
                </a:solidFill>
              </a:rPr>
              <a:t>Teofilo</a:t>
            </a:r>
            <a:r>
              <a:rPr lang="pt-BR" dirty="0">
                <a:solidFill>
                  <a:schemeClr val="bg1"/>
                </a:solidFill>
              </a:rPr>
              <a:t> de Campos	UnB							</a:t>
            </a:r>
            <a:r>
              <a:rPr lang="pt-BR" dirty="0" err="1">
                <a:solidFill>
                  <a:schemeClr val="bg1"/>
                </a:solidFill>
              </a:rPr>
              <a:t>February</a:t>
            </a:r>
            <a:r>
              <a:rPr lang="pt-BR" dirty="0">
                <a:solidFill>
                  <a:schemeClr val="bg1"/>
                </a:solidFill>
              </a:rPr>
              <a:t> 28, 2020</a:t>
            </a:r>
          </a:p>
        </p:txBody>
      </p:sp>
      <p:sp>
        <p:nvSpPr>
          <p:cNvPr id="7" name="Espaço Reservado para Número de Slide 4">
            <a:extLst>
              <a:ext uri="{FF2B5EF4-FFF2-40B4-BE49-F238E27FC236}">
                <a16:creationId xmlns:a16="http://schemas.microsoft.com/office/drawing/2014/main" id="{11F867F1-E044-4607-9D97-3F6A750896C9}"/>
              </a:ext>
            </a:extLst>
          </p:cNvPr>
          <p:cNvSpPr txBox="1">
            <a:spLocks/>
          </p:cNvSpPr>
          <p:nvPr/>
        </p:nvSpPr>
        <p:spPr>
          <a:xfrm>
            <a:off x="10737908" y="6592068"/>
            <a:ext cx="1454092" cy="265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F46CF436-30F0-47A6-A1A7-38248CC99A5E}" type="slidenum">
              <a:rPr lang="pt-BR" smtClean="0">
                <a:solidFill>
                  <a:schemeClr val="bg1"/>
                </a:solidFill>
              </a:rPr>
              <a:pPr algn="ctr"/>
              <a:t>8</a:t>
            </a:fld>
            <a:r>
              <a:rPr lang="pt-BR" dirty="0">
                <a:solidFill>
                  <a:schemeClr val="bg1"/>
                </a:solidFill>
              </a:rPr>
              <a:t> / 16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138B9DA-6512-4ACC-9614-EE365C4F83D5}"/>
              </a:ext>
            </a:extLst>
          </p:cNvPr>
          <p:cNvSpPr txBox="1"/>
          <p:nvPr/>
        </p:nvSpPr>
        <p:spPr>
          <a:xfrm>
            <a:off x="3733100" y="6592068"/>
            <a:ext cx="4725799" cy="27432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bg1"/>
                </a:solidFill>
              </a:rPr>
              <a:t>Domain </a:t>
            </a:r>
            <a:r>
              <a:rPr lang="pt-BR" sz="1200" dirty="0" err="1">
                <a:solidFill>
                  <a:schemeClr val="bg1"/>
                </a:solidFill>
              </a:rPr>
              <a:t>Adaptation</a:t>
            </a:r>
            <a:r>
              <a:rPr lang="pt-BR" sz="1200" dirty="0">
                <a:solidFill>
                  <a:schemeClr val="bg1"/>
                </a:solidFill>
              </a:rPr>
              <a:t> for Person </a:t>
            </a:r>
            <a:r>
              <a:rPr lang="pt-BR" sz="1200" dirty="0" err="1">
                <a:solidFill>
                  <a:schemeClr val="bg1"/>
                </a:solidFill>
              </a:rPr>
              <a:t>Re-identification</a:t>
            </a:r>
            <a:r>
              <a:rPr lang="pt-BR" sz="1200" dirty="0">
                <a:solidFill>
                  <a:schemeClr val="bg1"/>
                </a:solidFill>
              </a:rPr>
              <a:t> </a:t>
            </a:r>
            <a:r>
              <a:rPr lang="pt-BR" sz="1200" dirty="0" err="1">
                <a:solidFill>
                  <a:schemeClr val="bg1"/>
                </a:solidFill>
              </a:rPr>
              <a:t>on</a:t>
            </a:r>
            <a:r>
              <a:rPr lang="pt-BR" sz="1200" dirty="0">
                <a:solidFill>
                  <a:schemeClr val="bg1"/>
                </a:solidFill>
              </a:rPr>
              <a:t> New </a:t>
            </a:r>
            <a:r>
              <a:rPr lang="pt-BR" sz="1200" dirty="0" err="1">
                <a:solidFill>
                  <a:schemeClr val="bg1"/>
                </a:solidFill>
              </a:rPr>
              <a:t>Unlabeled</a:t>
            </a:r>
            <a:r>
              <a:rPr lang="pt-BR" sz="1200" dirty="0">
                <a:solidFill>
                  <a:schemeClr val="bg1"/>
                </a:solidFill>
              </a:rPr>
              <a:t> Data</a:t>
            </a:r>
            <a:endParaRPr lang="pt-BR" sz="1200" dirty="0"/>
          </a:p>
        </p:txBody>
      </p:sp>
      <p:sp>
        <p:nvSpPr>
          <p:cNvPr id="10" name="Espaço Reservado para Rodapé 4">
            <a:extLst>
              <a:ext uri="{FF2B5EF4-FFF2-40B4-BE49-F238E27FC236}">
                <a16:creationId xmlns:a16="http://schemas.microsoft.com/office/drawing/2014/main" id="{C460C813-123D-4370-8083-F66B9C1DA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63306" y="6380310"/>
            <a:ext cx="10116122" cy="203370"/>
          </a:xfrm>
        </p:spPr>
        <p:txBody>
          <a:bodyPr/>
          <a:lstStyle/>
          <a:p>
            <a:pPr algn="l"/>
            <a:r>
              <a:rPr lang="en-US" sz="1000" dirty="0">
                <a:solidFill>
                  <a:schemeClr val="tx1"/>
                </a:solidFill>
              </a:rPr>
              <a:t>[8] </a:t>
            </a:r>
            <a:r>
              <a:rPr lang="en-US" sz="1000" dirty="0" err="1">
                <a:solidFill>
                  <a:schemeClr val="tx1"/>
                </a:solidFill>
              </a:rPr>
              <a:t>Hermans</a:t>
            </a:r>
            <a:r>
              <a:rPr lang="en-US" sz="1000" dirty="0">
                <a:solidFill>
                  <a:schemeClr val="tx1"/>
                </a:solidFill>
              </a:rPr>
              <a:t>, A., Beyer, L., and </a:t>
            </a:r>
            <a:r>
              <a:rPr lang="en-US" sz="1000" dirty="0" err="1">
                <a:solidFill>
                  <a:schemeClr val="tx1"/>
                </a:solidFill>
              </a:rPr>
              <a:t>Leibe</a:t>
            </a:r>
            <a:r>
              <a:rPr lang="en-US" sz="1000" dirty="0">
                <a:solidFill>
                  <a:schemeClr val="tx1"/>
                </a:solidFill>
              </a:rPr>
              <a:t>, B.  In defense of the triplet loss for person re-identification. </a:t>
            </a:r>
            <a:r>
              <a:rPr lang="en-US" sz="1000" dirty="0" err="1">
                <a:solidFill>
                  <a:schemeClr val="tx1"/>
                </a:solidFill>
              </a:rPr>
              <a:t>arXiv</a:t>
            </a:r>
            <a:r>
              <a:rPr lang="en-US" sz="1000" dirty="0">
                <a:solidFill>
                  <a:schemeClr val="tx1"/>
                </a:solidFill>
              </a:rPr>
              <a:t> 2017.</a:t>
            </a:r>
          </a:p>
        </p:txBody>
      </p:sp>
      <p:sp>
        <p:nvSpPr>
          <p:cNvPr id="11" name="CaixaDeTexto 8">
            <a:extLst>
              <a:ext uri="{FF2B5EF4-FFF2-40B4-BE49-F238E27FC236}">
                <a16:creationId xmlns:a16="http://schemas.microsoft.com/office/drawing/2014/main" id="{03CDEFC7-F301-40E2-AA59-5B1DEB2EBFF8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   Overview                Objective                Related Work                </a:t>
            </a:r>
            <a:r>
              <a:rPr lang="en-US" dirty="0">
                <a:solidFill>
                  <a:schemeClr val="bg1"/>
                </a:solidFill>
              </a:rPr>
              <a:t>Proposed Method               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Experimental Results            Conclusions</a:t>
            </a:r>
          </a:p>
        </p:txBody>
      </p:sp>
      <p:sp>
        <p:nvSpPr>
          <p:cNvPr id="12" name="CaixaDeTexto 8">
            <a:extLst>
              <a:ext uri="{FF2B5EF4-FFF2-40B4-BE49-F238E27FC236}">
                <a16:creationId xmlns:a16="http://schemas.microsoft.com/office/drawing/2014/main" id="{185AF37B-CBB0-4641-9B81-65A612FFFF78}"/>
              </a:ext>
            </a:extLst>
          </p:cNvPr>
          <p:cNvSpPr txBox="1"/>
          <p:nvPr/>
        </p:nvSpPr>
        <p:spPr>
          <a:xfrm>
            <a:off x="-1" y="357428"/>
            <a:ext cx="12192000" cy="21945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5B4F063-D480-4DC8-AAB3-9CEE148D1DA5}"/>
              </a:ext>
            </a:extLst>
          </p:cNvPr>
          <p:cNvSpPr/>
          <p:nvPr/>
        </p:nvSpPr>
        <p:spPr>
          <a:xfrm>
            <a:off x="284085" y="377720"/>
            <a:ext cx="150920" cy="151960"/>
          </a:xfrm>
          <a:prstGeom prst="ellipse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E9D3DFE-68DF-44C8-A45D-A2C12B7F6EAC}"/>
              </a:ext>
            </a:extLst>
          </p:cNvPr>
          <p:cNvSpPr/>
          <p:nvPr/>
        </p:nvSpPr>
        <p:spPr>
          <a:xfrm>
            <a:off x="2007832" y="389444"/>
            <a:ext cx="150920" cy="151960"/>
          </a:xfrm>
          <a:prstGeom prst="ellipse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5809391-6B55-458E-A725-13F368684359}"/>
              </a:ext>
            </a:extLst>
          </p:cNvPr>
          <p:cNvSpPr/>
          <p:nvPr/>
        </p:nvSpPr>
        <p:spPr>
          <a:xfrm>
            <a:off x="3731579" y="392880"/>
            <a:ext cx="150920" cy="151960"/>
          </a:xfrm>
          <a:prstGeom prst="ellipse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AEDDB4B7-411D-4C62-874E-813B1E032AE0}"/>
              </a:ext>
            </a:extLst>
          </p:cNvPr>
          <p:cNvSpPr/>
          <p:nvPr/>
        </p:nvSpPr>
        <p:spPr>
          <a:xfrm>
            <a:off x="3940203" y="392880"/>
            <a:ext cx="150920" cy="151960"/>
          </a:xfrm>
          <a:prstGeom prst="ellipse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F337D1E-AF7D-4F04-9023-F29D02D90929}"/>
              </a:ext>
            </a:extLst>
          </p:cNvPr>
          <p:cNvSpPr/>
          <p:nvPr/>
        </p:nvSpPr>
        <p:spPr>
          <a:xfrm>
            <a:off x="4148827" y="389809"/>
            <a:ext cx="150920" cy="151960"/>
          </a:xfrm>
          <a:prstGeom prst="ellipse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D58D8E0-AAED-4363-8B3C-E6472D762D18}"/>
              </a:ext>
            </a:extLst>
          </p:cNvPr>
          <p:cNvSpPr/>
          <p:nvPr/>
        </p:nvSpPr>
        <p:spPr>
          <a:xfrm>
            <a:off x="5814872" y="386980"/>
            <a:ext cx="150920" cy="15196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130C5E5-FC47-4955-8E23-9D18569BCA9F}"/>
              </a:ext>
            </a:extLst>
          </p:cNvPr>
          <p:cNvSpPr/>
          <p:nvPr/>
        </p:nvSpPr>
        <p:spPr>
          <a:xfrm>
            <a:off x="6020539" y="393039"/>
            <a:ext cx="150920" cy="151960"/>
          </a:xfrm>
          <a:prstGeom prst="ellipse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F113214-F1FE-4BE4-B64E-D7D289B7B41B}"/>
              </a:ext>
            </a:extLst>
          </p:cNvPr>
          <p:cNvSpPr/>
          <p:nvPr/>
        </p:nvSpPr>
        <p:spPr>
          <a:xfrm>
            <a:off x="6226206" y="392880"/>
            <a:ext cx="150920" cy="151960"/>
          </a:xfrm>
          <a:prstGeom prst="ellipse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768C0F5-1935-40E1-B9FA-68D8F8856FE1}"/>
              </a:ext>
            </a:extLst>
          </p:cNvPr>
          <p:cNvSpPr/>
          <p:nvPr/>
        </p:nvSpPr>
        <p:spPr>
          <a:xfrm>
            <a:off x="8383439" y="392498"/>
            <a:ext cx="150920" cy="151960"/>
          </a:xfrm>
          <a:prstGeom prst="ellipse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035B369-831F-4C8A-AF72-A7A73F496208}"/>
              </a:ext>
            </a:extLst>
          </p:cNvPr>
          <p:cNvSpPr/>
          <p:nvPr/>
        </p:nvSpPr>
        <p:spPr>
          <a:xfrm>
            <a:off x="8589106" y="392498"/>
            <a:ext cx="150920" cy="151960"/>
          </a:xfrm>
          <a:prstGeom prst="ellipse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43E5929-28B6-4C75-9F51-0C515A3A24E6}"/>
              </a:ext>
            </a:extLst>
          </p:cNvPr>
          <p:cNvSpPr/>
          <p:nvPr/>
        </p:nvSpPr>
        <p:spPr>
          <a:xfrm>
            <a:off x="8793290" y="392116"/>
            <a:ext cx="150920" cy="151960"/>
          </a:xfrm>
          <a:prstGeom prst="ellipse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D9445B1-816A-4D49-A1A2-9097C96CA951}"/>
              </a:ext>
            </a:extLst>
          </p:cNvPr>
          <p:cNvSpPr/>
          <p:nvPr/>
        </p:nvSpPr>
        <p:spPr>
          <a:xfrm>
            <a:off x="8997474" y="392116"/>
            <a:ext cx="150920" cy="151960"/>
          </a:xfrm>
          <a:prstGeom prst="ellipse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827789B6-2918-4512-819B-F684C33D6E25}"/>
              </a:ext>
            </a:extLst>
          </p:cNvPr>
          <p:cNvSpPr/>
          <p:nvPr/>
        </p:nvSpPr>
        <p:spPr>
          <a:xfrm>
            <a:off x="10943219" y="384333"/>
            <a:ext cx="150920" cy="151960"/>
          </a:xfrm>
          <a:prstGeom prst="ellipse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Resultado de imagem para triplet net">
            <a:extLst>
              <a:ext uri="{FF2B5EF4-FFF2-40B4-BE49-F238E27FC236}">
                <a16:creationId xmlns:a16="http://schemas.microsoft.com/office/drawing/2014/main" id="{DD8CB515-58C7-4264-BC43-CA4F2EA21E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269"/>
          <a:stretch/>
        </p:blipFill>
        <p:spPr bwMode="auto">
          <a:xfrm>
            <a:off x="8191500" y="1788424"/>
            <a:ext cx="4000500" cy="4200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22B3196-ACAF-4089-B5AD-566783B823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5142" y="3825843"/>
            <a:ext cx="4599460" cy="246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68139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826968-E14B-445C-B66E-5276BB327F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69881"/>
            <a:ext cx="12192000" cy="607998"/>
          </a:xfrm>
          <a:solidFill>
            <a:srgbClr val="416529"/>
          </a:solidFill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  Proposed Method – </a:t>
            </a:r>
            <a:r>
              <a:rPr lang="en-US" dirty="0" err="1">
                <a:solidFill>
                  <a:schemeClr val="bg1"/>
                </a:solidFill>
              </a:rPr>
              <a:t>CycleGAN</a:t>
            </a:r>
            <a:r>
              <a:rPr lang="en-US" dirty="0">
                <a:solidFill>
                  <a:schemeClr val="bg1"/>
                </a:solidFill>
              </a:rPr>
              <a:t> [5]</a:t>
            </a:r>
          </a:p>
        </p:txBody>
      </p:sp>
      <p:sp>
        <p:nvSpPr>
          <p:cNvPr id="6" name="Espaço Reservado para Rodapé 3">
            <a:extLst>
              <a:ext uri="{FF2B5EF4-FFF2-40B4-BE49-F238E27FC236}">
                <a16:creationId xmlns:a16="http://schemas.microsoft.com/office/drawing/2014/main" id="{1DC38FCA-E62D-4D4E-A472-4A093743022C}"/>
              </a:ext>
            </a:extLst>
          </p:cNvPr>
          <p:cNvSpPr txBox="1">
            <a:spLocks/>
          </p:cNvSpPr>
          <p:nvPr/>
        </p:nvSpPr>
        <p:spPr>
          <a:xfrm>
            <a:off x="0" y="6592068"/>
            <a:ext cx="12192000" cy="274320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dirty="0">
                <a:solidFill>
                  <a:schemeClr val="bg1"/>
                </a:solidFill>
              </a:rPr>
              <a:t>Tiago Pereira </a:t>
            </a:r>
            <a:r>
              <a:rPr lang="pt-BR" dirty="0" err="1">
                <a:solidFill>
                  <a:schemeClr val="bg1"/>
                </a:solidFill>
              </a:rPr>
              <a:t>and</a:t>
            </a: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 err="1">
                <a:solidFill>
                  <a:schemeClr val="bg1"/>
                </a:solidFill>
              </a:rPr>
              <a:t>Teofilo</a:t>
            </a:r>
            <a:r>
              <a:rPr lang="pt-BR" dirty="0">
                <a:solidFill>
                  <a:schemeClr val="bg1"/>
                </a:solidFill>
              </a:rPr>
              <a:t> de Campos	UnB							</a:t>
            </a:r>
            <a:r>
              <a:rPr lang="pt-BR" dirty="0" err="1">
                <a:solidFill>
                  <a:schemeClr val="bg1"/>
                </a:solidFill>
              </a:rPr>
              <a:t>February</a:t>
            </a:r>
            <a:r>
              <a:rPr lang="pt-BR" dirty="0">
                <a:solidFill>
                  <a:schemeClr val="bg1"/>
                </a:solidFill>
              </a:rPr>
              <a:t> 28, 2020</a:t>
            </a:r>
          </a:p>
        </p:txBody>
      </p:sp>
      <p:sp>
        <p:nvSpPr>
          <p:cNvPr id="7" name="Espaço Reservado para Número de Slide 4">
            <a:extLst>
              <a:ext uri="{FF2B5EF4-FFF2-40B4-BE49-F238E27FC236}">
                <a16:creationId xmlns:a16="http://schemas.microsoft.com/office/drawing/2014/main" id="{11F867F1-E044-4607-9D97-3F6A750896C9}"/>
              </a:ext>
            </a:extLst>
          </p:cNvPr>
          <p:cNvSpPr txBox="1">
            <a:spLocks/>
          </p:cNvSpPr>
          <p:nvPr/>
        </p:nvSpPr>
        <p:spPr>
          <a:xfrm>
            <a:off x="10737908" y="6592068"/>
            <a:ext cx="1454092" cy="265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F46CF436-30F0-47A6-A1A7-38248CC99A5E}" type="slidenum">
              <a:rPr lang="pt-BR" smtClean="0">
                <a:solidFill>
                  <a:schemeClr val="bg1"/>
                </a:solidFill>
              </a:rPr>
              <a:pPr algn="ctr"/>
              <a:t>9</a:t>
            </a:fld>
            <a:r>
              <a:rPr lang="pt-BR" dirty="0">
                <a:solidFill>
                  <a:schemeClr val="bg1"/>
                </a:solidFill>
              </a:rPr>
              <a:t> / 16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0138B9DA-6512-4ACC-9614-EE365C4F83D5}"/>
              </a:ext>
            </a:extLst>
          </p:cNvPr>
          <p:cNvSpPr txBox="1"/>
          <p:nvPr/>
        </p:nvSpPr>
        <p:spPr>
          <a:xfrm>
            <a:off x="3733100" y="6592068"/>
            <a:ext cx="4725799" cy="274320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chemeClr val="bg1"/>
                </a:solidFill>
              </a:rPr>
              <a:t>Domain </a:t>
            </a:r>
            <a:r>
              <a:rPr lang="pt-BR" sz="1200" dirty="0" err="1">
                <a:solidFill>
                  <a:schemeClr val="bg1"/>
                </a:solidFill>
              </a:rPr>
              <a:t>Adaptation</a:t>
            </a:r>
            <a:r>
              <a:rPr lang="pt-BR" sz="1200" dirty="0">
                <a:solidFill>
                  <a:schemeClr val="bg1"/>
                </a:solidFill>
              </a:rPr>
              <a:t> for Person </a:t>
            </a:r>
            <a:r>
              <a:rPr lang="pt-BR" sz="1200" dirty="0" err="1">
                <a:solidFill>
                  <a:schemeClr val="bg1"/>
                </a:solidFill>
              </a:rPr>
              <a:t>Re-identification</a:t>
            </a:r>
            <a:r>
              <a:rPr lang="pt-BR" sz="1200" dirty="0">
                <a:solidFill>
                  <a:schemeClr val="bg1"/>
                </a:solidFill>
              </a:rPr>
              <a:t> </a:t>
            </a:r>
            <a:r>
              <a:rPr lang="pt-BR" sz="1200" dirty="0" err="1">
                <a:solidFill>
                  <a:schemeClr val="bg1"/>
                </a:solidFill>
              </a:rPr>
              <a:t>on</a:t>
            </a:r>
            <a:r>
              <a:rPr lang="pt-BR" sz="1200" dirty="0">
                <a:solidFill>
                  <a:schemeClr val="bg1"/>
                </a:solidFill>
              </a:rPr>
              <a:t> New </a:t>
            </a:r>
            <a:r>
              <a:rPr lang="pt-BR" sz="1200" dirty="0" err="1">
                <a:solidFill>
                  <a:schemeClr val="bg1"/>
                </a:solidFill>
              </a:rPr>
              <a:t>Unlabeled</a:t>
            </a:r>
            <a:r>
              <a:rPr lang="pt-BR" sz="1200" dirty="0">
                <a:solidFill>
                  <a:schemeClr val="bg1"/>
                </a:solidFill>
              </a:rPr>
              <a:t> Data</a:t>
            </a:r>
            <a:endParaRPr lang="pt-BR" sz="1200" dirty="0"/>
          </a:p>
        </p:txBody>
      </p:sp>
      <p:sp>
        <p:nvSpPr>
          <p:cNvPr id="10" name="Espaço Reservado para Rodapé 4">
            <a:extLst>
              <a:ext uri="{FF2B5EF4-FFF2-40B4-BE49-F238E27FC236}">
                <a16:creationId xmlns:a16="http://schemas.microsoft.com/office/drawing/2014/main" id="{C460C813-123D-4370-8083-F66B9C1DA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27097" y="6226943"/>
            <a:ext cx="10116122" cy="365125"/>
          </a:xfrm>
        </p:spPr>
        <p:txBody>
          <a:bodyPr/>
          <a:lstStyle/>
          <a:p>
            <a:pPr algn="l"/>
            <a:r>
              <a:rPr lang="en-US" sz="1000" dirty="0">
                <a:solidFill>
                  <a:schemeClr val="tx1"/>
                </a:solidFill>
              </a:rPr>
              <a:t>[5] Deng, W., Zheng, L., Ye, Q., Kang, G., Yang, Y., and Jiao, J. Image-image domain adaptation with preserved self-similarity and domain-dissimilarity for person re-identification. In: CVPR 2018.</a:t>
            </a:r>
          </a:p>
          <a:p>
            <a:pPr algn="l"/>
            <a:r>
              <a:rPr lang="en-US" sz="1000" dirty="0">
                <a:solidFill>
                  <a:schemeClr val="tx1"/>
                </a:solidFill>
              </a:rPr>
              <a:t>[9]   Zhu, J.-Y., Park, T., Isola, P., and </a:t>
            </a:r>
            <a:r>
              <a:rPr lang="en-US" sz="1000" dirty="0" err="1">
                <a:solidFill>
                  <a:schemeClr val="tx1"/>
                </a:solidFill>
              </a:rPr>
              <a:t>Efros</a:t>
            </a:r>
            <a:r>
              <a:rPr lang="en-US" sz="1000" dirty="0">
                <a:solidFill>
                  <a:schemeClr val="tx1"/>
                </a:solidFill>
              </a:rPr>
              <a:t>, A. A. Unpaired image-to-image translation using cycle consistent adversarial networks. In: ICCV 2017.</a:t>
            </a:r>
          </a:p>
        </p:txBody>
      </p:sp>
      <p:sp>
        <p:nvSpPr>
          <p:cNvPr id="11" name="CaixaDeTexto 8">
            <a:extLst>
              <a:ext uri="{FF2B5EF4-FFF2-40B4-BE49-F238E27FC236}">
                <a16:creationId xmlns:a16="http://schemas.microsoft.com/office/drawing/2014/main" id="{4438ADA6-505B-4DF6-BBE3-9B104C4ABA31}"/>
              </a:ext>
            </a:extLst>
          </p:cNvPr>
          <p:cNvSpPr txBox="1"/>
          <p:nvPr/>
        </p:nvSpPr>
        <p:spPr>
          <a:xfrm>
            <a:off x="0" y="0"/>
            <a:ext cx="12192000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    Overview                Objective                Related Work                </a:t>
            </a:r>
            <a:r>
              <a:rPr lang="en-US" dirty="0">
                <a:solidFill>
                  <a:schemeClr val="bg1"/>
                </a:solidFill>
              </a:rPr>
              <a:t>Proposed Method                </a:t>
            </a:r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Experimental Results            Conclusions</a:t>
            </a:r>
          </a:p>
        </p:txBody>
      </p:sp>
      <p:sp>
        <p:nvSpPr>
          <p:cNvPr id="12" name="CaixaDeTexto 8">
            <a:extLst>
              <a:ext uri="{FF2B5EF4-FFF2-40B4-BE49-F238E27FC236}">
                <a16:creationId xmlns:a16="http://schemas.microsoft.com/office/drawing/2014/main" id="{6EC34997-DC3C-431C-9A0D-A05C1E5B032E}"/>
              </a:ext>
            </a:extLst>
          </p:cNvPr>
          <p:cNvSpPr txBox="1"/>
          <p:nvPr/>
        </p:nvSpPr>
        <p:spPr>
          <a:xfrm>
            <a:off x="-1" y="357428"/>
            <a:ext cx="12192000" cy="219456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162E0F7-741C-49CA-9CF3-94F005A18374}"/>
              </a:ext>
            </a:extLst>
          </p:cNvPr>
          <p:cNvSpPr/>
          <p:nvPr/>
        </p:nvSpPr>
        <p:spPr>
          <a:xfrm>
            <a:off x="284085" y="377720"/>
            <a:ext cx="150920" cy="151960"/>
          </a:xfrm>
          <a:prstGeom prst="ellipse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3C90CA4-69C5-4798-8EC7-6E467DDF8414}"/>
              </a:ext>
            </a:extLst>
          </p:cNvPr>
          <p:cNvSpPr/>
          <p:nvPr/>
        </p:nvSpPr>
        <p:spPr>
          <a:xfrm>
            <a:off x="2007832" y="389444"/>
            <a:ext cx="150920" cy="151960"/>
          </a:xfrm>
          <a:prstGeom prst="ellipse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0EC96CB-203A-4792-8321-A9AA3CB3DF65}"/>
              </a:ext>
            </a:extLst>
          </p:cNvPr>
          <p:cNvSpPr/>
          <p:nvPr/>
        </p:nvSpPr>
        <p:spPr>
          <a:xfrm>
            <a:off x="3731579" y="392880"/>
            <a:ext cx="150920" cy="151960"/>
          </a:xfrm>
          <a:prstGeom prst="ellipse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9B33267-D5EF-4472-B151-3796C86AF18A}"/>
              </a:ext>
            </a:extLst>
          </p:cNvPr>
          <p:cNvSpPr/>
          <p:nvPr/>
        </p:nvSpPr>
        <p:spPr>
          <a:xfrm>
            <a:off x="3940203" y="392880"/>
            <a:ext cx="150920" cy="151960"/>
          </a:xfrm>
          <a:prstGeom prst="ellipse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718517E-4474-41DD-8EF4-E20D658EDE18}"/>
              </a:ext>
            </a:extLst>
          </p:cNvPr>
          <p:cNvSpPr/>
          <p:nvPr/>
        </p:nvSpPr>
        <p:spPr>
          <a:xfrm>
            <a:off x="4148827" y="389809"/>
            <a:ext cx="150920" cy="151960"/>
          </a:xfrm>
          <a:prstGeom prst="ellipse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4B121EE5-7253-4958-A8A3-73D477B5F509}"/>
              </a:ext>
            </a:extLst>
          </p:cNvPr>
          <p:cNvSpPr/>
          <p:nvPr/>
        </p:nvSpPr>
        <p:spPr>
          <a:xfrm>
            <a:off x="5814872" y="386980"/>
            <a:ext cx="150920" cy="151960"/>
          </a:xfrm>
          <a:prstGeom prst="ellipse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EC0D98CD-2865-40B5-8976-446366680D61}"/>
              </a:ext>
            </a:extLst>
          </p:cNvPr>
          <p:cNvSpPr/>
          <p:nvPr/>
        </p:nvSpPr>
        <p:spPr>
          <a:xfrm>
            <a:off x="6020539" y="393039"/>
            <a:ext cx="150920" cy="15196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5B92ED2-9A42-42BD-8B2D-CEFE96C52790}"/>
              </a:ext>
            </a:extLst>
          </p:cNvPr>
          <p:cNvSpPr/>
          <p:nvPr/>
        </p:nvSpPr>
        <p:spPr>
          <a:xfrm>
            <a:off x="6226206" y="392880"/>
            <a:ext cx="150920" cy="151960"/>
          </a:xfrm>
          <a:prstGeom prst="ellipse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6E19E89-B250-4E77-8732-6C5F711FD6B3}"/>
              </a:ext>
            </a:extLst>
          </p:cNvPr>
          <p:cNvSpPr/>
          <p:nvPr/>
        </p:nvSpPr>
        <p:spPr>
          <a:xfrm>
            <a:off x="8383439" y="392498"/>
            <a:ext cx="150920" cy="151960"/>
          </a:xfrm>
          <a:prstGeom prst="ellipse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84B7E0A-F516-4D18-AB65-CBE40002A48A}"/>
              </a:ext>
            </a:extLst>
          </p:cNvPr>
          <p:cNvSpPr/>
          <p:nvPr/>
        </p:nvSpPr>
        <p:spPr>
          <a:xfrm>
            <a:off x="8589106" y="392498"/>
            <a:ext cx="150920" cy="151960"/>
          </a:xfrm>
          <a:prstGeom prst="ellipse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63C7955-A9C4-4BA8-8314-0E627494BDD2}"/>
              </a:ext>
            </a:extLst>
          </p:cNvPr>
          <p:cNvSpPr/>
          <p:nvPr/>
        </p:nvSpPr>
        <p:spPr>
          <a:xfrm>
            <a:off x="8793290" y="392116"/>
            <a:ext cx="150920" cy="151960"/>
          </a:xfrm>
          <a:prstGeom prst="ellipse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9BC6401-B7CB-4F84-9034-9ED34D38FD9E}"/>
              </a:ext>
            </a:extLst>
          </p:cNvPr>
          <p:cNvSpPr/>
          <p:nvPr/>
        </p:nvSpPr>
        <p:spPr>
          <a:xfrm>
            <a:off x="8997474" y="392116"/>
            <a:ext cx="150920" cy="151960"/>
          </a:xfrm>
          <a:prstGeom prst="ellipse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9D041B46-83C8-4DAE-A857-4406FDF64ADF}"/>
              </a:ext>
            </a:extLst>
          </p:cNvPr>
          <p:cNvSpPr/>
          <p:nvPr/>
        </p:nvSpPr>
        <p:spPr>
          <a:xfrm>
            <a:off x="10943219" y="384333"/>
            <a:ext cx="150920" cy="151960"/>
          </a:xfrm>
          <a:prstGeom prst="ellipse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0DE6894C-F618-49D3-9978-5BAB6BBB73B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57491885"/>
              </p:ext>
            </p:extLst>
          </p:nvPr>
        </p:nvGraphicFramePr>
        <p:xfrm>
          <a:off x="792481" y="1455443"/>
          <a:ext cx="10607040" cy="17801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9" name="Picture 8" descr="A picture containing photo, clock, table&#10;&#10;Description automatically generated">
            <a:extLst>
              <a:ext uri="{FF2B5EF4-FFF2-40B4-BE49-F238E27FC236}">
                <a16:creationId xmlns:a16="http://schemas.microsoft.com/office/drawing/2014/main" id="{F822409A-933C-4211-8138-45ABBF5BC7D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6027" y="3285157"/>
            <a:ext cx="8039529" cy="2759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568580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1069</TotalTime>
  <Words>2045</Words>
  <Application>Microsoft Office PowerPoint</Application>
  <PresentationFormat>Widescreen</PresentationFormat>
  <Paragraphs>306</Paragraphs>
  <Slides>16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Tema do Office</vt:lpstr>
      <vt:lpstr>Domain Adaptation for Person  Re-identification on New Unlabeled Data</vt:lpstr>
      <vt:lpstr>  Schedule</vt:lpstr>
      <vt:lpstr>  Overview</vt:lpstr>
      <vt:lpstr>  Objective</vt:lpstr>
      <vt:lpstr>  Related Work</vt:lpstr>
      <vt:lpstr>  Related Work</vt:lpstr>
      <vt:lpstr>  Related Work</vt:lpstr>
      <vt:lpstr>  Proposed Method – Direct Transfer [4]</vt:lpstr>
      <vt:lpstr>  Proposed Method – CycleGAN [5]</vt:lpstr>
      <vt:lpstr>  Proposed Method – Pseudo label</vt:lpstr>
      <vt:lpstr>  Experimental Results - CycleGAN</vt:lpstr>
      <vt:lpstr>  Experimental Results - CycleGAN</vt:lpstr>
      <vt:lpstr>  Experimental Results - Pseudo labels</vt:lpstr>
      <vt:lpstr>  Experimental Results - Pseudo labels</vt:lpstr>
      <vt:lpstr>  Conclusions and Future Works</vt:lpstr>
      <vt:lpstr>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Domain Adaptation for Person Re-identification on New Unlabeled Data</dc:title>
  <dc:creator>Tiago Carvalho Pereira</dc:creator>
  <cp:lastModifiedBy>Tiago Carvalho Pereira</cp:lastModifiedBy>
  <cp:revision>103</cp:revision>
  <dcterms:created xsi:type="dcterms:W3CDTF">2020-02-11T12:30:23Z</dcterms:created>
  <dcterms:modified xsi:type="dcterms:W3CDTF">2020-02-27T15:50:32Z</dcterms:modified>
</cp:coreProperties>
</file>