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788" r:id="rId1"/>
  </p:sldMasterIdLst>
  <p:sldIdLst>
    <p:sldId id="256" r:id="rId2"/>
  </p:sldIdLst>
  <p:sldSz cx="38404800" cy="32918400"/>
  <p:notesSz cx="9144000" cy="6858000"/>
  <p:defaultTextStyle>
    <a:defPPr>
      <a:defRPr lang="en-US"/>
    </a:defPPr>
    <a:lvl1pPr marL="0" algn="l" defTabSz="4072243" rtl="0" eaLnBrk="1" latinLnBrk="0" hangingPunct="1">
      <a:defRPr sz="8000" kern="1200">
        <a:solidFill>
          <a:schemeClr val="tx1"/>
        </a:solidFill>
        <a:latin typeface="+mn-lt"/>
        <a:ea typeface="+mn-ea"/>
        <a:cs typeface="+mn-cs"/>
      </a:defRPr>
    </a:lvl1pPr>
    <a:lvl2pPr marL="2036119" algn="l" defTabSz="4072243" rtl="0" eaLnBrk="1" latinLnBrk="0" hangingPunct="1">
      <a:defRPr sz="8000" kern="1200">
        <a:solidFill>
          <a:schemeClr val="tx1"/>
        </a:solidFill>
        <a:latin typeface="+mn-lt"/>
        <a:ea typeface="+mn-ea"/>
        <a:cs typeface="+mn-cs"/>
      </a:defRPr>
    </a:lvl2pPr>
    <a:lvl3pPr marL="4072243" algn="l" defTabSz="4072243" rtl="0" eaLnBrk="1" latinLnBrk="0" hangingPunct="1">
      <a:defRPr sz="8000" kern="1200">
        <a:solidFill>
          <a:schemeClr val="tx1"/>
        </a:solidFill>
        <a:latin typeface="+mn-lt"/>
        <a:ea typeface="+mn-ea"/>
        <a:cs typeface="+mn-cs"/>
      </a:defRPr>
    </a:lvl3pPr>
    <a:lvl4pPr marL="6108357" algn="l" defTabSz="4072243" rtl="0" eaLnBrk="1" latinLnBrk="0" hangingPunct="1">
      <a:defRPr sz="8000" kern="1200">
        <a:solidFill>
          <a:schemeClr val="tx1"/>
        </a:solidFill>
        <a:latin typeface="+mn-lt"/>
        <a:ea typeface="+mn-ea"/>
        <a:cs typeface="+mn-cs"/>
      </a:defRPr>
    </a:lvl4pPr>
    <a:lvl5pPr marL="8144486" algn="l" defTabSz="4072243" rtl="0" eaLnBrk="1" latinLnBrk="0" hangingPunct="1">
      <a:defRPr sz="8000" kern="1200">
        <a:solidFill>
          <a:schemeClr val="tx1"/>
        </a:solidFill>
        <a:latin typeface="+mn-lt"/>
        <a:ea typeface="+mn-ea"/>
        <a:cs typeface="+mn-cs"/>
      </a:defRPr>
    </a:lvl5pPr>
    <a:lvl6pPr marL="10180600" algn="l" defTabSz="4072243" rtl="0" eaLnBrk="1" latinLnBrk="0" hangingPunct="1">
      <a:defRPr sz="8000" kern="1200">
        <a:solidFill>
          <a:schemeClr val="tx1"/>
        </a:solidFill>
        <a:latin typeface="+mn-lt"/>
        <a:ea typeface="+mn-ea"/>
        <a:cs typeface="+mn-cs"/>
      </a:defRPr>
    </a:lvl6pPr>
    <a:lvl7pPr marL="12216728" algn="l" defTabSz="4072243" rtl="0" eaLnBrk="1" latinLnBrk="0" hangingPunct="1">
      <a:defRPr sz="8000" kern="1200">
        <a:solidFill>
          <a:schemeClr val="tx1"/>
        </a:solidFill>
        <a:latin typeface="+mn-lt"/>
        <a:ea typeface="+mn-ea"/>
        <a:cs typeface="+mn-cs"/>
      </a:defRPr>
    </a:lvl7pPr>
    <a:lvl8pPr marL="14252848" algn="l" defTabSz="4072243" rtl="0" eaLnBrk="1" latinLnBrk="0" hangingPunct="1">
      <a:defRPr sz="8000" kern="1200">
        <a:solidFill>
          <a:schemeClr val="tx1"/>
        </a:solidFill>
        <a:latin typeface="+mn-lt"/>
        <a:ea typeface="+mn-ea"/>
        <a:cs typeface="+mn-cs"/>
      </a:defRPr>
    </a:lvl8pPr>
    <a:lvl9pPr marL="16288967" algn="l" defTabSz="4072243"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745" autoAdjust="0"/>
  </p:normalViewPr>
  <p:slideViewPr>
    <p:cSldViewPr>
      <p:cViewPr>
        <p:scale>
          <a:sx n="77" d="100"/>
          <a:sy n="77" d="100"/>
        </p:scale>
        <p:origin x="-72" y="4122"/>
      </p:cViewPr>
      <p:guideLst>
        <p:guide orient="horz" pos="1036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32186880"/>
            <a:ext cx="38404800" cy="7315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9" name="Rectangle 18"/>
          <p:cNvSpPr>
            <a:spLocks noChangeArrowheads="1"/>
          </p:cNvSpPr>
          <p:nvPr/>
        </p:nvSpPr>
        <p:spPr bwMode="white">
          <a:xfrm>
            <a:off x="37764720" y="1463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8" name="Rectangle 17"/>
          <p:cNvSpPr>
            <a:spLocks noChangeArrowheads="1"/>
          </p:cNvSpPr>
          <p:nvPr/>
        </p:nvSpPr>
        <p:spPr bwMode="white">
          <a:xfrm>
            <a:off x="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6" name="Rectangle 15"/>
          <p:cNvSpPr>
            <a:spLocks noChangeArrowheads="1"/>
          </p:cNvSpPr>
          <p:nvPr/>
        </p:nvSpPr>
        <p:spPr bwMode="white">
          <a:xfrm>
            <a:off x="0" y="0"/>
            <a:ext cx="38404800" cy="120700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2" name="Rectangle 11"/>
          <p:cNvSpPr>
            <a:spLocks noChangeArrowheads="1"/>
          </p:cNvSpPr>
          <p:nvPr/>
        </p:nvSpPr>
        <p:spPr bwMode="auto">
          <a:xfrm>
            <a:off x="614477" y="30679951"/>
            <a:ext cx="37099037" cy="148590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9" name="Subtitle 8"/>
          <p:cNvSpPr>
            <a:spLocks noGrp="1"/>
          </p:cNvSpPr>
          <p:nvPr>
            <p:ph type="subTitle" idx="1"/>
          </p:nvPr>
        </p:nvSpPr>
        <p:spPr>
          <a:xfrm>
            <a:off x="5760720" y="13533120"/>
            <a:ext cx="26883360" cy="8412480"/>
          </a:xfrm>
        </p:spPr>
        <p:txBody>
          <a:bodyPr/>
          <a:lstStyle>
            <a:lvl1pPr marL="0" indent="0" algn="ctr">
              <a:buNone/>
              <a:defRPr sz="7100" b="1" cap="all" spc="1114" baseline="0">
                <a:solidFill>
                  <a:schemeClr val="tx2"/>
                </a:solidFill>
              </a:defRPr>
            </a:lvl1pPr>
            <a:lvl2pPr marL="2037786" indent="0" algn="ctr">
              <a:buNone/>
            </a:lvl2pPr>
            <a:lvl3pPr marL="4075572" indent="0" algn="ctr">
              <a:buNone/>
            </a:lvl3pPr>
            <a:lvl4pPr marL="6113358" indent="0" algn="ctr">
              <a:buNone/>
            </a:lvl4pPr>
            <a:lvl5pPr marL="8151144" indent="0" algn="ctr">
              <a:buNone/>
            </a:lvl5pPr>
            <a:lvl6pPr marL="10188931" indent="0" algn="ctr">
              <a:buNone/>
            </a:lvl6pPr>
            <a:lvl7pPr marL="12226717" indent="0" algn="ctr">
              <a:buNone/>
            </a:lvl7pPr>
            <a:lvl8pPr marL="14264503" indent="0" algn="ctr">
              <a:buNone/>
            </a:lvl8pPr>
            <a:lvl9pPr marL="1630228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A441C45-D53A-4D26-860C-9167909954F4}" type="datetimeFigureOut">
              <a:rPr lang="en-US" smtClean="0"/>
              <a:pPr/>
              <a:t>4/24/2014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652882" y="11616538"/>
            <a:ext cx="37099037"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407557" tIns="203779" rIns="407557" bIns="203779" anchor="ctr" compatLnSpc="1"/>
          <a:lstStyle/>
          <a:p>
            <a:endParaRPr kumimoji="0" lang="en-US" dirty="0"/>
          </a:p>
        </p:txBody>
      </p:sp>
      <p:sp>
        <p:nvSpPr>
          <p:cNvPr id="10" name="Rectangle 9"/>
          <p:cNvSpPr>
            <a:spLocks noChangeArrowheads="1"/>
          </p:cNvSpPr>
          <p:nvPr/>
        </p:nvSpPr>
        <p:spPr bwMode="auto">
          <a:xfrm>
            <a:off x="640080" y="731520"/>
            <a:ext cx="37099037" cy="31426099"/>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3" name="Oval 12"/>
          <p:cNvSpPr/>
          <p:nvPr/>
        </p:nvSpPr>
        <p:spPr>
          <a:xfrm>
            <a:off x="17922240" y="10153498"/>
            <a:ext cx="2560320" cy="29260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14" name="Oval 13"/>
          <p:cNvSpPr/>
          <p:nvPr/>
        </p:nvSpPr>
        <p:spPr>
          <a:xfrm>
            <a:off x="18319090" y="10607040"/>
            <a:ext cx="1766621" cy="201899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18242280" y="10557362"/>
            <a:ext cx="1920240" cy="2118360"/>
          </a:xfrm>
        </p:spPr>
        <p:txBody>
          <a:bodyPr/>
          <a:lstStyle>
            <a:lvl1pPr>
              <a:defRPr>
                <a:solidFill>
                  <a:schemeClr val="accent3">
                    <a:shade val="75000"/>
                  </a:schemeClr>
                </a:solidFill>
              </a:defRPr>
            </a:lvl1pPr>
          </a:lstStyle>
          <a:p>
            <a:fld id="{8B56E59D-36C2-4CAE-80D3-BA4EF10CAF1B}" type="slidenum">
              <a:rPr lang="en-US" smtClean="0"/>
              <a:pPr/>
              <a:t>‹#›</a:t>
            </a:fld>
            <a:endParaRPr lang="en-US" dirty="0"/>
          </a:p>
        </p:txBody>
      </p:sp>
      <p:sp>
        <p:nvSpPr>
          <p:cNvPr id="8" name="Title 7"/>
          <p:cNvSpPr>
            <a:spLocks noGrp="1"/>
          </p:cNvSpPr>
          <p:nvPr>
            <p:ph type="ctrTitle"/>
          </p:nvPr>
        </p:nvSpPr>
        <p:spPr>
          <a:xfrm>
            <a:off x="2880360" y="1828800"/>
            <a:ext cx="32644080" cy="8412480"/>
          </a:xfrm>
        </p:spPr>
        <p:txBody>
          <a:bodyPr anchor="b"/>
          <a:lstStyle>
            <a:lvl1pPr>
              <a:defRPr sz="187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441C45-D53A-4D26-860C-9167909954F4}" type="datetimeFigureOut">
              <a:rPr lang="en-US" smtClean="0"/>
              <a:pPr/>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56E59D-36C2-4CAE-80D3-BA4EF10CAF1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32186880"/>
            <a:ext cx="38404800" cy="7315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8" name="Rectangle 7"/>
          <p:cNvSpPr>
            <a:spLocks noChangeArrowheads="1"/>
          </p:cNvSpPr>
          <p:nvPr/>
        </p:nvSpPr>
        <p:spPr bwMode="white">
          <a:xfrm>
            <a:off x="29443680" y="0"/>
            <a:ext cx="896112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9" name="Rectangle 8"/>
          <p:cNvSpPr>
            <a:spLocks noChangeArrowheads="1"/>
          </p:cNvSpPr>
          <p:nvPr/>
        </p:nvSpPr>
        <p:spPr bwMode="white">
          <a:xfrm>
            <a:off x="0" y="0"/>
            <a:ext cx="38404800" cy="7461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0" name="Rectangle 9"/>
          <p:cNvSpPr>
            <a:spLocks noChangeArrowheads="1"/>
          </p:cNvSpPr>
          <p:nvPr/>
        </p:nvSpPr>
        <p:spPr bwMode="white">
          <a:xfrm>
            <a:off x="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1" name="Rectangle 10"/>
          <p:cNvSpPr>
            <a:spLocks noChangeArrowheads="1"/>
          </p:cNvSpPr>
          <p:nvPr/>
        </p:nvSpPr>
        <p:spPr bwMode="auto">
          <a:xfrm>
            <a:off x="614477" y="30679951"/>
            <a:ext cx="37099037" cy="148590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2" name="Rectangle 11"/>
          <p:cNvSpPr>
            <a:spLocks noChangeArrowheads="1"/>
          </p:cNvSpPr>
          <p:nvPr/>
        </p:nvSpPr>
        <p:spPr bwMode="auto">
          <a:xfrm>
            <a:off x="640080" y="746151"/>
            <a:ext cx="37099037" cy="31426099"/>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3" name="Straight Connector 12"/>
          <p:cNvSpPr>
            <a:spLocks noChangeShapeType="1"/>
          </p:cNvSpPr>
          <p:nvPr/>
        </p:nvSpPr>
        <p:spPr bwMode="auto">
          <a:xfrm rot="5400000">
            <a:off x="15018105" y="15734995"/>
            <a:ext cx="2997769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407557" tIns="203779" rIns="407557" bIns="203779" anchor="ctr" compatLnSpc="1"/>
          <a:lstStyle/>
          <a:p>
            <a:endParaRPr kumimoji="0" lang="en-US" dirty="0"/>
          </a:p>
        </p:txBody>
      </p:sp>
      <p:sp>
        <p:nvSpPr>
          <p:cNvPr id="14" name="Oval 13"/>
          <p:cNvSpPr/>
          <p:nvPr/>
        </p:nvSpPr>
        <p:spPr>
          <a:xfrm>
            <a:off x="28726790" y="14043662"/>
            <a:ext cx="2560320" cy="29260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15" name="Oval 14"/>
          <p:cNvSpPr/>
          <p:nvPr/>
        </p:nvSpPr>
        <p:spPr>
          <a:xfrm>
            <a:off x="29123640" y="14497205"/>
            <a:ext cx="1766621" cy="201899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29046830" y="14447527"/>
            <a:ext cx="1920240" cy="2118360"/>
          </a:xfrm>
        </p:spPr>
        <p:txBody>
          <a:bodyPr/>
          <a:lstStyle/>
          <a:p>
            <a:fld id="{8B56E59D-36C2-4CAE-80D3-BA4EF10CAF1B}" type="slidenum">
              <a:rPr lang="en-US" smtClean="0"/>
              <a:pPr/>
              <a:t>‹#›</a:t>
            </a:fld>
            <a:endParaRPr lang="en-US" dirty="0"/>
          </a:p>
        </p:txBody>
      </p:sp>
      <p:sp>
        <p:nvSpPr>
          <p:cNvPr id="3" name="Vertical Text Placeholder 2"/>
          <p:cNvSpPr>
            <a:spLocks noGrp="1"/>
          </p:cNvSpPr>
          <p:nvPr>
            <p:ph type="body" orient="vert" idx="1"/>
          </p:nvPr>
        </p:nvSpPr>
        <p:spPr>
          <a:xfrm>
            <a:off x="1280160" y="1463040"/>
            <a:ext cx="27523440" cy="2794255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441C45-D53A-4D26-860C-9167909954F4}" type="datetimeFigureOut">
              <a:rPr lang="en-US" smtClean="0"/>
              <a:pPr/>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31043880" y="1463047"/>
            <a:ext cx="6080760" cy="28087320"/>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441C45-D53A-4D26-860C-9167909954F4}" type="datetimeFigureOut">
              <a:rPr lang="en-US" smtClean="0"/>
              <a:pPr/>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8319090" y="4926588"/>
            <a:ext cx="1920240" cy="2118360"/>
          </a:xfrm>
        </p:spPr>
        <p:txBody>
          <a:bodyPr/>
          <a:lstStyle/>
          <a:p>
            <a:fld id="{8B56E59D-36C2-4CAE-80D3-BA4EF10CAF1B}" type="slidenum">
              <a:rPr lang="en-US" smtClean="0"/>
              <a:pPr/>
              <a:t>‹#›</a:t>
            </a:fld>
            <a:endParaRPr lang="en-US" dirty="0"/>
          </a:p>
        </p:txBody>
      </p:sp>
      <p:sp>
        <p:nvSpPr>
          <p:cNvPr id="8" name="Content Placeholder 7"/>
          <p:cNvSpPr>
            <a:spLocks noGrp="1"/>
          </p:cNvSpPr>
          <p:nvPr>
            <p:ph sz="quarter" idx="1"/>
          </p:nvPr>
        </p:nvSpPr>
        <p:spPr>
          <a:xfrm>
            <a:off x="1267358" y="7329830"/>
            <a:ext cx="35716464" cy="21945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5" name="Rectangle 14"/>
          <p:cNvSpPr>
            <a:spLocks noChangeArrowheads="1"/>
          </p:cNvSpPr>
          <p:nvPr/>
        </p:nvSpPr>
        <p:spPr bwMode="white">
          <a:xfrm>
            <a:off x="0" y="32186880"/>
            <a:ext cx="38404800" cy="7315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6" name="Rectangle 15"/>
          <p:cNvSpPr>
            <a:spLocks noChangeArrowheads="1"/>
          </p:cNvSpPr>
          <p:nvPr/>
        </p:nvSpPr>
        <p:spPr bwMode="white">
          <a:xfrm>
            <a:off x="0" y="0"/>
            <a:ext cx="38404800" cy="7315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8" name="Rectangle 17"/>
          <p:cNvSpPr>
            <a:spLocks noChangeArrowheads="1"/>
          </p:cNvSpPr>
          <p:nvPr/>
        </p:nvSpPr>
        <p:spPr bwMode="white">
          <a:xfrm>
            <a:off x="37764720" y="9144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9" name="Rectangle 18"/>
          <p:cNvSpPr>
            <a:spLocks noChangeArrowheads="1"/>
          </p:cNvSpPr>
          <p:nvPr/>
        </p:nvSpPr>
        <p:spPr bwMode="white">
          <a:xfrm>
            <a:off x="640080" y="10972800"/>
            <a:ext cx="37099037" cy="14630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2" name="Rectangle 11"/>
          <p:cNvSpPr>
            <a:spLocks noChangeArrowheads="1"/>
          </p:cNvSpPr>
          <p:nvPr/>
        </p:nvSpPr>
        <p:spPr bwMode="auto">
          <a:xfrm>
            <a:off x="652882" y="683290"/>
            <a:ext cx="37099037" cy="10270541"/>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3" name="Text Placeholder 2"/>
          <p:cNvSpPr>
            <a:spLocks noGrp="1"/>
          </p:cNvSpPr>
          <p:nvPr>
            <p:ph type="body" idx="1"/>
          </p:nvPr>
        </p:nvSpPr>
        <p:spPr>
          <a:xfrm>
            <a:off x="5747389" y="13167362"/>
            <a:ext cx="27216731" cy="8031480"/>
          </a:xfrm>
        </p:spPr>
        <p:txBody>
          <a:bodyPr anchor="t"/>
          <a:lstStyle>
            <a:lvl1pPr marL="0" indent="0" algn="ctr">
              <a:buNone/>
              <a:defRPr sz="7100" b="1" cap="all" spc="1114" baseline="0">
                <a:solidFill>
                  <a:schemeClr val="tx2"/>
                </a:solidFill>
              </a:defRPr>
            </a:lvl1pPr>
            <a:lvl2pPr>
              <a:buNone/>
              <a:defRPr sz="8000">
                <a:solidFill>
                  <a:schemeClr val="tx1">
                    <a:tint val="75000"/>
                  </a:schemeClr>
                </a:solidFill>
              </a:defRPr>
            </a:lvl2pPr>
            <a:lvl3pPr>
              <a:buNone/>
              <a:defRPr sz="7100">
                <a:solidFill>
                  <a:schemeClr val="tx1">
                    <a:tint val="75000"/>
                  </a:schemeClr>
                </a:solidFill>
              </a:defRPr>
            </a:lvl3pPr>
            <a:lvl4pPr>
              <a:buNone/>
              <a:defRPr sz="6200">
                <a:solidFill>
                  <a:schemeClr val="tx1">
                    <a:tint val="75000"/>
                  </a:schemeClr>
                </a:solidFill>
              </a:defRPr>
            </a:lvl4pPr>
            <a:lvl5pPr>
              <a:buNone/>
              <a:defRPr sz="62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614477" y="30679951"/>
            <a:ext cx="37099037" cy="148590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4" name="Rectangle 13"/>
          <p:cNvSpPr>
            <a:spLocks noChangeArrowheads="1"/>
          </p:cNvSpPr>
          <p:nvPr/>
        </p:nvSpPr>
        <p:spPr bwMode="auto">
          <a:xfrm>
            <a:off x="640080" y="731520"/>
            <a:ext cx="37099037" cy="31426099"/>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5A441C45-D53A-4D26-860C-9167909954F4}" type="datetimeFigureOut">
              <a:rPr lang="en-US" smtClean="0"/>
              <a:pPr/>
              <a:t>4/24/2014</a:t>
            </a:fld>
            <a:endParaRPr lang="en-US" dirty="0"/>
          </a:p>
        </p:txBody>
      </p:sp>
      <p:sp>
        <p:nvSpPr>
          <p:cNvPr id="8" name="Straight Connector 7"/>
          <p:cNvSpPr>
            <a:spLocks noChangeShapeType="1"/>
          </p:cNvSpPr>
          <p:nvPr/>
        </p:nvSpPr>
        <p:spPr bwMode="auto">
          <a:xfrm>
            <a:off x="640080" y="11704320"/>
            <a:ext cx="37099037"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407557" tIns="203779" rIns="407557" bIns="203779" anchor="ctr" compatLnSpc="1"/>
          <a:lstStyle/>
          <a:p>
            <a:endParaRPr kumimoji="0" lang="en-US" dirty="0"/>
          </a:p>
        </p:txBody>
      </p:sp>
      <p:sp>
        <p:nvSpPr>
          <p:cNvPr id="10" name="Oval 9"/>
          <p:cNvSpPr/>
          <p:nvPr/>
        </p:nvSpPr>
        <p:spPr>
          <a:xfrm>
            <a:off x="17922240" y="10153498"/>
            <a:ext cx="2560320" cy="29260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11" name="Oval 10"/>
          <p:cNvSpPr/>
          <p:nvPr/>
        </p:nvSpPr>
        <p:spPr>
          <a:xfrm>
            <a:off x="18319090" y="10607040"/>
            <a:ext cx="1766621" cy="201899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8242280" y="10557362"/>
            <a:ext cx="1920240" cy="2118360"/>
          </a:xfrm>
        </p:spPr>
        <p:txBody>
          <a:bodyPr/>
          <a:lstStyle>
            <a:lvl1pPr>
              <a:defRPr>
                <a:solidFill>
                  <a:schemeClr val="accent3">
                    <a:shade val="75000"/>
                  </a:schemeClr>
                </a:solidFill>
              </a:defRPr>
            </a:lvl1pPr>
          </a:lstStyle>
          <a:p>
            <a:fld id="{8B56E59D-36C2-4CAE-80D3-BA4EF10CAF1B}" type="slidenum">
              <a:rPr lang="en-US" smtClean="0"/>
              <a:pPr/>
              <a:t>‹#›</a:t>
            </a:fld>
            <a:endParaRPr lang="en-US" dirty="0"/>
          </a:p>
        </p:txBody>
      </p:sp>
      <p:sp>
        <p:nvSpPr>
          <p:cNvPr id="2" name="Title 1"/>
          <p:cNvSpPr>
            <a:spLocks noGrp="1"/>
          </p:cNvSpPr>
          <p:nvPr>
            <p:ph type="title"/>
          </p:nvPr>
        </p:nvSpPr>
        <p:spPr>
          <a:xfrm>
            <a:off x="3033715" y="2560320"/>
            <a:ext cx="32644080" cy="7315200"/>
          </a:xfrm>
        </p:spPr>
        <p:txBody>
          <a:bodyPr anchor="b"/>
          <a:lstStyle>
            <a:lvl1pPr algn="ctr">
              <a:buNone/>
              <a:defRPr sz="187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67358" y="1097280"/>
            <a:ext cx="35844480" cy="364297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24323040" y="30767731"/>
            <a:ext cx="12788798" cy="1755648"/>
          </a:xfrm>
        </p:spPr>
        <p:txBody>
          <a:bodyPr/>
          <a:lstStyle/>
          <a:p>
            <a:fld id="{5A441C45-D53A-4D26-860C-9167909954F4}" type="datetimeFigureOut">
              <a:rPr lang="en-US" smtClean="0"/>
              <a:pPr/>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56E59D-36C2-4CAE-80D3-BA4EF10CAF1B}" type="slidenum">
              <a:rPr lang="en-US" smtClean="0"/>
              <a:pPr/>
              <a:t>‹#›</a:t>
            </a:fld>
            <a:endParaRPr lang="en-US" dirty="0"/>
          </a:p>
        </p:txBody>
      </p:sp>
      <p:sp>
        <p:nvSpPr>
          <p:cNvPr id="8" name="Straight Connector 7"/>
          <p:cNvSpPr>
            <a:spLocks noChangeShapeType="1"/>
          </p:cNvSpPr>
          <p:nvPr/>
        </p:nvSpPr>
        <p:spPr bwMode="auto">
          <a:xfrm flipV="1">
            <a:off x="19164938" y="7563132"/>
            <a:ext cx="37468" cy="23133874"/>
          </a:xfrm>
          <a:prstGeom prst="line">
            <a:avLst/>
          </a:prstGeom>
          <a:noFill/>
          <a:ln w="9525" cap="flat" cmpd="sng" algn="ctr">
            <a:solidFill>
              <a:schemeClr val="tx2"/>
            </a:solidFill>
            <a:prstDash val="sysDash"/>
            <a:round/>
            <a:headEnd type="none" w="med" len="med"/>
            <a:tailEnd type="none" w="med" len="med"/>
          </a:ln>
          <a:effectLst/>
        </p:spPr>
        <p:txBody>
          <a:bodyPr vert="horz" wrap="none" lIns="407557" tIns="203779" rIns="407557" bIns="203779" anchor="ctr" compatLnSpc="1"/>
          <a:lstStyle/>
          <a:p>
            <a:endParaRPr kumimoji="0" lang="en-US" dirty="0"/>
          </a:p>
        </p:txBody>
      </p:sp>
      <p:sp>
        <p:nvSpPr>
          <p:cNvPr id="10" name="Content Placeholder 9"/>
          <p:cNvSpPr>
            <a:spLocks noGrp="1"/>
          </p:cNvSpPr>
          <p:nvPr>
            <p:ph sz="half" idx="1"/>
          </p:nvPr>
        </p:nvSpPr>
        <p:spPr>
          <a:xfrm>
            <a:off x="1267358" y="6583680"/>
            <a:ext cx="16962120" cy="22472294"/>
          </a:xfrm>
        </p:spPr>
        <p:txBody>
          <a:bodyPr/>
          <a:lstStyle>
            <a:lvl1pPr>
              <a:defRPr sz="111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20162520" y="6583680"/>
            <a:ext cx="16962120" cy="22472294"/>
          </a:xfrm>
        </p:spPr>
        <p:txBody>
          <a:bodyPr/>
          <a:lstStyle>
            <a:lvl1pPr>
              <a:defRPr sz="111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19202400" y="10561320"/>
            <a:ext cx="0" cy="20102170"/>
          </a:xfrm>
          <a:prstGeom prst="line">
            <a:avLst/>
          </a:prstGeom>
          <a:noFill/>
          <a:ln w="9525" cap="flat" cmpd="sng" algn="ctr">
            <a:solidFill>
              <a:schemeClr val="tx2"/>
            </a:solidFill>
            <a:prstDash val="sysDash"/>
            <a:round/>
            <a:headEnd type="none" w="med" len="med"/>
            <a:tailEnd type="none" w="med" len="med"/>
          </a:ln>
          <a:effectLst/>
        </p:spPr>
        <p:txBody>
          <a:bodyPr vert="horz" wrap="none" lIns="407557" tIns="203779" rIns="407557" bIns="203779" anchor="ctr" compatLnSpc="1"/>
          <a:lstStyle/>
          <a:p>
            <a:endParaRPr kumimoji="0" lang="en-US" dirty="0"/>
          </a:p>
        </p:txBody>
      </p:sp>
      <p:sp>
        <p:nvSpPr>
          <p:cNvPr id="20" name="Rectangle 19"/>
          <p:cNvSpPr>
            <a:spLocks noChangeArrowheads="1"/>
          </p:cNvSpPr>
          <p:nvPr/>
        </p:nvSpPr>
        <p:spPr bwMode="white">
          <a:xfrm>
            <a:off x="0" y="0"/>
            <a:ext cx="38404800" cy="69494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9" name="Rectangle 18"/>
          <p:cNvSpPr>
            <a:spLocks noChangeArrowheads="1"/>
          </p:cNvSpPr>
          <p:nvPr/>
        </p:nvSpPr>
        <p:spPr bwMode="white">
          <a:xfrm>
            <a:off x="0" y="32186880"/>
            <a:ext cx="38404800" cy="7315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21" name="Rectangle 20"/>
          <p:cNvSpPr>
            <a:spLocks noChangeArrowheads="1"/>
          </p:cNvSpPr>
          <p:nvPr/>
        </p:nvSpPr>
        <p:spPr bwMode="white">
          <a:xfrm>
            <a:off x="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22" name="Rectangle 21"/>
          <p:cNvSpPr>
            <a:spLocks noChangeArrowheads="1"/>
          </p:cNvSpPr>
          <p:nvPr/>
        </p:nvSpPr>
        <p:spPr bwMode="white">
          <a:xfrm>
            <a:off x="3776472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1" name="Rectangle 10"/>
          <p:cNvSpPr/>
          <p:nvPr/>
        </p:nvSpPr>
        <p:spPr>
          <a:xfrm>
            <a:off x="640080" y="6583680"/>
            <a:ext cx="37099037" cy="438912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13" name="Rectangle 12"/>
          <p:cNvSpPr>
            <a:spLocks noChangeArrowheads="1"/>
          </p:cNvSpPr>
          <p:nvPr/>
        </p:nvSpPr>
        <p:spPr bwMode="auto">
          <a:xfrm>
            <a:off x="612877" y="30679949"/>
            <a:ext cx="37099037" cy="1492301"/>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3" name="Text Placeholder 2"/>
          <p:cNvSpPr>
            <a:spLocks noGrp="1"/>
          </p:cNvSpPr>
          <p:nvPr>
            <p:ph type="body" idx="1"/>
          </p:nvPr>
        </p:nvSpPr>
        <p:spPr>
          <a:xfrm>
            <a:off x="1267358" y="7315200"/>
            <a:ext cx="16968790" cy="3518275"/>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9800" b="1" dirty="0" smtClean="0">
                <a:solidFill>
                  <a:srgbClr val="FFFFFF"/>
                </a:solidFill>
              </a:defRPr>
            </a:lvl1pPr>
            <a:lvl2pPr>
              <a:buNone/>
              <a:defRPr sz="8900" b="1"/>
            </a:lvl2pPr>
            <a:lvl3pPr>
              <a:buNone/>
              <a:defRPr sz="8000" b="1"/>
            </a:lvl3pPr>
            <a:lvl4pPr>
              <a:buNone/>
              <a:defRPr sz="7100" b="1"/>
            </a:lvl4pPr>
            <a:lvl5pPr>
              <a:buNone/>
              <a:defRPr sz="71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20123588" y="7315200"/>
            <a:ext cx="16975455" cy="3511296"/>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9800" b="1"/>
            </a:lvl1pPr>
            <a:lvl2pPr>
              <a:buNone/>
              <a:defRPr sz="8900" b="1"/>
            </a:lvl2pPr>
            <a:lvl3pPr>
              <a:buNone/>
              <a:defRPr sz="8000" b="1"/>
            </a:lvl3pPr>
            <a:lvl4pPr>
              <a:buNone/>
              <a:defRPr sz="7100" b="1"/>
            </a:lvl4pPr>
            <a:lvl5pPr>
              <a:buNone/>
              <a:defRPr sz="71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A441C45-D53A-4D26-860C-9167909954F4}" type="datetimeFigureOut">
              <a:rPr lang="en-US" smtClean="0"/>
              <a:pPr/>
              <a:t>4/24/2014</a:t>
            </a:fld>
            <a:endParaRPr lang="en-US" dirty="0"/>
          </a:p>
        </p:txBody>
      </p:sp>
      <p:sp>
        <p:nvSpPr>
          <p:cNvPr id="8" name="Footer Placeholder 7"/>
          <p:cNvSpPr>
            <a:spLocks noGrp="1"/>
          </p:cNvSpPr>
          <p:nvPr>
            <p:ph type="ftr" sz="quarter" idx="11"/>
          </p:nvPr>
        </p:nvSpPr>
        <p:spPr>
          <a:xfrm>
            <a:off x="1280160" y="30767731"/>
            <a:ext cx="15041880" cy="1755648"/>
          </a:xfrm>
        </p:spPr>
        <p:txBody>
          <a:bodyPr/>
          <a:lstStyle/>
          <a:p>
            <a:endParaRPr lang="en-US" dirty="0"/>
          </a:p>
        </p:txBody>
      </p:sp>
      <p:sp>
        <p:nvSpPr>
          <p:cNvPr id="15" name="Straight Connector 14"/>
          <p:cNvSpPr>
            <a:spLocks noChangeShapeType="1"/>
          </p:cNvSpPr>
          <p:nvPr/>
        </p:nvSpPr>
        <p:spPr bwMode="auto">
          <a:xfrm>
            <a:off x="640080" y="6144768"/>
            <a:ext cx="37099037"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407557" tIns="203779" rIns="407557" bIns="203779" anchor="ctr" compatLnSpc="1"/>
          <a:lstStyle/>
          <a:p>
            <a:endParaRPr kumimoji="0" lang="en-US" dirty="0"/>
          </a:p>
        </p:txBody>
      </p:sp>
      <p:sp>
        <p:nvSpPr>
          <p:cNvPr id="18" name="Rectangle 17"/>
          <p:cNvSpPr>
            <a:spLocks noChangeArrowheads="1"/>
          </p:cNvSpPr>
          <p:nvPr/>
        </p:nvSpPr>
        <p:spPr bwMode="auto">
          <a:xfrm>
            <a:off x="640080" y="746151"/>
            <a:ext cx="37099037" cy="31426099"/>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24" name="Content Placeholder 23"/>
          <p:cNvSpPr>
            <a:spLocks noGrp="1"/>
          </p:cNvSpPr>
          <p:nvPr>
            <p:ph sz="quarter" idx="2"/>
          </p:nvPr>
        </p:nvSpPr>
        <p:spPr>
          <a:xfrm>
            <a:off x="1267358" y="11862639"/>
            <a:ext cx="16974922" cy="1832833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20162520" y="11862638"/>
            <a:ext cx="16962120" cy="1834652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17922240" y="4588973"/>
            <a:ext cx="2560320" cy="29260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27" name="Oval 26"/>
          <p:cNvSpPr/>
          <p:nvPr/>
        </p:nvSpPr>
        <p:spPr>
          <a:xfrm>
            <a:off x="18319090" y="5042515"/>
            <a:ext cx="1766621" cy="201899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18242280" y="5003599"/>
            <a:ext cx="1920240" cy="2118360"/>
          </a:xfrm>
        </p:spPr>
        <p:txBody>
          <a:bodyPr/>
          <a:lstStyle>
            <a:lvl1pPr algn="ctr">
              <a:defRPr/>
            </a:lvl1pPr>
          </a:lstStyle>
          <a:p>
            <a:fld id="{8B56E59D-36C2-4CAE-80D3-BA4EF10CAF1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441C45-D53A-4D26-860C-9167909954F4}" type="datetimeFigureOut">
              <a:rPr lang="en-US" smtClean="0"/>
              <a:pPr/>
              <a:t>4/24/2014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8242280" y="4972898"/>
            <a:ext cx="1920240" cy="2118360"/>
          </a:xfrm>
        </p:spPr>
        <p:txBody>
          <a:bodyPr/>
          <a:lstStyle/>
          <a:p>
            <a:fld id="{8B56E59D-36C2-4CAE-80D3-BA4EF10CAF1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32186880"/>
            <a:ext cx="38404800" cy="7315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8" name="Rectangle 7"/>
          <p:cNvSpPr>
            <a:spLocks noChangeArrowheads="1"/>
          </p:cNvSpPr>
          <p:nvPr/>
        </p:nvSpPr>
        <p:spPr bwMode="white">
          <a:xfrm>
            <a:off x="0" y="0"/>
            <a:ext cx="38404800" cy="7461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0" name="Rectangle 9"/>
          <p:cNvSpPr>
            <a:spLocks noChangeArrowheads="1"/>
          </p:cNvSpPr>
          <p:nvPr/>
        </p:nvSpPr>
        <p:spPr bwMode="white">
          <a:xfrm>
            <a:off x="3776472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9" name="Rectangle 8"/>
          <p:cNvSpPr>
            <a:spLocks noChangeArrowheads="1"/>
          </p:cNvSpPr>
          <p:nvPr/>
        </p:nvSpPr>
        <p:spPr bwMode="white">
          <a:xfrm>
            <a:off x="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5" name="Rectangle 4"/>
          <p:cNvSpPr>
            <a:spLocks noChangeArrowheads="1"/>
          </p:cNvSpPr>
          <p:nvPr/>
        </p:nvSpPr>
        <p:spPr bwMode="auto">
          <a:xfrm>
            <a:off x="614477" y="30679951"/>
            <a:ext cx="37099037" cy="148590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6" name="Rectangle 5"/>
          <p:cNvSpPr>
            <a:spLocks noChangeArrowheads="1"/>
          </p:cNvSpPr>
          <p:nvPr/>
        </p:nvSpPr>
        <p:spPr bwMode="auto">
          <a:xfrm>
            <a:off x="640080" y="760781"/>
            <a:ext cx="37099037" cy="31426099"/>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2" name="Date Placeholder 1"/>
          <p:cNvSpPr>
            <a:spLocks noGrp="1"/>
          </p:cNvSpPr>
          <p:nvPr>
            <p:ph type="dt" sz="half" idx="10"/>
          </p:nvPr>
        </p:nvSpPr>
        <p:spPr/>
        <p:txBody>
          <a:bodyPr/>
          <a:lstStyle/>
          <a:p>
            <a:fld id="{5A441C45-D53A-4D26-860C-9167909954F4}" type="datetimeFigureOut">
              <a:rPr lang="en-US" smtClean="0"/>
              <a:pPr/>
              <a:t>4/24/2014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7922240" y="30358080"/>
            <a:ext cx="2560320" cy="2118355"/>
          </a:xfrm>
        </p:spPr>
        <p:txBody>
          <a:bodyPr/>
          <a:lstStyle>
            <a:lvl1pPr>
              <a:defRPr>
                <a:solidFill>
                  <a:srgbClr val="FFFFFF"/>
                </a:solidFill>
              </a:defRPr>
            </a:lvl1pPr>
          </a:lstStyle>
          <a:p>
            <a:fld id="{8B56E59D-36C2-4CAE-80D3-BA4EF10CAF1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640080" y="731520"/>
            <a:ext cx="37099037" cy="146304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5" name="Rectangle 14"/>
          <p:cNvSpPr>
            <a:spLocks noChangeArrowheads="1"/>
          </p:cNvSpPr>
          <p:nvPr/>
        </p:nvSpPr>
        <p:spPr bwMode="white">
          <a:xfrm>
            <a:off x="0" y="32186880"/>
            <a:ext cx="38404800" cy="7315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8" name="Rectangle 17"/>
          <p:cNvSpPr>
            <a:spLocks noChangeArrowheads="1"/>
          </p:cNvSpPr>
          <p:nvPr/>
        </p:nvSpPr>
        <p:spPr bwMode="white">
          <a:xfrm>
            <a:off x="3776472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6" name="Rectangle 15"/>
          <p:cNvSpPr>
            <a:spLocks noChangeArrowheads="1"/>
          </p:cNvSpPr>
          <p:nvPr/>
        </p:nvSpPr>
        <p:spPr bwMode="white">
          <a:xfrm>
            <a:off x="0" y="0"/>
            <a:ext cx="38404800" cy="570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7" name="Rectangle 16"/>
          <p:cNvSpPr>
            <a:spLocks noChangeArrowheads="1"/>
          </p:cNvSpPr>
          <p:nvPr/>
        </p:nvSpPr>
        <p:spPr bwMode="white">
          <a:xfrm>
            <a:off x="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3" name="Rectangle 12"/>
          <p:cNvSpPr/>
          <p:nvPr/>
        </p:nvSpPr>
        <p:spPr>
          <a:xfrm>
            <a:off x="640080" y="2926080"/>
            <a:ext cx="11521440" cy="2816352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2" name="Title 1"/>
          <p:cNvSpPr>
            <a:spLocks noGrp="1"/>
          </p:cNvSpPr>
          <p:nvPr>
            <p:ph type="title"/>
          </p:nvPr>
        </p:nvSpPr>
        <p:spPr>
          <a:xfrm>
            <a:off x="1600200" y="4389120"/>
            <a:ext cx="9921240" cy="4754880"/>
          </a:xfrm>
        </p:spPr>
        <p:txBody>
          <a:bodyPr anchor="b">
            <a:noAutofit/>
          </a:bodyPr>
          <a:lstStyle>
            <a:lvl1pPr algn="l">
              <a:buNone/>
              <a:defRPr sz="98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600200" y="9509763"/>
            <a:ext cx="9921240" cy="19895822"/>
          </a:xfrm>
        </p:spPr>
        <p:txBody>
          <a:bodyPr/>
          <a:lstStyle>
            <a:lvl1pPr marL="0" indent="0">
              <a:spcAft>
                <a:spcPts val="4457"/>
              </a:spcAft>
              <a:buNone/>
              <a:defRPr sz="7100">
                <a:solidFill>
                  <a:srgbClr val="FFFFFF"/>
                </a:solidFill>
              </a:defRPr>
            </a:lvl1pPr>
            <a:lvl2pPr>
              <a:buNone/>
              <a:defRPr sz="5300"/>
            </a:lvl2pPr>
            <a:lvl3pPr>
              <a:buNone/>
              <a:defRPr sz="4500"/>
            </a:lvl3pPr>
            <a:lvl4pPr>
              <a:buNone/>
              <a:defRPr sz="4000"/>
            </a:lvl4pPr>
            <a:lvl5pPr>
              <a:buNone/>
              <a:defRPr sz="40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640080" y="731520"/>
            <a:ext cx="37099037" cy="31426099"/>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9" name="Straight Connector 8"/>
          <p:cNvSpPr>
            <a:spLocks noChangeShapeType="1"/>
          </p:cNvSpPr>
          <p:nvPr/>
        </p:nvSpPr>
        <p:spPr bwMode="auto">
          <a:xfrm>
            <a:off x="640080" y="2560320"/>
            <a:ext cx="37099037"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407557" tIns="203779" rIns="407557" bIns="203779" anchor="ctr" compatLnSpc="1"/>
          <a:lstStyle/>
          <a:p>
            <a:endParaRPr kumimoji="0" lang="en-US" dirty="0"/>
          </a:p>
        </p:txBody>
      </p:sp>
      <p:sp>
        <p:nvSpPr>
          <p:cNvPr id="20" name="Content Placeholder 19"/>
          <p:cNvSpPr>
            <a:spLocks noGrp="1"/>
          </p:cNvSpPr>
          <p:nvPr>
            <p:ph sz="quarter" idx="1"/>
          </p:nvPr>
        </p:nvSpPr>
        <p:spPr>
          <a:xfrm>
            <a:off x="13121640" y="3291840"/>
            <a:ext cx="23682960" cy="25968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5440680" y="1097280"/>
            <a:ext cx="2560320" cy="29260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11" name="Oval 10"/>
          <p:cNvSpPr/>
          <p:nvPr/>
        </p:nvSpPr>
        <p:spPr>
          <a:xfrm>
            <a:off x="5837530" y="1550823"/>
            <a:ext cx="1766621" cy="201899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5760720" y="1501145"/>
            <a:ext cx="1920240" cy="2118360"/>
          </a:xfrm>
        </p:spPr>
        <p:txBody>
          <a:bodyPr/>
          <a:lstStyle>
            <a:lvl1pPr>
              <a:defRPr>
                <a:solidFill>
                  <a:schemeClr val="accent3">
                    <a:shade val="75000"/>
                  </a:schemeClr>
                </a:solidFill>
              </a:defRPr>
            </a:lvl1pPr>
          </a:lstStyle>
          <a:p>
            <a:fld id="{8B56E59D-36C2-4CAE-80D3-BA4EF10CAF1B}" type="slidenum">
              <a:rPr lang="en-US" smtClean="0"/>
              <a:pPr/>
              <a:t>‹#›</a:t>
            </a:fld>
            <a:endParaRPr lang="en-US" dirty="0"/>
          </a:p>
        </p:txBody>
      </p:sp>
      <p:sp>
        <p:nvSpPr>
          <p:cNvPr id="21" name="Rectangle 20"/>
          <p:cNvSpPr>
            <a:spLocks noChangeArrowheads="1"/>
          </p:cNvSpPr>
          <p:nvPr/>
        </p:nvSpPr>
        <p:spPr bwMode="auto">
          <a:xfrm>
            <a:off x="627278" y="30664251"/>
            <a:ext cx="37099037" cy="148590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5" name="Date Placeholder 4"/>
          <p:cNvSpPr>
            <a:spLocks noGrp="1"/>
          </p:cNvSpPr>
          <p:nvPr>
            <p:ph type="dt" sz="half" idx="10"/>
          </p:nvPr>
        </p:nvSpPr>
        <p:spPr/>
        <p:txBody>
          <a:bodyPr/>
          <a:lstStyle/>
          <a:p>
            <a:fld id="{5A441C45-D53A-4D26-860C-9167909954F4}" type="datetimeFigureOut">
              <a:rPr lang="en-US" smtClean="0"/>
              <a:pPr/>
              <a:t>4/24/2014</a:t>
            </a:fld>
            <a:endParaRPr lang="en-US" dirty="0"/>
          </a:p>
        </p:txBody>
      </p:sp>
      <p:sp>
        <p:nvSpPr>
          <p:cNvPr id="6" name="Footer Placeholder 5"/>
          <p:cNvSpPr>
            <a:spLocks noGrp="1"/>
          </p:cNvSpPr>
          <p:nvPr>
            <p:ph type="ftr" sz="quarter" idx="11"/>
          </p:nvPr>
        </p:nvSpPr>
        <p:spPr>
          <a:xfrm>
            <a:off x="1267358" y="30772070"/>
            <a:ext cx="14209776" cy="1755648"/>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640080" y="2560320"/>
            <a:ext cx="37099037"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407557" tIns="203779" rIns="407557" bIns="203779" anchor="ctr" compatLnSpc="1"/>
          <a:lstStyle/>
          <a:p>
            <a:endParaRPr kumimoji="0" lang="en-US" dirty="0"/>
          </a:p>
        </p:txBody>
      </p:sp>
      <p:sp>
        <p:nvSpPr>
          <p:cNvPr id="19" name="Rectangle 18"/>
          <p:cNvSpPr>
            <a:spLocks noChangeArrowheads="1"/>
          </p:cNvSpPr>
          <p:nvPr/>
        </p:nvSpPr>
        <p:spPr bwMode="white">
          <a:xfrm>
            <a:off x="0" y="32186880"/>
            <a:ext cx="38404800" cy="7315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6" name="Rectangle 15"/>
          <p:cNvSpPr>
            <a:spLocks noChangeArrowheads="1"/>
          </p:cNvSpPr>
          <p:nvPr/>
        </p:nvSpPr>
        <p:spPr bwMode="white">
          <a:xfrm>
            <a:off x="3776472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7" name="Rectangle 16"/>
          <p:cNvSpPr>
            <a:spLocks noChangeArrowheads="1"/>
          </p:cNvSpPr>
          <p:nvPr/>
        </p:nvSpPr>
        <p:spPr bwMode="white">
          <a:xfrm>
            <a:off x="0" y="0"/>
            <a:ext cx="38404800" cy="7315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8" name="Rectangle 17"/>
          <p:cNvSpPr>
            <a:spLocks noChangeArrowheads="1"/>
          </p:cNvSpPr>
          <p:nvPr/>
        </p:nvSpPr>
        <p:spPr bwMode="white">
          <a:xfrm>
            <a:off x="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20" name="Rectangle 19"/>
          <p:cNvSpPr>
            <a:spLocks noChangeArrowheads="1"/>
          </p:cNvSpPr>
          <p:nvPr/>
        </p:nvSpPr>
        <p:spPr bwMode="auto">
          <a:xfrm>
            <a:off x="640080" y="731520"/>
            <a:ext cx="37099037" cy="144841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8" name="Rectangle 7"/>
          <p:cNvSpPr/>
          <p:nvPr/>
        </p:nvSpPr>
        <p:spPr>
          <a:xfrm>
            <a:off x="640080" y="2926080"/>
            <a:ext cx="11521440" cy="2816352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15" name="Rectangle 14"/>
          <p:cNvSpPr>
            <a:spLocks noChangeArrowheads="1"/>
          </p:cNvSpPr>
          <p:nvPr/>
        </p:nvSpPr>
        <p:spPr bwMode="auto">
          <a:xfrm>
            <a:off x="640080" y="746151"/>
            <a:ext cx="37099037" cy="31426099"/>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2" name="Oval 11"/>
          <p:cNvSpPr/>
          <p:nvPr/>
        </p:nvSpPr>
        <p:spPr>
          <a:xfrm>
            <a:off x="5440680" y="1097280"/>
            <a:ext cx="2560320" cy="29260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13" name="Oval 12"/>
          <p:cNvSpPr/>
          <p:nvPr/>
        </p:nvSpPr>
        <p:spPr>
          <a:xfrm>
            <a:off x="5837530" y="1550823"/>
            <a:ext cx="1766621" cy="201899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5760720" y="1501145"/>
            <a:ext cx="1920240" cy="2118360"/>
          </a:xfrm>
        </p:spPr>
        <p:txBody>
          <a:bodyPr/>
          <a:lstStyle/>
          <a:p>
            <a:fld id="{8B56E59D-36C2-4CAE-80D3-BA4EF10CAF1B}" type="slidenum">
              <a:rPr lang="en-US" smtClean="0"/>
              <a:pPr/>
              <a:t>‹#›</a:t>
            </a:fld>
            <a:endParaRPr lang="en-US" dirty="0"/>
          </a:p>
        </p:txBody>
      </p:sp>
      <p:sp>
        <p:nvSpPr>
          <p:cNvPr id="2" name="Title 1"/>
          <p:cNvSpPr>
            <a:spLocks noGrp="1"/>
          </p:cNvSpPr>
          <p:nvPr>
            <p:ph type="title"/>
          </p:nvPr>
        </p:nvSpPr>
        <p:spPr>
          <a:xfrm>
            <a:off x="12601575" y="24140160"/>
            <a:ext cx="24643080" cy="5852160"/>
          </a:xfrm>
        </p:spPr>
        <p:txBody>
          <a:bodyPr anchor="t">
            <a:noAutofit/>
          </a:bodyPr>
          <a:lstStyle>
            <a:lvl1pPr algn="l">
              <a:buNone/>
              <a:defRPr sz="107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2601575" y="2926080"/>
            <a:ext cx="24643080" cy="20482560"/>
          </a:xfrm>
        </p:spPr>
        <p:txBody>
          <a:bodyPr/>
          <a:lstStyle>
            <a:lvl1pPr marL="0" indent="0">
              <a:buNone/>
              <a:defRPr sz="143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00200" y="4754880"/>
            <a:ext cx="10241280" cy="25237440"/>
          </a:xfrm>
        </p:spPr>
        <p:txBody>
          <a:bodyPr/>
          <a:lstStyle>
            <a:lvl1pPr marL="0" indent="0">
              <a:spcAft>
                <a:spcPts val="4457"/>
              </a:spcAft>
              <a:buFontTx/>
              <a:buNone/>
              <a:defRPr sz="7100">
                <a:solidFill>
                  <a:srgbClr val="FFFFFF"/>
                </a:solidFill>
              </a:defRPr>
            </a:lvl1pPr>
            <a:lvl2pPr>
              <a:defRPr sz="5300"/>
            </a:lvl2pPr>
            <a:lvl3pPr>
              <a:defRPr sz="4500"/>
            </a:lvl3pPr>
            <a:lvl4pPr>
              <a:defRPr sz="4000"/>
            </a:lvl4pPr>
            <a:lvl5pPr>
              <a:defRPr sz="40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627278" y="30664251"/>
            <a:ext cx="37099037" cy="148590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5" name="Date Placeholder 4"/>
          <p:cNvSpPr>
            <a:spLocks noGrp="1"/>
          </p:cNvSpPr>
          <p:nvPr>
            <p:ph type="dt" sz="half" idx="10"/>
          </p:nvPr>
        </p:nvSpPr>
        <p:spPr>
          <a:xfrm>
            <a:off x="24310239" y="30743923"/>
            <a:ext cx="12788798" cy="1755648"/>
          </a:xfrm>
        </p:spPr>
        <p:txBody>
          <a:bodyPr/>
          <a:lstStyle/>
          <a:p>
            <a:fld id="{5A441C45-D53A-4D26-860C-9167909954F4}" type="datetimeFigureOut">
              <a:rPr lang="en-US" smtClean="0"/>
              <a:pPr/>
              <a:t>4/24/2014</a:t>
            </a:fld>
            <a:endParaRPr lang="en-US" dirty="0"/>
          </a:p>
        </p:txBody>
      </p:sp>
      <p:sp>
        <p:nvSpPr>
          <p:cNvPr id="6" name="Footer Placeholder 5"/>
          <p:cNvSpPr>
            <a:spLocks noGrp="1"/>
          </p:cNvSpPr>
          <p:nvPr>
            <p:ph type="ftr" sz="quarter" idx="11"/>
          </p:nvPr>
        </p:nvSpPr>
        <p:spPr>
          <a:xfrm>
            <a:off x="1267358" y="30772070"/>
            <a:ext cx="15054682" cy="1755648"/>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32186880"/>
            <a:ext cx="38404800" cy="7315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6" name="Rectangle 15"/>
          <p:cNvSpPr>
            <a:spLocks noChangeArrowheads="1"/>
          </p:cNvSpPr>
          <p:nvPr/>
        </p:nvSpPr>
        <p:spPr bwMode="white">
          <a:xfrm>
            <a:off x="0" y="2"/>
            <a:ext cx="38404800" cy="668818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8" name="Rectangle 17"/>
          <p:cNvSpPr>
            <a:spLocks noChangeArrowheads="1"/>
          </p:cNvSpPr>
          <p:nvPr/>
        </p:nvSpPr>
        <p:spPr bwMode="white">
          <a:xfrm>
            <a:off x="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9" name="Rectangle 18"/>
          <p:cNvSpPr>
            <a:spLocks noChangeArrowheads="1"/>
          </p:cNvSpPr>
          <p:nvPr/>
        </p:nvSpPr>
        <p:spPr bwMode="white">
          <a:xfrm>
            <a:off x="37764720" y="0"/>
            <a:ext cx="640080" cy="32918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9" name="Rectangle 8"/>
          <p:cNvSpPr>
            <a:spLocks noChangeArrowheads="1"/>
          </p:cNvSpPr>
          <p:nvPr/>
        </p:nvSpPr>
        <p:spPr bwMode="auto">
          <a:xfrm>
            <a:off x="627278" y="30664251"/>
            <a:ext cx="37099037" cy="148590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4" name="Date Placeholder 13"/>
          <p:cNvSpPr>
            <a:spLocks noGrp="1"/>
          </p:cNvSpPr>
          <p:nvPr>
            <p:ph type="dt" sz="half" idx="2"/>
          </p:nvPr>
        </p:nvSpPr>
        <p:spPr>
          <a:xfrm>
            <a:off x="24323040" y="30743923"/>
            <a:ext cx="12788798" cy="1755648"/>
          </a:xfrm>
          <a:prstGeom prst="rect">
            <a:avLst/>
          </a:prstGeom>
        </p:spPr>
        <p:txBody>
          <a:bodyPr vert="horz" lIns="407557" tIns="203779" rIns="407557" bIns="203779"/>
          <a:lstStyle>
            <a:lvl1pPr algn="r" eaLnBrk="1" latinLnBrk="0" hangingPunct="1">
              <a:defRPr kumimoji="0" sz="6200">
                <a:solidFill>
                  <a:srgbClr val="FFFFFF"/>
                </a:solidFill>
              </a:defRPr>
            </a:lvl1pPr>
          </a:lstStyle>
          <a:p>
            <a:fld id="{5A441C45-D53A-4D26-860C-9167909954F4}" type="datetimeFigureOut">
              <a:rPr lang="en-US" smtClean="0"/>
              <a:pPr/>
              <a:t>4/24/2014</a:t>
            </a:fld>
            <a:endParaRPr lang="en-US" dirty="0"/>
          </a:p>
        </p:txBody>
      </p:sp>
      <p:sp>
        <p:nvSpPr>
          <p:cNvPr id="3" name="Footer Placeholder 2"/>
          <p:cNvSpPr>
            <a:spLocks noGrp="1"/>
          </p:cNvSpPr>
          <p:nvPr>
            <p:ph type="ftr" sz="quarter" idx="3"/>
          </p:nvPr>
        </p:nvSpPr>
        <p:spPr>
          <a:xfrm>
            <a:off x="1280160" y="30772070"/>
            <a:ext cx="15041880" cy="1755648"/>
          </a:xfrm>
          <a:prstGeom prst="rect">
            <a:avLst/>
          </a:prstGeom>
        </p:spPr>
        <p:txBody>
          <a:bodyPr vert="horz" lIns="407557" tIns="203779" rIns="407557" bIns="203779"/>
          <a:lstStyle>
            <a:lvl1pPr algn="l" eaLnBrk="1" latinLnBrk="0" hangingPunct="1">
              <a:defRPr kumimoji="0" sz="5300">
                <a:solidFill>
                  <a:srgbClr val="FFFFFF"/>
                </a:solidFill>
              </a:defRPr>
            </a:lvl1pPr>
          </a:lstStyle>
          <a:p>
            <a:endParaRPr lang="en-US" dirty="0"/>
          </a:p>
        </p:txBody>
      </p:sp>
      <p:sp>
        <p:nvSpPr>
          <p:cNvPr id="8" name="Rectangle 7"/>
          <p:cNvSpPr>
            <a:spLocks noChangeArrowheads="1"/>
          </p:cNvSpPr>
          <p:nvPr/>
        </p:nvSpPr>
        <p:spPr bwMode="auto">
          <a:xfrm>
            <a:off x="640080" y="746151"/>
            <a:ext cx="37099037" cy="31426099"/>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407557" tIns="203779" rIns="407557" bIns="203779" anchor="ctr" compatLnSpc="1"/>
          <a:lstStyle/>
          <a:p>
            <a:endParaRPr kumimoji="0" lang="en-US" dirty="0"/>
          </a:p>
        </p:txBody>
      </p:sp>
      <p:sp>
        <p:nvSpPr>
          <p:cNvPr id="10" name="Straight Connector 9"/>
          <p:cNvSpPr>
            <a:spLocks noChangeShapeType="1"/>
          </p:cNvSpPr>
          <p:nvPr/>
        </p:nvSpPr>
        <p:spPr bwMode="auto">
          <a:xfrm>
            <a:off x="640080" y="6128366"/>
            <a:ext cx="37099037"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407557" tIns="203779" rIns="407557" bIns="203779" anchor="ctr" compatLnSpc="1"/>
          <a:lstStyle/>
          <a:p>
            <a:endParaRPr kumimoji="0" lang="en-US" dirty="0"/>
          </a:p>
        </p:txBody>
      </p:sp>
      <p:sp>
        <p:nvSpPr>
          <p:cNvPr id="12" name="Oval 11"/>
          <p:cNvSpPr/>
          <p:nvPr/>
        </p:nvSpPr>
        <p:spPr>
          <a:xfrm>
            <a:off x="17922240" y="4588973"/>
            <a:ext cx="2560320" cy="29260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15" name="Oval 14"/>
          <p:cNvSpPr/>
          <p:nvPr/>
        </p:nvSpPr>
        <p:spPr>
          <a:xfrm>
            <a:off x="18319090" y="5042515"/>
            <a:ext cx="1766621" cy="201899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407557" tIns="203779" rIns="407557" bIns="203779"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8242280" y="4992838"/>
            <a:ext cx="1920240" cy="2118360"/>
          </a:xfrm>
          <a:prstGeom prst="rect">
            <a:avLst/>
          </a:prstGeom>
        </p:spPr>
        <p:txBody>
          <a:bodyPr vert="horz" lIns="203779" tIns="203779" rIns="203779" bIns="203779" anchor="ctr">
            <a:normAutofit/>
          </a:bodyPr>
          <a:lstStyle>
            <a:lvl1pPr algn="ctr" eaLnBrk="1" latinLnBrk="0" hangingPunct="1">
              <a:defRPr kumimoji="0" sz="7100">
                <a:solidFill>
                  <a:schemeClr val="accent3">
                    <a:shade val="75000"/>
                  </a:schemeClr>
                </a:solidFill>
              </a:defRPr>
            </a:lvl1pPr>
          </a:lstStyle>
          <a:p>
            <a:fld id="{8B56E59D-36C2-4CAE-80D3-BA4EF10CAF1B}" type="slidenum">
              <a:rPr lang="en-US" smtClean="0"/>
              <a:pPr/>
              <a:t>‹#›</a:t>
            </a:fld>
            <a:endParaRPr lang="en-US" dirty="0"/>
          </a:p>
        </p:txBody>
      </p:sp>
      <p:sp>
        <p:nvSpPr>
          <p:cNvPr id="22" name="Title Placeholder 21"/>
          <p:cNvSpPr>
            <a:spLocks noGrp="1"/>
          </p:cNvSpPr>
          <p:nvPr>
            <p:ph type="title"/>
          </p:nvPr>
        </p:nvSpPr>
        <p:spPr>
          <a:xfrm>
            <a:off x="1267358" y="1097280"/>
            <a:ext cx="35844480" cy="3642970"/>
          </a:xfrm>
          <a:prstGeom prst="rect">
            <a:avLst/>
          </a:prstGeom>
        </p:spPr>
        <p:txBody>
          <a:bodyPr vert="horz" lIns="407557" tIns="203779" rIns="407557" bIns="203779"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67358" y="7315200"/>
            <a:ext cx="35844480" cy="22077274"/>
          </a:xfrm>
          <a:prstGeom prst="rect">
            <a:avLst/>
          </a:prstGeom>
        </p:spPr>
        <p:txBody>
          <a:bodyPr vert="horz" lIns="407557" tIns="203779" rIns="407557" bIns="203779">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789" r:id="rId1"/>
    <p:sldLayoutId id="2147484790" r:id="rId2"/>
    <p:sldLayoutId id="2147484791" r:id="rId3"/>
    <p:sldLayoutId id="2147484792" r:id="rId4"/>
    <p:sldLayoutId id="2147484793" r:id="rId5"/>
    <p:sldLayoutId id="2147484794" r:id="rId6"/>
    <p:sldLayoutId id="2147484795" r:id="rId7"/>
    <p:sldLayoutId id="2147484796" r:id="rId8"/>
    <p:sldLayoutId id="2147484797" r:id="rId9"/>
    <p:sldLayoutId id="2147484798" r:id="rId10"/>
    <p:sldLayoutId id="2147484799" r:id="rId11"/>
  </p:sldLayoutIdLst>
  <p:txStyles>
    <p:titleStyle>
      <a:lvl1pPr algn="ctr" rtl="0" eaLnBrk="1" latinLnBrk="0" hangingPunct="1">
        <a:spcBef>
          <a:spcPct val="0"/>
        </a:spcBef>
        <a:buNone/>
        <a:defRPr kumimoji="0" sz="14700" kern="1200">
          <a:solidFill>
            <a:schemeClr val="accent3">
              <a:shade val="75000"/>
            </a:schemeClr>
          </a:solidFill>
          <a:latin typeface="+mj-lt"/>
          <a:ea typeface="+mj-ea"/>
          <a:cs typeface="+mj-cs"/>
        </a:defRPr>
      </a:lvl1pPr>
    </p:titleStyle>
    <p:bodyStyle>
      <a:lvl1pPr marL="1222672" indent="-1222672" algn="l" rtl="0" eaLnBrk="1" latinLnBrk="0" hangingPunct="1">
        <a:spcBef>
          <a:spcPct val="20000"/>
        </a:spcBef>
        <a:buClr>
          <a:schemeClr val="accent1"/>
        </a:buClr>
        <a:buSzPct val="85000"/>
        <a:buFont typeface="Wingdings 2"/>
        <a:buChar char=""/>
        <a:defRPr kumimoji="0" sz="12000" kern="1200">
          <a:solidFill>
            <a:schemeClr val="tx1"/>
          </a:solidFill>
          <a:latin typeface="+mn-lt"/>
          <a:ea typeface="+mn-ea"/>
          <a:cs typeface="+mn-cs"/>
        </a:defRPr>
      </a:lvl1pPr>
      <a:lvl2pPr marL="2445343" indent="-1222672" algn="l" rtl="0" eaLnBrk="1" latinLnBrk="0" hangingPunct="1">
        <a:spcBef>
          <a:spcPct val="20000"/>
        </a:spcBef>
        <a:buClr>
          <a:schemeClr val="accent2"/>
        </a:buClr>
        <a:buSzPct val="70000"/>
        <a:buFont typeface="Wingdings"/>
        <a:buChar char=""/>
        <a:defRPr kumimoji="0" sz="9800" kern="1200">
          <a:solidFill>
            <a:schemeClr val="tx2"/>
          </a:solidFill>
          <a:latin typeface="+mn-lt"/>
          <a:ea typeface="+mn-ea"/>
          <a:cs typeface="+mn-cs"/>
        </a:defRPr>
      </a:lvl2pPr>
      <a:lvl3pPr marL="3668015" indent="-1018893" algn="l" rtl="0" eaLnBrk="1" latinLnBrk="0" hangingPunct="1">
        <a:spcBef>
          <a:spcPct val="20000"/>
        </a:spcBef>
        <a:buClr>
          <a:schemeClr val="accent3"/>
        </a:buClr>
        <a:buSzPct val="75000"/>
        <a:buFont typeface="Wingdings 2"/>
        <a:buChar char=""/>
        <a:defRPr kumimoji="0" sz="8900" kern="1200">
          <a:solidFill>
            <a:schemeClr val="tx1"/>
          </a:solidFill>
          <a:latin typeface="+mn-lt"/>
          <a:ea typeface="+mn-ea"/>
          <a:cs typeface="+mn-cs"/>
        </a:defRPr>
      </a:lvl3pPr>
      <a:lvl4pPr marL="4890687" indent="-1018893" algn="l" rtl="0" eaLnBrk="1" latinLnBrk="0" hangingPunct="1">
        <a:spcBef>
          <a:spcPct val="20000"/>
        </a:spcBef>
        <a:buClr>
          <a:schemeClr val="accent4"/>
        </a:buClr>
        <a:buSzPct val="70000"/>
        <a:buFont typeface="Wingdings"/>
        <a:buChar char=""/>
        <a:defRPr kumimoji="0" sz="8900" kern="1200">
          <a:solidFill>
            <a:schemeClr val="tx2"/>
          </a:solidFill>
          <a:latin typeface="+mn-lt"/>
          <a:ea typeface="+mn-ea"/>
          <a:cs typeface="+mn-cs"/>
        </a:defRPr>
      </a:lvl4pPr>
      <a:lvl5pPr marL="6113358" indent="-1018893" algn="l" rtl="0" eaLnBrk="1" latinLnBrk="0" hangingPunct="1">
        <a:spcBef>
          <a:spcPct val="20000"/>
        </a:spcBef>
        <a:buClr>
          <a:schemeClr val="accent5"/>
        </a:buClr>
        <a:buFontTx/>
        <a:buChar char="•"/>
        <a:defRPr kumimoji="0" sz="8000" kern="1200">
          <a:solidFill>
            <a:schemeClr val="tx1"/>
          </a:solidFill>
          <a:latin typeface="+mn-lt"/>
          <a:ea typeface="+mn-ea"/>
          <a:cs typeface="+mn-cs"/>
        </a:defRPr>
      </a:lvl5pPr>
      <a:lvl6pPr marL="7336030" indent="-815114" algn="l" rtl="0" eaLnBrk="1" latinLnBrk="0" hangingPunct="1">
        <a:spcBef>
          <a:spcPct val="20000"/>
        </a:spcBef>
        <a:buClr>
          <a:schemeClr val="accent6"/>
        </a:buClr>
        <a:buSzPct val="80000"/>
        <a:buFont typeface="Wingdings 2"/>
        <a:buChar char=""/>
        <a:defRPr kumimoji="0" sz="8000" kern="1200">
          <a:solidFill>
            <a:schemeClr val="tx1"/>
          </a:solidFill>
          <a:latin typeface="+mn-lt"/>
          <a:ea typeface="+mn-ea"/>
          <a:cs typeface="+mn-cs"/>
        </a:defRPr>
      </a:lvl6pPr>
      <a:lvl7pPr marL="8558702" indent="-815114" algn="l" rtl="0" eaLnBrk="1" latinLnBrk="0" hangingPunct="1">
        <a:spcBef>
          <a:spcPct val="20000"/>
        </a:spcBef>
        <a:buClr>
          <a:schemeClr val="accent1">
            <a:shade val="75000"/>
          </a:schemeClr>
        </a:buClr>
        <a:buSzPct val="90000"/>
        <a:buChar char="•"/>
        <a:defRPr kumimoji="0" sz="7100" kern="1200" baseline="0">
          <a:solidFill>
            <a:schemeClr val="tx1"/>
          </a:solidFill>
          <a:latin typeface="+mn-lt"/>
          <a:ea typeface="+mn-ea"/>
          <a:cs typeface="+mn-cs"/>
        </a:defRPr>
      </a:lvl7pPr>
      <a:lvl8pPr marL="9373816" indent="-815114" algn="l" rtl="0" eaLnBrk="1" latinLnBrk="0" hangingPunct="1">
        <a:spcBef>
          <a:spcPct val="20000"/>
        </a:spcBef>
        <a:buClr>
          <a:schemeClr val="accent4">
            <a:shade val="75000"/>
          </a:schemeClr>
        </a:buClr>
        <a:buChar char="•"/>
        <a:defRPr kumimoji="0" sz="7100" kern="1200">
          <a:solidFill>
            <a:schemeClr val="tx1"/>
          </a:solidFill>
          <a:latin typeface="+mn-lt"/>
          <a:ea typeface="+mn-ea"/>
          <a:cs typeface="+mn-cs"/>
        </a:defRPr>
      </a:lvl8pPr>
      <a:lvl9pPr marL="10596488" indent="-815114" algn="l" rtl="0" eaLnBrk="1" latinLnBrk="0" hangingPunct="1">
        <a:spcBef>
          <a:spcPct val="20000"/>
        </a:spcBef>
        <a:buClr>
          <a:schemeClr val="accent2">
            <a:shade val="75000"/>
          </a:schemeClr>
        </a:buClr>
        <a:buSzPct val="90000"/>
        <a:buChar char="•"/>
        <a:defRPr kumimoji="0" sz="62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037786" algn="l" rtl="0" eaLnBrk="1" latinLnBrk="0" hangingPunct="1">
        <a:defRPr kumimoji="0" kern="1200">
          <a:solidFill>
            <a:schemeClr val="tx1"/>
          </a:solidFill>
          <a:latin typeface="+mn-lt"/>
          <a:ea typeface="+mn-ea"/>
          <a:cs typeface="+mn-cs"/>
        </a:defRPr>
      </a:lvl2pPr>
      <a:lvl3pPr marL="4075572" algn="l" rtl="0" eaLnBrk="1" latinLnBrk="0" hangingPunct="1">
        <a:defRPr kumimoji="0" kern="1200">
          <a:solidFill>
            <a:schemeClr val="tx1"/>
          </a:solidFill>
          <a:latin typeface="+mn-lt"/>
          <a:ea typeface="+mn-ea"/>
          <a:cs typeface="+mn-cs"/>
        </a:defRPr>
      </a:lvl3pPr>
      <a:lvl4pPr marL="6113358" algn="l" rtl="0" eaLnBrk="1" latinLnBrk="0" hangingPunct="1">
        <a:defRPr kumimoji="0" kern="1200">
          <a:solidFill>
            <a:schemeClr val="tx1"/>
          </a:solidFill>
          <a:latin typeface="+mn-lt"/>
          <a:ea typeface="+mn-ea"/>
          <a:cs typeface="+mn-cs"/>
        </a:defRPr>
      </a:lvl4pPr>
      <a:lvl5pPr marL="8151144" algn="l" rtl="0" eaLnBrk="1" latinLnBrk="0" hangingPunct="1">
        <a:defRPr kumimoji="0" kern="1200">
          <a:solidFill>
            <a:schemeClr val="tx1"/>
          </a:solidFill>
          <a:latin typeface="+mn-lt"/>
          <a:ea typeface="+mn-ea"/>
          <a:cs typeface="+mn-cs"/>
        </a:defRPr>
      </a:lvl5pPr>
      <a:lvl6pPr marL="10188931" algn="l" rtl="0" eaLnBrk="1" latinLnBrk="0" hangingPunct="1">
        <a:defRPr kumimoji="0" kern="1200">
          <a:solidFill>
            <a:schemeClr val="tx1"/>
          </a:solidFill>
          <a:latin typeface="+mn-lt"/>
          <a:ea typeface="+mn-ea"/>
          <a:cs typeface="+mn-cs"/>
        </a:defRPr>
      </a:lvl6pPr>
      <a:lvl7pPr marL="12226717" algn="l" rtl="0" eaLnBrk="1" latinLnBrk="0" hangingPunct="1">
        <a:defRPr kumimoji="0" kern="1200">
          <a:solidFill>
            <a:schemeClr val="tx1"/>
          </a:solidFill>
          <a:latin typeface="+mn-lt"/>
          <a:ea typeface="+mn-ea"/>
          <a:cs typeface="+mn-cs"/>
        </a:defRPr>
      </a:lvl7pPr>
      <a:lvl8pPr marL="14264503" algn="l" rtl="0" eaLnBrk="1" latinLnBrk="0" hangingPunct="1">
        <a:defRPr kumimoji="0" kern="1200">
          <a:solidFill>
            <a:schemeClr val="tx1"/>
          </a:solidFill>
          <a:latin typeface="+mn-lt"/>
          <a:ea typeface="+mn-ea"/>
          <a:cs typeface="+mn-cs"/>
        </a:defRPr>
      </a:lvl8pPr>
      <a:lvl9pPr marL="1630228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p:cNvCxnSpPr/>
          <p:nvPr/>
        </p:nvCxnSpPr>
        <p:spPr>
          <a:xfrm flipH="1">
            <a:off x="6918975" y="26152588"/>
            <a:ext cx="23622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6781800" y="26381188"/>
            <a:ext cx="2346975"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3532774" y="26212800"/>
            <a:ext cx="187742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3863453" y="26457388"/>
            <a:ext cx="1879096" cy="21206"/>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649200" y="10193238"/>
            <a:ext cx="12877800" cy="10433625"/>
          </a:xfrm>
          <a:prstGeom prst="rect">
            <a:avLst/>
          </a:prstGeom>
          <a:noFill/>
        </p:spPr>
        <p:txBody>
          <a:bodyPr wrap="square" rtlCol="0">
            <a:spAutoFit/>
          </a:bodyPr>
          <a:lstStyle/>
          <a:p>
            <a:pPr algn="just"/>
            <a:endParaRPr lang="en-US" sz="2400" b="1" u="sng" dirty="0" smtClean="0"/>
          </a:p>
          <a:p>
            <a:pPr algn="ctr"/>
            <a:r>
              <a:rPr lang="en-US" sz="2400" b="1" dirty="0" smtClean="0"/>
              <a:t>Webcam</a:t>
            </a:r>
            <a:endParaRPr lang="en-US" sz="2400" b="1" dirty="0"/>
          </a:p>
          <a:p>
            <a:pPr algn="just"/>
            <a:r>
              <a:rPr lang="en-US" sz="2400" dirty="0" smtClean="0"/>
              <a:t>The Webcam class uses a data structure found in OpenCV called openCVFrameGrabber. This structure captures frames from the user’s webcam of 640x480 pixels at a rate of 15 frames per second. Depending on if the user specified an “Effect” to the frame, it can be converted to a gray scale image or rotated 90, 180, or 270 degrees. After this process is done, the frame is converted from an OpenCV IplImage data structure to send out via a UDP datagram packet. </a:t>
            </a:r>
          </a:p>
          <a:p>
            <a:pPr algn="just"/>
            <a:endParaRPr lang="en-US" sz="2400" dirty="0"/>
          </a:p>
          <a:p>
            <a:pPr algn="ctr"/>
            <a:r>
              <a:rPr lang="en-US" sz="2400" b="1" dirty="0" smtClean="0"/>
              <a:t>FrameReceiver</a:t>
            </a:r>
            <a:endParaRPr lang="en-US" sz="2400" b="1" dirty="0"/>
          </a:p>
          <a:p>
            <a:pPr algn="just"/>
            <a:r>
              <a:rPr lang="en-US" sz="2400" dirty="0"/>
              <a:t>Each frame that is received from a peer is handled by the UDP protocol. The class is </a:t>
            </a:r>
            <a:r>
              <a:rPr lang="en-US" sz="2400" dirty="0" smtClean="0"/>
              <a:t>made</a:t>
            </a:r>
            <a:endParaRPr lang="en-US" sz="2400" dirty="0"/>
          </a:p>
          <a:p>
            <a:pPr algn="just"/>
            <a:r>
              <a:rPr lang="en-US" sz="2400" dirty="0"/>
              <a:t>up of many different data structures such as </a:t>
            </a:r>
            <a:r>
              <a:rPr lang="en-US" sz="2400" dirty="0" err="1"/>
              <a:t>DatagramPacket</a:t>
            </a:r>
            <a:r>
              <a:rPr lang="en-US" sz="2400" dirty="0"/>
              <a:t>, </a:t>
            </a:r>
            <a:r>
              <a:rPr lang="en-US" sz="2400" dirty="0" err="1"/>
              <a:t>ByteArrayInputStream</a:t>
            </a:r>
            <a:r>
              <a:rPr lang="en-US" sz="2400" dirty="0"/>
              <a:t>, and </a:t>
            </a:r>
          </a:p>
          <a:p>
            <a:pPr algn="just"/>
            <a:r>
              <a:rPr lang="en-US" sz="2400" dirty="0" err="1"/>
              <a:t>BufferedImage</a:t>
            </a:r>
            <a:r>
              <a:rPr lang="en-US" sz="2400" dirty="0"/>
              <a:t>. A buffer is used to store bytes of incoming UDP packets. Each received packet </a:t>
            </a:r>
          </a:p>
          <a:p>
            <a:pPr algn="just"/>
            <a:r>
              <a:rPr lang="en-US" sz="2400" dirty="0"/>
              <a:t>ran through the </a:t>
            </a:r>
            <a:r>
              <a:rPr lang="en-US" sz="2400" dirty="0" err="1"/>
              <a:t>ByteArrayInputStream</a:t>
            </a:r>
            <a:r>
              <a:rPr lang="en-US" sz="2400" dirty="0"/>
              <a:t> data structure, allowing the bytes to be converted back </a:t>
            </a:r>
          </a:p>
          <a:p>
            <a:pPr algn="just"/>
            <a:r>
              <a:rPr lang="en-US" sz="2400" dirty="0"/>
              <a:t>into the Image class. A </a:t>
            </a:r>
            <a:r>
              <a:rPr lang="en-US" sz="2400" dirty="0" err="1"/>
              <a:t>boolean</a:t>
            </a:r>
            <a:r>
              <a:rPr lang="en-US" sz="2400" dirty="0"/>
              <a:t> value is set to </a:t>
            </a:r>
            <a:r>
              <a:rPr lang="en-US" sz="2400" dirty="0" err="1"/>
              <a:t>to</a:t>
            </a:r>
            <a:r>
              <a:rPr lang="en-US" sz="2400" dirty="0"/>
              <a:t> let our Client/Server class know a frame is </a:t>
            </a:r>
          </a:p>
          <a:p>
            <a:pPr algn="just"/>
            <a:r>
              <a:rPr lang="en-US" sz="2400" dirty="0"/>
              <a:t>ready to be displayed</a:t>
            </a:r>
            <a:r>
              <a:rPr lang="en-US" sz="2400" dirty="0" smtClean="0"/>
              <a:t>.</a:t>
            </a:r>
          </a:p>
          <a:p>
            <a:pPr algn="just"/>
            <a:endParaRPr lang="en-US" sz="2400" dirty="0" smtClean="0"/>
          </a:p>
          <a:p>
            <a:pPr algn="ctr"/>
            <a:r>
              <a:rPr lang="en-US" sz="2400" b="1" dirty="0" smtClean="0"/>
              <a:t>Microphone</a:t>
            </a:r>
          </a:p>
          <a:p>
            <a:r>
              <a:rPr lang="en-US" sz="2400" dirty="0" smtClean="0"/>
              <a:t>Unlike using the UDP protocol for the Webcam and FrameRecevier classes, the microphone class used the TCP protocol. The TCP protocol makes sure that each packet is delivered in order and delivered with no corruption to the packets. Audio is captured from the users microphone at a sample rate of 44,100Hz, using the DataLine class found within the javax.sound package. After the sound is digitalized, it is sent to the internet by using a data structure in java called BufferedOutputStream.</a:t>
            </a:r>
            <a:endParaRPr lang="en-US" sz="2400" dirty="0"/>
          </a:p>
          <a:p>
            <a:pPr algn="ctr"/>
            <a:endParaRPr lang="en-US" sz="2400" b="1" dirty="0" smtClean="0"/>
          </a:p>
          <a:p>
            <a:pPr algn="ctr"/>
            <a:r>
              <a:rPr lang="en-US" sz="2400" b="1" dirty="0" smtClean="0"/>
              <a:t>AudioReceiver</a:t>
            </a:r>
          </a:p>
          <a:p>
            <a:r>
              <a:rPr lang="en-US" sz="2400" dirty="0" smtClean="0"/>
              <a:t>The final class uses the TCP protocol to retrieve incoming packets containing data for the audio. Data structures used within the AudioReceiver class are DataLine and SourceDataLine, both of which are found within the sound package of Javax. </a:t>
            </a:r>
            <a:endParaRPr lang="en-US" sz="2400" dirty="0"/>
          </a:p>
        </p:txBody>
      </p:sp>
      <p:sp>
        <p:nvSpPr>
          <p:cNvPr id="45" name="Rounded Rectangle 44"/>
          <p:cNvSpPr/>
          <p:nvPr/>
        </p:nvSpPr>
        <p:spPr>
          <a:xfrm>
            <a:off x="25908000" y="25860613"/>
            <a:ext cx="11658600" cy="731520"/>
          </a:xfrm>
          <a:prstGeom prst="roundRect">
            <a:avLst/>
          </a:prstGeom>
          <a:solidFill>
            <a:srgbClr val="C0000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633960" y="12573000"/>
            <a:ext cx="11811000" cy="815608"/>
          </a:xfrm>
          <a:prstGeom prst="rect">
            <a:avLst/>
          </a:prstGeom>
          <a:noFill/>
        </p:spPr>
        <p:txBody>
          <a:bodyPr wrap="square" rtlCol="0">
            <a:spAutoFit/>
          </a:bodyPr>
          <a:lstStyle/>
          <a:p>
            <a:pPr algn="just"/>
            <a:endParaRPr lang="en-US" sz="2350" dirty="0" smtClean="0"/>
          </a:p>
          <a:p>
            <a:pPr algn="just"/>
            <a:r>
              <a:rPr lang="en-US" sz="2350" b="1" dirty="0" smtClean="0"/>
              <a:t> </a:t>
            </a:r>
            <a:endParaRPr lang="en-US" sz="2350" b="1" dirty="0"/>
          </a:p>
        </p:txBody>
      </p:sp>
      <p:sp>
        <p:nvSpPr>
          <p:cNvPr id="41" name="TextBox 40"/>
          <p:cNvSpPr txBox="1"/>
          <p:nvPr/>
        </p:nvSpPr>
        <p:spPr>
          <a:xfrm>
            <a:off x="26060400" y="5334000"/>
            <a:ext cx="11685754" cy="11910953"/>
          </a:xfrm>
          <a:prstGeom prst="rect">
            <a:avLst/>
          </a:prstGeom>
          <a:noFill/>
        </p:spPr>
        <p:txBody>
          <a:bodyPr wrap="square" rtlCol="0">
            <a:spAutoFit/>
          </a:bodyPr>
          <a:lstStyle/>
          <a:p>
            <a:pPr algn="just"/>
            <a:r>
              <a:rPr lang="en-US" sz="2400" dirty="0" smtClean="0"/>
              <a:t>The application was tested on the following environments:</a:t>
            </a:r>
          </a:p>
          <a:p>
            <a:pPr marL="342900" indent="-342900" algn="just">
              <a:buFont typeface="Arial" pitchFamily="34" charset="0"/>
              <a:buChar char="•"/>
            </a:pPr>
            <a:r>
              <a:rPr lang="en-US" sz="2400" dirty="0" smtClean="0"/>
              <a:t>Arch Linux (x86-64)</a:t>
            </a:r>
          </a:p>
          <a:p>
            <a:pPr algn="just"/>
            <a:r>
              <a:rPr lang="en-US" sz="2400" dirty="0" smtClean="0"/>
              <a:t>        Intel Core i7-2630QM @ 2.00 GHz </a:t>
            </a:r>
          </a:p>
          <a:p>
            <a:pPr algn="just"/>
            <a:r>
              <a:rPr lang="en-US" sz="2400" dirty="0"/>
              <a:t> </a:t>
            </a:r>
            <a:r>
              <a:rPr lang="en-US" sz="2400" dirty="0" smtClean="0"/>
              <a:t>       4 GB memory</a:t>
            </a:r>
          </a:p>
          <a:p>
            <a:pPr algn="just"/>
            <a:r>
              <a:rPr lang="en-US" sz="2400" dirty="0" smtClean="0"/>
              <a:t>        </a:t>
            </a:r>
            <a:r>
              <a:rPr lang="en-US" sz="2400" dirty="0" err="1" smtClean="0"/>
              <a:t>OpenJDK</a:t>
            </a:r>
            <a:r>
              <a:rPr lang="en-US" sz="2400" dirty="0" smtClean="0"/>
              <a:t> version 1.7.0_51</a:t>
            </a:r>
          </a:p>
          <a:p>
            <a:pPr marL="342900" indent="-342900" algn="just">
              <a:buFont typeface="Arial" pitchFamily="34" charset="0"/>
              <a:buChar char="•"/>
            </a:pPr>
            <a:r>
              <a:rPr lang="en-US" sz="2400" dirty="0" smtClean="0"/>
              <a:t>Microsoft Windows 7 (Virtual Box)</a:t>
            </a:r>
          </a:p>
          <a:p>
            <a:pPr algn="just"/>
            <a:r>
              <a:rPr lang="en-US" sz="2400" dirty="0" smtClean="0"/>
              <a:t>        Intel Core i7-2630QM @ 2.00 GHz </a:t>
            </a:r>
          </a:p>
          <a:p>
            <a:pPr algn="just"/>
            <a:r>
              <a:rPr lang="en-US" sz="2400" dirty="0" smtClean="0"/>
              <a:t>        1.5 GB memory</a:t>
            </a:r>
          </a:p>
          <a:p>
            <a:pPr algn="just"/>
            <a:r>
              <a:rPr lang="en-US" sz="2400" dirty="0" smtClean="0"/>
              <a:t>        Oracle Java 1.7</a:t>
            </a:r>
          </a:p>
          <a:p>
            <a:pPr marL="342900" indent="-342900" algn="just">
              <a:buFont typeface="Arial" pitchFamily="34" charset="0"/>
              <a:buChar char="•"/>
            </a:pPr>
            <a:r>
              <a:rPr lang="en-US" sz="2400" dirty="0" smtClean="0"/>
              <a:t>Apple Mac 10.5 </a:t>
            </a:r>
          </a:p>
          <a:p>
            <a:pPr algn="just"/>
            <a:r>
              <a:rPr lang="en-US" sz="2400" dirty="0"/>
              <a:t> </a:t>
            </a:r>
            <a:r>
              <a:rPr lang="en-US" sz="2400" dirty="0" smtClean="0"/>
              <a:t>       Intel Core Duo @ 2.00 GHz</a:t>
            </a:r>
          </a:p>
          <a:p>
            <a:pPr algn="just"/>
            <a:r>
              <a:rPr lang="en-US" sz="2400" dirty="0"/>
              <a:t> </a:t>
            </a:r>
            <a:r>
              <a:rPr lang="en-US" sz="2400" dirty="0" smtClean="0"/>
              <a:t>       2 GB memory</a:t>
            </a:r>
          </a:p>
          <a:p>
            <a:pPr algn="just"/>
            <a:r>
              <a:rPr lang="en-US" sz="2400" dirty="0"/>
              <a:t> </a:t>
            </a:r>
            <a:r>
              <a:rPr lang="en-US" sz="2400" dirty="0" smtClean="0"/>
              <a:t>       Oracle Java 1.6.0_1</a:t>
            </a:r>
          </a:p>
          <a:p>
            <a:pPr marL="342900" indent="-342900" algn="just">
              <a:buFont typeface="Arial" pitchFamily="34" charset="0"/>
              <a:buChar char="•"/>
            </a:pPr>
            <a:r>
              <a:rPr lang="en-US" sz="2400" dirty="0" smtClean="0"/>
              <a:t>Microsoft Windows Vista </a:t>
            </a:r>
          </a:p>
          <a:p>
            <a:pPr algn="just"/>
            <a:r>
              <a:rPr lang="en-US" sz="2400" dirty="0" smtClean="0"/>
              <a:t>        Intel Quad Core @ 2.3 GHz</a:t>
            </a:r>
          </a:p>
          <a:p>
            <a:pPr algn="just"/>
            <a:r>
              <a:rPr lang="en-US" sz="2400" dirty="0"/>
              <a:t> </a:t>
            </a:r>
            <a:r>
              <a:rPr lang="en-US" sz="2400" dirty="0" smtClean="0"/>
              <a:t>       4 GB memory</a:t>
            </a:r>
          </a:p>
          <a:p>
            <a:pPr algn="just"/>
            <a:r>
              <a:rPr lang="en-US" sz="2400" dirty="0"/>
              <a:t> </a:t>
            </a:r>
            <a:r>
              <a:rPr lang="en-US" sz="2400" dirty="0" smtClean="0"/>
              <a:t>       Oracle Java 1.7</a:t>
            </a:r>
            <a:endParaRPr lang="en-US" sz="2400" dirty="0"/>
          </a:p>
          <a:p>
            <a:pPr algn="just"/>
            <a:r>
              <a:rPr lang="en-US" sz="2400" dirty="0" smtClean="0"/>
              <a:t>While testing the application, </a:t>
            </a:r>
            <a:r>
              <a:rPr lang="en-US" sz="2400" dirty="0" smtClean="0"/>
              <a:t>we were </a:t>
            </a:r>
            <a:r>
              <a:rPr lang="en-US" sz="2400" dirty="0" smtClean="0"/>
              <a:t>looking to see how the application help up after extensive usage of time and if everything was working as it should within each environment.  One major bug that </a:t>
            </a:r>
            <a:r>
              <a:rPr lang="en-US" sz="2400" dirty="0" smtClean="0"/>
              <a:t>we </a:t>
            </a:r>
            <a:r>
              <a:rPr lang="en-US" sz="2400" dirty="0" smtClean="0"/>
              <a:t>found and could not fix was while the Apple Mac 10.5 was being tested with any of the other environments, the sound coming from the speakers was complete static. This may or may not be a bug within this application rather than just the way the Java Virtual Machine gets ran on OS X 10.5. Each testing session lasted approximately 45 minutes by using a local area network. </a:t>
            </a:r>
          </a:p>
          <a:p>
            <a:pPr algn="just"/>
            <a:r>
              <a:rPr lang="en-US" sz="2400" dirty="0" smtClean="0"/>
              <a:t>During each session frame stabilization, sound synchronization and overall performance was noted. Frames were captured from the machine at a rate of 30 frames per second and sent out via the UDP protocol, however frame playback was not an even 30 frames per second, rather than play once received. Nonetheless, it was not to noticeable besides some minor stalling every now and again. Because of this, the sound was never actually synchronized with the video fully, but it was never implemented to be so. </a:t>
            </a:r>
          </a:p>
          <a:p>
            <a:pPr algn="just"/>
            <a:endParaRPr lang="en-US" sz="2400" dirty="0"/>
          </a:p>
        </p:txBody>
      </p:sp>
      <p:sp>
        <p:nvSpPr>
          <p:cNvPr id="34" name="Rounded Rectangle 33"/>
          <p:cNvSpPr/>
          <p:nvPr/>
        </p:nvSpPr>
        <p:spPr>
          <a:xfrm>
            <a:off x="25640173" y="4495800"/>
            <a:ext cx="115427" cy="27660600"/>
          </a:xfrm>
          <a:prstGeom prst="roundRect">
            <a:avLst/>
          </a:prstGeom>
          <a:solidFill>
            <a:schemeClr val="tx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685800" y="3886200"/>
            <a:ext cx="11734800" cy="6001643"/>
          </a:xfrm>
          <a:prstGeom prst="rect">
            <a:avLst/>
          </a:prstGeom>
          <a:noFill/>
        </p:spPr>
        <p:txBody>
          <a:bodyPr wrap="square" rtlCol="0">
            <a:spAutoFit/>
          </a:bodyPr>
          <a:lstStyle/>
          <a:p>
            <a:pPr algn="just"/>
            <a:r>
              <a:rPr lang="en-US" sz="2400" dirty="0" smtClean="0"/>
              <a:t/>
            </a:r>
            <a:br>
              <a:rPr lang="en-US" sz="2400" dirty="0" smtClean="0"/>
            </a:br>
            <a:endParaRPr lang="en-US" sz="2400" dirty="0" smtClean="0"/>
          </a:p>
          <a:p>
            <a:pPr algn="just"/>
            <a:endParaRPr lang="en-US" sz="2400" dirty="0" smtClean="0"/>
          </a:p>
          <a:p>
            <a:pPr algn="just"/>
            <a:endParaRPr lang="en-US" sz="2400" dirty="0" smtClean="0"/>
          </a:p>
          <a:p>
            <a:r>
              <a:rPr lang="en-US" sz="2400" dirty="0"/>
              <a:t>There is no doubt we live in a technology driven world today. We are capable of being a long distance away from another party, but yet able to communicate with them as if they were with you. Companies such as Google and Skype do a great job at video conferencing, but run off of an older Client/Server network model. The proposed software, "Yet Another Webcam Application," is to create a minimal, cross platform, service for on the go point-to-point webcam application. Unlike Google and Skype's Client/Server model where your webcam and audio stream goes through their server before being sent to another user, the point-to-point model directly connects two nodes over the network. The goal is to create a simplistic and possibly quicker way for people to be able to video chat with each other across the Internet. The software is to be able to run cross platform as long as Java Runtime Environment version &gt;= 1.6 and </a:t>
            </a:r>
            <a:r>
              <a:rPr lang="en-US" sz="2400" dirty="0" err="1"/>
              <a:t>OpenCV</a:t>
            </a:r>
            <a:r>
              <a:rPr lang="en-US" sz="2400"/>
              <a:t> version &gt;= 2.4.0 is installed on the clients </a:t>
            </a:r>
            <a:r>
              <a:rPr lang="en-US" sz="2400" smtClean="0"/>
              <a:t>computer.</a:t>
            </a:r>
            <a:endParaRPr lang="en-US" sz="2400" dirty="0"/>
          </a:p>
        </p:txBody>
      </p:sp>
      <p:sp>
        <p:nvSpPr>
          <p:cNvPr id="13" name="TextBox 12"/>
          <p:cNvSpPr txBox="1"/>
          <p:nvPr/>
        </p:nvSpPr>
        <p:spPr>
          <a:xfrm>
            <a:off x="30022800" y="3048000"/>
            <a:ext cx="184731" cy="1323439"/>
          </a:xfrm>
          <a:prstGeom prst="rect">
            <a:avLst/>
          </a:prstGeom>
          <a:noFill/>
        </p:spPr>
        <p:txBody>
          <a:bodyPr wrap="none" rtlCol="0">
            <a:spAutoFit/>
          </a:bodyPr>
          <a:lstStyle/>
          <a:p>
            <a:endParaRPr lang="en-US" dirty="0"/>
          </a:p>
        </p:txBody>
      </p:sp>
      <p:sp>
        <p:nvSpPr>
          <p:cNvPr id="26" name="Rectangle 25"/>
          <p:cNvSpPr/>
          <p:nvPr/>
        </p:nvSpPr>
        <p:spPr>
          <a:xfrm>
            <a:off x="29260800" y="25936813"/>
            <a:ext cx="5486400" cy="594360"/>
          </a:xfrm>
          <a:prstGeom prst="rect">
            <a:avLst/>
          </a:prstGeom>
          <a:ln>
            <a:prstDash val="solid"/>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4000" b="1" cap="none" spc="0" dirty="0" smtClean="0">
                <a:ln w="10541" cmpd="sng">
                  <a:solidFill>
                    <a:schemeClr val="tx1"/>
                  </a:solidFill>
                  <a:prstDash val="solid"/>
                </a:ln>
                <a:solidFill>
                  <a:schemeClr val="tx1"/>
                </a:solidFill>
                <a:effectLst/>
              </a:rPr>
              <a:t>References</a:t>
            </a:r>
            <a:endParaRPr lang="en-US" sz="4000" b="1" cap="none" spc="0" dirty="0">
              <a:ln w="10541" cmpd="sng">
                <a:solidFill>
                  <a:schemeClr val="tx1"/>
                </a:solidFill>
                <a:prstDash val="solid"/>
              </a:ln>
              <a:solidFill>
                <a:schemeClr val="tx1"/>
              </a:solidFill>
              <a:effectLst/>
            </a:endParaRPr>
          </a:p>
        </p:txBody>
      </p:sp>
      <p:sp>
        <p:nvSpPr>
          <p:cNvPr id="27" name="TextBox 26"/>
          <p:cNvSpPr txBox="1"/>
          <p:nvPr/>
        </p:nvSpPr>
        <p:spPr>
          <a:xfrm>
            <a:off x="25984200" y="26698813"/>
            <a:ext cx="11658600" cy="3323987"/>
          </a:xfrm>
          <a:prstGeom prst="rect">
            <a:avLst/>
          </a:prstGeom>
          <a:noFill/>
        </p:spPr>
        <p:txBody>
          <a:bodyPr wrap="square" rtlCol="0">
            <a:spAutoFit/>
          </a:bodyPr>
          <a:lstStyle/>
          <a:p>
            <a:pPr algn="just">
              <a:spcAft>
                <a:spcPts val="600"/>
              </a:spcAft>
            </a:pPr>
            <a:r>
              <a:rPr lang="en-US" sz="2000" dirty="0" smtClean="0"/>
              <a:t>[1] J. Kurose, K. Ross , </a:t>
            </a:r>
            <a:r>
              <a:rPr lang="en-US" sz="2000" i="1" dirty="0" smtClean="0"/>
              <a:t> Computer Networking A Top-Down Approach</a:t>
            </a:r>
            <a:r>
              <a:rPr lang="en-US" sz="2000" dirty="0" smtClean="0"/>
              <a:t>, : Addison-Wesley, 2012</a:t>
            </a:r>
          </a:p>
          <a:p>
            <a:pPr algn="just">
              <a:spcAft>
                <a:spcPts val="600"/>
              </a:spcAft>
            </a:pPr>
            <a:r>
              <a:rPr lang="en-US" sz="2000" dirty="0" smtClean="0"/>
              <a:t>[2] Z. Li, M. Drew , </a:t>
            </a:r>
            <a:r>
              <a:rPr lang="en-US" sz="2000" i="1" dirty="0" smtClean="0"/>
              <a:t> Fundamentals of Multimedia</a:t>
            </a:r>
            <a:r>
              <a:rPr lang="en-US" sz="2000" dirty="0" smtClean="0"/>
              <a:t>, : Pearson, 2004</a:t>
            </a:r>
          </a:p>
          <a:p>
            <a:pPr algn="just">
              <a:spcAft>
                <a:spcPts val="600"/>
              </a:spcAft>
            </a:pPr>
            <a:r>
              <a:rPr lang="en-US" sz="2000" dirty="0" smtClean="0"/>
              <a:t>[3] A. Silberschatz, P. Galvin, G. Gagne , </a:t>
            </a:r>
            <a:r>
              <a:rPr lang="en-US" sz="2000" i="1" dirty="0" smtClean="0"/>
              <a:t> Operating System Concepts Essentials</a:t>
            </a:r>
            <a:r>
              <a:rPr lang="en-US" sz="2000" dirty="0" smtClean="0"/>
              <a:t>, : Wiley, 2011</a:t>
            </a:r>
          </a:p>
          <a:p>
            <a:pPr algn="just">
              <a:spcAft>
                <a:spcPts val="600"/>
              </a:spcAft>
            </a:pPr>
            <a:r>
              <a:rPr lang="en-US" sz="2000" dirty="0" smtClean="0"/>
              <a:t>[4]Java interface to OpenCV and more. “JavaCV.”, [Feb-Apr 2014]. </a:t>
            </a:r>
          </a:p>
          <a:p>
            <a:pPr algn="just">
              <a:spcAft>
                <a:spcPts val="600"/>
              </a:spcAft>
            </a:pPr>
            <a:r>
              <a:rPr lang="en-US" sz="2000" dirty="0" smtClean="0"/>
              <a:t>      </a:t>
            </a:r>
            <a:r>
              <a:rPr lang="en-US" sz="2000" dirty="0"/>
              <a:t>Internet</a:t>
            </a:r>
            <a:r>
              <a:rPr lang="en-US" sz="2000" dirty="0" smtClean="0"/>
              <a:t>: https</a:t>
            </a:r>
            <a:r>
              <a:rPr lang="en-US" sz="2000" dirty="0"/>
              <a:t>://code.google.com/p/javacv/, </a:t>
            </a:r>
            <a:r>
              <a:rPr lang="en-US" sz="2000" dirty="0" smtClean="0"/>
              <a:t>[2014]</a:t>
            </a:r>
          </a:p>
          <a:p>
            <a:pPr>
              <a:spcAft>
                <a:spcPts val="600"/>
              </a:spcAft>
            </a:pPr>
            <a:endParaRPr lang="en-US" sz="2000" dirty="0" smtClean="0"/>
          </a:p>
          <a:p>
            <a:endParaRPr lang="en-US" sz="2000" dirty="0" smtClean="0"/>
          </a:p>
          <a:p>
            <a:endParaRPr lang="en-US" sz="2000" dirty="0" smtClean="0"/>
          </a:p>
          <a:p>
            <a:endParaRPr lang="en-US" sz="2000" dirty="0"/>
          </a:p>
        </p:txBody>
      </p:sp>
      <p:sp>
        <p:nvSpPr>
          <p:cNvPr id="30" name="TextBox 29"/>
          <p:cNvSpPr txBox="1"/>
          <p:nvPr/>
        </p:nvSpPr>
        <p:spPr>
          <a:xfrm>
            <a:off x="29775748" y="28498800"/>
            <a:ext cx="7933582" cy="3693319"/>
          </a:xfrm>
          <a:prstGeom prst="rect">
            <a:avLst/>
          </a:prstGeom>
          <a:noFill/>
          <a:ln>
            <a:noFill/>
          </a:ln>
          <a:effectLst/>
        </p:spPr>
        <p:txBody>
          <a:bodyPr wrap="none" rtlCol="0">
            <a:spAutoFit/>
          </a:bodyPr>
          <a:lstStyle/>
          <a:p>
            <a:pPr algn="r"/>
            <a:r>
              <a:rPr lang="en-US" sz="1800" b="1" dirty="0" smtClean="0"/>
              <a:t>Software Developer:</a:t>
            </a:r>
          </a:p>
          <a:p>
            <a:pPr lvl="1" algn="r"/>
            <a:r>
              <a:rPr lang="en-US" sz="1800" dirty="0" smtClean="0"/>
              <a:t>Travis O’Donnell</a:t>
            </a:r>
          </a:p>
          <a:p>
            <a:pPr lvl="1" algn="r"/>
            <a:endParaRPr lang="en-US" sz="1800" dirty="0" smtClean="0"/>
          </a:p>
          <a:p>
            <a:pPr algn="r"/>
            <a:r>
              <a:rPr lang="en-US" sz="1800" b="1" dirty="0" smtClean="0"/>
              <a:t>Software Testers:</a:t>
            </a:r>
          </a:p>
          <a:p>
            <a:pPr lvl="1" algn="r"/>
            <a:r>
              <a:rPr lang="en-US" sz="1800" dirty="0" smtClean="0"/>
              <a:t>Travis O’Donnell</a:t>
            </a:r>
          </a:p>
          <a:p>
            <a:pPr lvl="1" algn="r"/>
            <a:r>
              <a:rPr lang="en-US" sz="1800" dirty="0" smtClean="0"/>
              <a:t>Kiersten O’Donnell</a:t>
            </a:r>
          </a:p>
          <a:p>
            <a:pPr lvl="1" algn="r"/>
            <a:endParaRPr lang="en-US" sz="1800" dirty="0" smtClean="0"/>
          </a:p>
          <a:p>
            <a:pPr algn="r"/>
            <a:r>
              <a:rPr lang="en-US" sz="1800" b="1" dirty="0" smtClean="0"/>
              <a:t>Documentation:</a:t>
            </a:r>
          </a:p>
          <a:p>
            <a:pPr lvl="1" algn="r"/>
            <a:r>
              <a:rPr lang="en-US" sz="1800" dirty="0" smtClean="0"/>
              <a:t>Travis O’Donnell (Writer)</a:t>
            </a:r>
          </a:p>
          <a:p>
            <a:pPr lvl="1" algn="r"/>
            <a:r>
              <a:rPr lang="en-US" sz="1800" dirty="0" smtClean="0"/>
              <a:t>Kiersten O’Donnell (Editor)</a:t>
            </a:r>
          </a:p>
          <a:p>
            <a:pPr lvl="1" algn="r"/>
            <a:r>
              <a:rPr lang="en-US" sz="1800" dirty="0" smtClean="0"/>
              <a:t>Dr. </a:t>
            </a:r>
            <a:r>
              <a:rPr lang="en-US" sz="1800" dirty="0" err="1" smtClean="0"/>
              <a:t>Xunyu</a:t>
            </a:r>
            <a:r>
              <a:rPr lang="en-US" sz="1800" dirty="0" smtClean="0"/>
              <a:t> Pan (Editor)</a:t>
            </a:r>
          </a:p>
          <a:p>
            <a:pPr lvl="1" algn="r"/>
            <a:endParaRPr lang="en-US" sz="1800" dirty="0" smtClean="0"/>
          </a:p>
          <a:p>
            <a:pPr algn="r"/>
            <a:r>
              <a:rPr lang="en-US" sz="1800" b="1" dirty="0" smtClean="0"/>
              <a:t>Special thanks to Dr. Xunyu Pan for allowing me this opportunity</a:t>
            </a:r>
            <a:endParaRPr lang="en-US" sz="2000" dirty="0" smtClean="0"/>
          </a:p>
        </p:txBody>
      </p:sp>
      <p:sp>
        <p:nvSpPr>
          <p:cNvPr id="32" name="Rounded Rectangle 31"/>
          <p:cNvSpPr/>
          <p:nvPr/>
        </p:nvSpPr>
        <p:spPr>
          <a:xfrm>
            <a:off x="12491521" y="4526280"/>
            <a:ext cx="157679" cy="27630120"/>
          </a:xfrm>
          <a:prstGeom prst="roundRect">
            <a:avLst/>
          </a:prstGeom>
          <a:solidFill>
            <a:schemeClr val="tx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TextBox 42"/>
          <p:cNvSpPr txBox="1"/>
          <p:nvPr/>
        </p:nvSpPr>
        <p:spPr>
          <a:xfrm>
            <a:off x="25908000" y="17549634"/>
            <a:ext cx="11672185" cy="8586966"/>
          </a:xfrm>
          <a:prstGeom prst="rect">
            <a:avLst/>
          </a:prstGeom>
          <a:noFill/>
        </p:spPr>
        <p:txBody>
          <a:bodyPr wrap="square" rtlCol="0">
            <a:spAutoFit/>
          </a:bodyPr>
          <a:lstStyle/>
          <a:p>
            <a:pPr algn="just"/>
            <a:r>
              <a:rPr lang="en-US" sz="2400" dirty="0" smtClean="0"/>
              <a:t>The application has met the minimal specifications that was laid out in February. In the future, </a:t>
            </a:r>
            <a:r>
              <a:rPr lang="en-US" sz="2400" dirty="0" smtClean="0"/>
              <a:t>we </a:t>
            </a:r>
            <a:r>
              <a:rPr lang="en-US" sz="2400" dirty="0" smtClean="0"/>
              <a:t>would like change a lot of things with the application that </a:t>
            </a:r>
            <a:r>
              <a:rPr lang="en-US" sz="2400" dirty="0" smtClean="0"/>
              <a:t>we </a:t>
            </a:r>
            <a:r>
              <a:rPr lang="en-US" sz="2400" dirty="0" smtClean="0"/>
              <a:t>did not have time to do before the due date. First of all, </a:t>
            </a:r>
            <a:r>
              <a:rPr lang="en-US" sz="2400" dirty="0" smtClean="0"/>
              <a:t>we </a:t>
            </a:r>
            <a:r>
              <a:rPr lang="en-US" sz="2400" dirty="0" smtClean="0"/>
              <a:t>would like to port the application to the programming language C++. Porting the application to C++ would require more testing and the use of OpenCV rather than JavaCV. </a:t>
            </a:r>
            <a:r>
              <a:rPr lang="en-US" sz="2400" dirty="0"/>
              <a:t> </a:t>
            </a:r>
            <a:r>
              <a:rPr lang="en-US" sz="2400" dirty="0" smtClean="0"/>
              <a:t>One of the main reasons behind the wanting to switch is due to the sluggishness behind Java. When a program starts in Java, it does not run directly off of the operating system; instead, it runs off of a virtual machine called the Java Virtual Machine. Since it has to run a virtual machine just to execute the program, it uses extra resources that other programming languages do not. Another direction </a:t>
            </a:r>
            <a:r>
              <a:rPr lang="en-US" sz="2400" dirty="0" smtClean="0"/>
              <a:t>we </a:t>
            </a:r>
            <a:r>
              <a:rPr lang="en-US" sz="2400" dirty="0" smtClean="0"/>
              <a:t>would like to take “Yet Another Webcam Application” is to use JavaCV and develop an Android application capable of doing the same thing the current program does.  In the original project proposal </a:t>
            </a:r>
            <a:r>
              <a:rPr lang="en-US" sz="2400" dirty="0" smtClean="0"/>
              <a:t>we </a:t>
            </a:r>
            <a:r>
              <a:rPr lang="en-US" sz="2400" dirty="0" smtClean="0"/>
              <a:t>had indented on being able to complete the Android application by the end of this project, but time had ran short. </a:t>
            </a:r>
          </a:p>
          <a:p>
            <a:pPr algn="just"/>
            <a:r>
              <a:rPr lang="en-US" sz="2400" dirty="0" smtClean="0"/>
              <a:t>“Yet Another Webcam Application” has the potential to grow in multiple directions. One </a:t>
            </a:r>
            <a:r>
              <a:rPr lang="en-US" sz="2400" dirty="0" smtClean="0"/>
              <a:t>way would </a:t>
            </a:r>
            <a:r>
              <a:rPr lang="en-US" sz="2400" dirty="0" smtClean="0"/>
              <a:t>hope to take the application is to not only be able to stream images captured from a client’s webcam, but to be able to stream images of the client’s desktop. With the backbone of transmitting packets containing image data, a VNC remote accessible desktop would be highly possible. </a:t>
            </a:r>
            <a:r>
              <a:rPr lang="en-US" sz="2400" dirty="0" smtClean="0"/>
              <a:t> </a:t>
            </a:r>
          </a:p>
          <a:p>
            <a:pPr algn="just"/>
            <a:r>
              <a:rPr lang="en-US" sz="2400" dirty="0" smtClean="0"/>
              <a:t>It is our intention to keep on developing code for this application after the semester is over. Given more time with “Yet Another Webcam Application”, we can fix bugs and expand with more content. </a:t>
            </a:r>
            <a:endParaRPr lang="en-US" sz="2400" dirty="0" smtClean="0"/>
          </a:p>
          <a:p>
            <a:pPr algn="just"/>
            <a:endParaRPr lang="en-US" sz="2400" dirty="0" smtClean="0"/>
          </a:p>
        </p:txBody>
      </p:sp>
      <p:sp>
        <p:nvSpPr>
          <p:cNvPr id="48" name="TextBox 47"/>
          <p:cNvSpPr txBox="1"/>
          <p:nvPr/>
        </p:nvSpPr>
        <p:spPr>
          <a:xfrm>
            <a:off x="662657" y="12650029"/>
            <a:ext cx="11582400" cy="13742224"/>
          </a:xfrm>
          <a:prstGeom prst="rect">
            <a:avLst/>
          </a:prstGeom>
          <a:noFill/>
        </p:spPr>
        <p:txBody>
          <a:bodyPr wrap="square" rtlCol="0">
            <a:spAutoFit/>
          </a:bodyPr>
          <a:lstStyle/>
          <a:p>
            <a:r>
              <a:rPr lang="en-US" sz="2400" dirty="0"/>
              <a:t>To accomplish this project, “Yet Another Webcam Application</a:t>
            </a:r>
            <a:r>
              <a:rPr lang="en-US" sz="2400" dirty="0" smtClean="0"/>
              <a:t>” </a:t>
            </a:r>
            <a:r>
              <a:rPr lang="en-US" sz="2400" dirty="0"/>
              <a:t>uses JavaCV, which provides wrappers to libraries used in the field of computer vision. Such wrappers include OpenCV and Ffmpeg. The application uses both the User Datagram Protocol (UDP) and the Transmission Control Protocol (TCP) to send and receive packets between clients. Image frames captured from a </a:t>
            </a:r>
            <a:r>
              <a:rPr lang="en-US" sz="2400" dirty="0" smtClean="0"/>
              <a:t>client’s </a:t>
            </a:r>
            <a:r>
              <a:rPr lang="en-US" sz="2400" dirty="0"/>
              <a:t>webcam are sent through the UDP protocol. Since UDP does not ensure packets delivered in order, each packet contains a timestamp for the receiver to keep track and remove old packets that were supposed to be received at a previous time. Audio segments captured from a </a:t>
            </a:r>
            <a:r>
              <a:rPr lang="en-US" sz="2400" dirty="0" smtClean="0"/>
              <a:t>client’s </a:t>
            </a:r>
            <a:r>
              <a:rPr lang="en-US" sz="2400" dirty="0"/>
              <a:t>microphone are sent out through TCP in order to ensure that no packets gets lost or corrupted. The application runs cross platform as long as Java Runtime </a:t>
            </a:r>
            <a:r>
              <a:rPr lang="en-US" sz="2400" dirty="0" smtClean="0"/>
              <a:t>Environment </a:t>
            </a:r>
            <a:r>
              <a:rPr lang="en-US" sz="2400" dirty="0"/>
              <a:t>&gt;= 1.6 and OpenCV &gt;= 2.4.0 is installed on the </a:t>
            </a:r>
            <a:r>
              <a:rPr lang="en-US" sz="2400" dirty="0" smtClean="0"/>
              <a:t>client’s </a:t>
            </a:r>
            <a:r>
              <a:rPr lang="en-US" sz="2400" dirty="0"/>
              <a:t>computer. </a:t>
            </a:r>
          </a:p>
          <a:p>
            <a:pPr algn="ctr"/>
            <a:endParaRPr lang="en-US" sz="2350" b="1" dirty="0" smtClean="0"/>
          </a:p>
          <a:p>
            <a:pPr algn="ctr"/>
            <a:r>
              <a:rPr lang="en-US" sz="2350" b="1" dirty="0" smtClean="0"/>
              <a:t>Background</a:t>
            </a:r>
          </a:p>
          <a:p>
            <a:pPr marL="342900" indent="-342900" algn="just">
              <a:buFont typeface="Arial" pitchFamily="34" charset="0"/>
              <a:buChar char="•"/>
            </a:pPr>
            <a:r>
              <a:rPr lang="en-US" sz="2400" dirty="0" smtClean="0"/>
              <a:t>In “Yet Another Webcam Application,” we take advantage of  the JavaCV libraries. The creator of JavaCV,  Samuel Audet, has ported libraries found in OpenCV into libraries to use with Java[4].   The software uses JavaCV to easily gather data from the users webcam and hold it into a buffer until needed for transmission.</a:t>
            </a:r>
          </a:p>
          <a:p>
            <a:pPr marL="342900" indent="-342900" algn="just">
              <a:buFont typeface="Arial" pitchFamily="34" charset="0"/>
              <a:buChar char="•"/>
            </a:pPr>
            <a:endParaRPr lang="en-US" sz="2400" dirty="0"/>
          </a:p>
          <a:p>
            <a:pPr marL="342900" indent="-342900" algn="just">
              <a:buFont typeface="Arial" pitchFamily="34" charset="0"/>
              <a:buChar char="•"/>
            </a:pPr>
            <a:r>
              <a:rPr lang="en-US" sz="2400" dirty="0" smtClean="0"/>
              <a:t>The software captures and sends frames captured from the webcam at a rate of 30 frames per seconds. Each frame is a resolution of 640x480 pixels and compressed into a JPeG image type by using the ImageIO data structure. </a:t>
            </a:r>
            <a:r>
              <a:rPr lang="en-US" sz="2400" dirty="0"/>
              <a:t> </a:t>
            </a:r>
            <a:r>
              <a:rPr lang="en-US" sz="2400" dirty="0" smtClean="0"/>
              <a:t>Sending frames at a rate of 15 frames per seconds, it isn’t noticeable to the human eye if one of the frames doesn’t show up to the receiver correctly or shows up out of order.  UDP also allows for fast transmissions over TCP due to its continuous packet stream[1].</a:t>
            </a:r>
          </a:p>
          <a:p>
            <a:pPr marL="342900" indent="-342900" algn="just">
              <a:buFont typeface="Arial" pitchFamily="34" charset="0"/>
              <a:buChar char="•"/>
            </a:pPr>
            <a:endParaRPr lang="en-US" sz="2400" dirty="0"/>
          </a:p>
          <a:p>
            <a:pPr marL="342900" indent="-342900" algn="just">
              <a:buFont typeface="Arial" pitchFamily="34" charset="0"/>
              <a:buChar char="•"/>
            </a:pPr>
            <a:r>
              <a:rPr lang="en-US" sz="2400" dirty="0" smtClean="0"/>
              <a:t>Because the TCP protocol ensures each packet is delivered in order and without any corruption to the packets, I decided it is probably best to use it to send and receive packets containing audio data. Audio will be captured at 44,100 HZ, which should have no troubles being transmitted with todays internet download/upload speeds.</a:t>
            </a:r>
          </a:p>
          <a:p>
            <a:pPr marL="342900" indent="-342900" algn="just">
              <a:buFont typeface="Arial" pitchFamily="34" charset="0"/>
              <a:buChar char="•"/>
            </a:pPr>
            <a:endParaRPr lang="en-US" sz="2400" dirty="0"/>
          </a:p>
          <a:p>
            <a:pPr marL="342900" indent="-342900" algn="just">
              <a:buFont typeface="Arial" pitchFamily="34" charset="0"/>
              <a:buChar char="•"/>
            </a:pPr>
            <a:r>
              <a:rPr lang="en-US" sz="2400" dirty="0" smtClean="0"/>
              <a:t>  The graphical user interface for “Yet Another Webcam Application” is to semi-replicate other popular webcam streaming services such as Skype and Apple’s Face Time. The screen is 640x480 pixels, which is the size of the frame the webcam captures. On the bottom right corner of the window is a preview frame that shows a scaled down version of what is being captured from your own webcam.</a:t>
            </a:r>
            <a:endParaRPr lang="en-US" sz="2400" dirty="0"/>
          </a:p>
        </p:txBody>
      </p:sp>
      <p:pic>
        <p:nvPicPr>
          <p:cNvPr id="1031" name="Picture 7"/>
          <p:cNvPicPr>
            <a:picLocks noChangeAspect="1" noChangeArrowheads="1"/>
          </p:cNvPicPr>
          <p:nvPr/>
        </p:nvPicPr>
        <p:blipFill>
          <a:blip r:embed="rId2" cstate="print"/>
          <a:srcRect/>
          <a:stretch>
            <a:fillRect/>
          </a:stretch>
        </p:blipFill>
        <p:spPr bwMode="auto">
          <a:xfrm>
            <a:off x="1219200" y="1143000"/>
            <a:ext cx="8782050" cy="2457450"/>
          </a:xfrm>
          <a:prstGeom prst="rect">
            <a:avLst/>
          </a:prstGeom>
          <a:noFill/>
          <a:ln w="9525">
            <a:noFill/>
            <a:miter lim="800000"/>
            <a:headEnd/>
            <a:tailEnd/>
          </a:ln>
        </p:spPr>
      </p:pic>
      <p:sp>
        <p:nvSpPr>
          <p:cNvPr id="50" name="TextBox 49"/>
          <p:cNvSpPr txBox="1"/>
          <p:nvPr/>
        </p:nvSpPr>
        <p:spPr>
          <a:xfrm>
            <a:off x="12649200" y="5264289"/>
            <a:ext cx="12954000" cy="5632311"/>
          </a:xfrm>
          <a:prstGeom prst="rect">
            <a:avLst/>
          </a:prstGeom>
          <a:noFill/>
        </p:spPr>
        <p:txBody>
          <a:bodyPr wrap="square" rtlCol="0">
            <a:spAutoFit/>
          </a:bodyPr>
          <a:lstStyle/>
          <a:p>
            <a:pPr algn="just"/>
            <a:endParaRPr lang="en-US" sz="2400" b="1" dirty="0" smtClean="0"/>
          </a:p>
          <a:p>
            <a:pPr algn="ctr"/>
            <a:r>
              <a:rPr lang="en-US" sz="2400" b="1" dirty="0" smtClean="0"/>
              <a:t>Structure</a:t>
            </a:r>
          </a:p>
          <a:p>
            <a:pPr algn="just"/>
            <a:r>
              <a:rPr lang="en-US" sz="2400" dirty="0" smtClean="0"/>
              <a:t>The project is ran by a data structure called Main Interface. The data structure is initialized by running a separate class called Setup. The setup class is a separate graphical user interface that notifies the user of their local/public IP addresses, as well as two input forms that tell the program if the user is to be the server/client and the IP address to connect to. To obtain the users local IP address, an external application is called based on the operating system that is being used such as “ipconfig”, “ifconfig” or “ip.” A data structure found in the “java.net” package, called URL, is used to fetch text off of a website containing the public IP address. Depending on whether the user selected to be the server or client, one of two classes are then called to help connect everything together. The two classes, Server and Client, are structured exactly the same except for how the UDP and TCP connections are dealt with. Inside these data structures are 4 separate threads that get executed to allow internal classes to be executed simultaneously. </a:t>
            </a:r>
          </a:p>
          <a:p>
            <a:endParaRPr lang="en-US" sz="2400" dirty="0"/>
          </a:p>
        </p:txBody>
      </p:sp>
      <p:sp>
        <p:nvSpPr>
          <p:cNvPr id="18" name="Flowchart: Alternate Process 17"/>
          <p:cNvSpPr/>
          <p:nvPr/>
        </p:nvSpPr>
        <p:spPr>
          <a:xfrm>
            <a:off x="25755599" y="4495800"/>
            <a:ext cx="11963399" cy="731520"/>
          </a:xfrm>
          <a:prstGeom prst="flowChartAlternateProcess">
            <a:avLst/>
          </a:prstGeom>
          <a:gradFill flip="none" rotWithShape="1">
            <a:gsLst>
              <a:gs pos="0">
                <a:schemeClr val="accent1"/>
              </a:gs>
              <a:gs pos="50000">
                <a:schemeClr val="accent1">
                  <a:tint val="44500"/>
                  <a:satMod val="160000"/>
                  <a:lumMod val="75000"/>
                </a:schemeClr>
              </a:gs>
              <a:gs pos="100000">
                <a:srgbClr val="C00000"/>
              </a:gs>
            </a:gsLst>
            <a:lin ang="5400000" scaled="0"/>
            <a:tileRect/>
          </a:gradFill>
          <a:ln>
            <a:prstDash val="solid"/>
          </a:ln>
          <a:effectLst>
            <a:outerShdw blurRad="50800" dir="8100000" algn="tr" rotWithShape="0">
              <a:prstClr val="black">
                <a:alpha val="40000"/>
              </a:prstClr>
            </a:outerShdw>
          </a:effectLst>
          <a:scene3d>
            <a:camera prst="orthographicFront"/>
            <a:lightRig rig="threePt" dir="t"/>
          </a:scene3d>
          <a:sp3d>
            <a:bevelT w="114300" prst="hardEdge"/>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25755601" y="4343400"/>
            <a:ext cx="11972924" cy="923330"/>
          </a:xfrm>
          <a:prstGeom prst="rect">
            <a:avLst/>
          </a:prstGeom>
          <a:noFill/>
        </p:spPr>
        <p:txBody>
          <a:bodyPr wrap="square" lIns="91440" tIns="45720" rIns="91440" bIns="45720" anchor="b">
            <a:spAutoFit/>
          </a:bodyPr>
          <a:lstStyle/>
          <a:p>
            <a:pPr algn="ctr"/>
            <a:r>
              <a:rPr lang="en-US" sz="5400" b="1" spc="3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Results</a:t>
            </a:r>
            <a:endParaRPr lang="en-US" sz="5400" b="1" spc="3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9" name="Flowchart: Alternate Process 48"/>
          <p:cNvSpPr/>
          <p:nvPr/>
        </p:nvSpPr>
        <p:spPr>
          <a:xfrm>
            <a:off x="25818223" y="16727031"/>
            <a:ext cx="11838154" cy="731520"/>
          </a:xfrm>
          <a:prstGeom prst="flowChartAlternateProcess">
            <a:avLst/>
          </a:prstGeom>
          <a:gradFill flip="none" rotWithShape="1">
            <a:gsLst>
              <a:gs pos="0">
                <a:schemeClr val="accent1"/>
              </a:gs>
              <a:gs pos="50000">
                <a:schemeClr val="accent1">
                  <a:tint val="44500"/>
                  <a:satMod val="160000"/>
                  <a:lumMod val="75000"/>
                </a:schemeClr>
              </a:gs>
              <a:gs pos="100000">
                <a:srgbClr val="C00000"/>
              </a:gs>
            </a:gsLst>
            <a:lin ang="5400000" scaled="0"/>
            <a:tileRect/>
          </a:gradFill>
          <a:ln>
            <a:prstDash val="solid"/>
          </a:ln>
          <a:effectLst>
            <a:outerShdw blurRad="50800" dir="8100000" algn="tr" rotWithShape="0">
              <a:prstClr val="black">
                <a:alpha val="40000"/>
              </a:prstClr>
            </a:outerShdw>
          </a:effectLst>
          <a:scene3d>
            <a:camera prst="orthographicFront"/>
            <a:lightRig rig="threePt" dir="t"/>
          </a:scene3d>
          <a:sp3d>
            <a:bevelT w="114300" prst="hardEdge"/>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p:cNvSpPr/>
          <p:nvPr/>
        </p:nvSpPr>
        <p:spPr>
          <a:xfrm>
            <a:off x="25818223" y="16602670"/>
            <a:ext cx="11838153" cy="923330"/>
          </a:xfrm>
          <a:prstGeom prst="rect">
            <a:avLst/>
          </a:prstGeom>
          <a:noFill/>
        </p:spPr>
        <p:txBody>
          <a:bodyPr wrap="square" lIns="91440" tIns="45720" rIns="91440" bIns="45720">
            <a:spAutoFit/>
          </a:bodyPr>
          <a:lstStyle/>
          <a:p>
            <a:pPr algn="ctr"/>
            <a:r>
              <a:rPr lang="en-US" sz="5400" b="1" spc="3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Conclusion</a:t>
            </a:r>
            <a:endParaRPr lang="en-US" sz="5400" b="1" spc="3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4" name="Flowchart: Alternate Process 53"/>
          <p:cNvSpPr/>
          <p:nvPr/>
        </p:nvSpPr>
        <p:spPr>
          <a:xfrm>
            <a:off x="25880846" y="25868233"/>
            <a:ext cx="11838154" cy="731520"/>
          </a:xfrm>
          <a:prstGeom prst="flowChartAlternateProcess">
            <a:avLst/>
          </a:prstGeom>
          <a:gradFill flip="none" rotWithShape="1">
            <a:gsLst>
              <a:gs pos="0">
                <a:schemeClr val="accent1"/>
              </a:gs>
              <a:gs pos="50000">
                <a:schemeClr val="accent1">
                  <a:tint val="44500"/>
                  <a:satMod val="160000"/>
                  <a:lumMod val="75000"/>
                </a:schemeClr>
              </a:gs>
              <a:gs pos="100000">
                <a:srgbClr val="C00000"/>
              </a:gs>
            </a:gsLst>
            <a:lin ang="5400000" scaled="0"/>
            <a:tileRect/>
          </a:gradFill>
          <a:ln>
            <a:prstDash val="solid"/>
          </a:ln>
          <a:effectLst>
            <a:outerShdw blurRad="50800" dir="8100000" algn="tr" rotWithShape="0">
              <a:prstClr val="black">
                <a:alpha val="40000"/>
              </a:prstClr>
            </a:outerShdw>
          </a:effectLst>
          <a:scene3d>
            <a:camera prst="orthographicFront"/>
            <a:lightRig rig="threePt" dir="t"/>
          </a:scene3d>
          <a:sp3d>
            <a:bevelT w="114300" prst="hardEdge"/>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25880846" y="25743872"/>
            <a:ext cx="11838153" cy="923330"/>
          </a:xfrm>
          <a:prstGeom prst="rect">
            <a:avLst/>
          </a:prstGeom>
          <a:noFill/>
        </p:spPr>
        <p:txBody>
          <a:bodyPr wrap="square" lIns="91440" tIns="45720" rIns="91440" bIns="45720">
            <a:spAutoFit/>
          </a:bodyPr>
          <a:lstStyle/>
          <a:p>
            <a:pPr algn="ctr"/>
            <a:r>
              <a:rPr lang="en-US" sz="5400" b="1" spc="3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References</a:t>
            </a:r>
            <a:endParaRPr lang="en-US" sz="5400" b="1" spc="3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8" name="Flowchart: Alternate Process 57"/>
          <p:cNvSpPr/>
          <p:nvPr/>
        </p:nvSpPr>
        <p:spPr>
          <a:xfrm>
            <a:off x="12649199" y="4495800"/>
            <a:ext cx="12990973" cy="731520"/>
          </a:xfrm>
          <a:prstGeom prst="flowChartAlternateProcess">
            <a:avLst/>
          </a:prstGeom>
          <a:gradFill flip="none" rotWithShape="1">
            <a:gsLst>
              <a:gs pos="0">
                <a:schemeClr val="accent1"/>
              </a:gs>
              <a:gs pos="50000">
                <a:schemeClr val="accent1">
                  <a:tint val="44500"/>
                  <a:satMod val="160000"/>
                  <a:lumMod val="75000"/>
                </a:schemeClr>
              </a:gs>
              <a:gs pos="100000">
                <a:srgbClr val="C00000"/>
              </a:gs>
            </a:gsLst>
            <a:lin ang="5400000" scaled="0"/>
            <a:tileRect/>
          </a:gradFill>
          <a:ln>
            <a:prstDash val="solid"/>
          </a:ln>
          <a:effectLst>
            <a:outerShdw blurRad="50800" dir="8100000" algn="tr" rotWithShape="0">
              <a:prstClr val="black">
                <a:alpha val="40000"/>
              </a:prstClr>
            </a:outerShdw>
          </a:effectLst>
          <a:scene3d>
            <a:camera prst="orthographicFront"/>
            <a:lightRig rig="threePt" dir="t"/>
          </a:scene3d>
          <a:sp3d>
            <a:bevelT w="114300" prst="hardEdge"/>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p:cNvSpPr/>
          <p:nvPr/>
        </p:nvSpPr>
        <p:spPr>
          <a:xfrm>
            <a:off x="12649200" y="4343400"/>
            <a:ext cx="12953999" cy="923330"/>
          </a:xfrm>
          <a:prstGeom prst="rect">
            <a:avLst/>
          </a:prstGeom>
          <a:noFill/>
        </p:spPr>
        <p:txBody>
          <a:bodyPr wrap="square" lIns="91440" tIns="45720" rIns="91440" bIns="45720">
            <a:spAutoFit/>
          </a:bodyPr>
          <a:lstStyle/>
          <a:p>
            <a:pPr algn="ctr"/>
            <a:r>
              <a:rPr lang="en-US" sz="5400" b="1" spc="3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Method</a:t>
            </a:r>
            <a:endParaRPr lang="en-US" sz="5400" b="1" spc="3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1" name="Flowchart: Alternate Process 60"/>
          <p:cNvSpPr/>
          <p:nvPr/>
        </p:nvSpPr>
        <p:spPr>
          <a:xfrm>
            <a:off x="662657" y="4526280"/>
            <a:ext cx="11838154" cy="731520"/>
          </a:xfrm>
          <a:prstGeom prst="flowChartAlternateProcess">
            <a:avLst/>
          </a:prstGeom>
          <a:gradFill flip="none" rotWithShape="1">
            <a:gsLst>
              <a:gs pos="0">
                <a:schemeClr val="accent1"/>
              </a:gs>
              <a:gs pos="50000">
                <a:schemeClr val="accent1">
                  <a:tint val="44500"/>
                  <a:satMod val="160000"/>
                  <a:lumMod val="75000"/>
                </a:schemeClr>
              </a:gs>
              <a:gs pos="100000">
                <a:srgbClr val="C00000"/>
              </a:gs>
            </a:gsLst>
            <a:lin ang="5400000" scaled="0"/>
            <a:tileRect/>
          </a:gradFill>
          <a:ln>
            <a:prstDash val="solid"/>
          </a:ln>
          <a:effectLst>
            <a:outerShdw blurRad="50800" dir="8100000" algn="tr" rotWithShape="0">
              <a:prstClr val="black">
                <a:alpha val="40000"/>
              </a:prstClr>
            </a:outerShdw>
          </a:effectLst>
          <a:scene3d>
            <a:camera prst="orthographicFront"/>
            <a:lightRig rig="threePt" dir="t"/>
          </a:scene3d>
          <a:sp3d>
            <a:bevelT w="114300" prst="hardEdge"/>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p:cNvSpPr/>
          <p:nvPr/>
        </p:nvSpPr>
        <p:spPr>
          <a:xfrm>
            <a:off x="662657" y="4410670"/>
            <a:ext cx="11838153" cy="923330"/>
          </a:xfrm>
          <a:prstGeom prst="rect">
            <a:avLst/>
          </a:prstGeom>
          <a:noFill/>
        </p:spPr>
        <p:txBody>
          <a:bodyPr wrap="square" lIns="91440" tIns="45720" rIns="91440" bIns="45720">
            <a:spAutoFit/>
          </a:bodyPr>
          <a:lstStyle/>
          <a:p>
            <a:pPr algn="ctr"/>
            <a:r>
              <a:rPr lang="en-US" sz="5400" b="1" spc="3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Abstract</a:t>
            </a:r>
            <a:endParaRPr lang="en-US" sz="5400" b="1" spc="3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3" name="Flowchart: Alternate Process 62"/>
          <p:cNvSpPr/>
          <p:nvPr/>
        </p:nvSpPr>
        <p:spPr>
          <a:xfrm>
            <a:off x="634123" y="11125200"/>
            <a:ext cx="11838154" cy="731520"/>
          </a:xfrm>
          <a:prstGeom prst="flowChartAlternateProcess">
            <a:avLst/>
          </a:prstGeom>
          <a:gradFill flip="none" rotWithShape="1">
            <a:gsLst>
              <a:gs pos="0">
                <a:schemeClr val="accent1"/>
              </a:gs>
              <a:gs pos="50000">
                <a:schemeClr val="accent1">
                  <a:tint val="44500"/>
                  <a:satMod val="160000"/>
                  <a:lumMod val="75000"/>
                </a:schemeClr>
              </a:gs>
              <a:gs pos="100000">
                <a:srgbClr val="C00000"/>
              </a:gs>
            </a:gsLst>
            <a:lin ang="5400000" scaled="0"/>
            <a:tileRect/>
          </a:gradFill>
          <a:ln>
            <a:prstDash val="solid"/>
          </a:ln>
          <a:effectLst>
            <a:outerShdw blurRad="50800" dir="8100000" algn="tr" rotWithShape="0">
              <a:prstClr val="black">
                <a:alpha val="40000"/>
              </a:prstClr>
            </a:outerShdw>
          </a:effectLst>
          <a:scene3d>
            <a:camera prst="orthographicFront"/>
            <a:lightRig rig="threePt" dir="t"/>
          </a:scene3d>
          <a:sp3d>
            <a:bevelT w="114300" prst="hardEdge"/>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p:cNvSpPr/>
          <p:nvPr/>
        </p:nvSpPr>
        <p:spPr>
          <a:xfrm>
            <a:off x="630072" y="11040070"/>
            <a:ext cx="11838153" cy="923330"/>
          </a:xfrm>
          <a:prstGeom prst="rect">
            <a:avLst/>
          </a:prstGeom>
          <a:noFill/>
        </p:spPr>
        <p:txBody>
          <a:bodyPr wrap="square" lIns="91440" tIns="45720" rIns="91440" bIns="45720">
            <a:spAutoFit/>
          </a:bodyPr>
          <a:lstStyle/>
          <a:p>
            <a:pPr algn="ctr"/>
            <a:r>
              <a:rPr lang="en-US" sz="5400" b="1" spc="3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Introduction</a:t>
            </a:r>
            <a:endParaRPr lang="en-US" sz="5400" b="1" spc="3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 name="Rectangle 5"/>
          <p:cNvSpPr/>
          <p:nvPr/>
        </p:nvSpPr>
        <p:spPr>
          <a:xfrm>
            <a:off x="10972800" y="1119276"/>
            <a:ext cx="19654740" cy="1200329"/>
          </a:xfrm>
          <a:prstGeom prst="rect">
            <a:avLst/>
          </a:prstGeom>
        </p:spPr>
        <p:style>
          <a:lnRef idx="2">
            <a:schemeClr val="accent3"/>
          </a:lnRef>
          <a:fillRef idx="1">
            <a:schemeClr val="lt1"/>
          </a:fillRef>
          <a:effectRef idx="0">
            <a:schemeClr val="accent3"/>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7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Yet Another </a:t>
            </a:r>
            <a:r>
              <a:rPr lang="en-US" sz="7200" b="1" cap="all" dirty="0" smtClean="0">
                <a:ln/>
                <a:solidFill>
                  <a:schemeClr val="accent1"/>
                </a:solidFill>
                <a:effectLst>
                  <a:glow>
                    <a:schemeClr val="accent1"/>
                  </a:glow>
                  <a:outerShdw blurRad="19685" dist="12700" dir="5400000" algn="tl" rotWithShape="0">
                    <a:schemeClr val="accent1">
                      <a:satMod val="130000"/>
                      <a:alpha val="60000"/>
                    </a:schemeClr>
                  </a:outerShdw>
                </a:effectLst>
              </a:rPr>
              <a:t>Webcam</a:t>
            </a:r>
            <a:r>
              <a:rPr lang="en-US" sz="7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Application</a:t>
            </a:r>
            <a:endParaRPr lang="en-US" sz="7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6" name="computr1"/>
          <p:cNvSpPr>
            <a:spLocks noEditPoints="1" noChangeArrowheads="1"/>
          </p:cNvSpPr>
          <p:nvPr/>
        </p:nvSpPr>
        <p:spPr bwMode="auto">
          <a:xfrm>
            <a:off x="8100461" y="29910201"/>
            <a:ext cx="1809750" cy="180975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pic>
        <p:nvPicPr>
          <p:cNvPr id="37" name="Picture 5" descr="C:\Users\ODonnell\AppData\Local\Microsoft\Windows\Temporary Internet Files\Content.IE5\O2CH96EG\MP900430971[1].jpg"/>
          <p:cNvPicPr>
            <a:picLocks noChangeAspect="1" noChangeArrowheads="1"/>
          </p:cNvPicPr>
          <p:nvPr/>
        </p:nvPicPr>
        <p:blipFill>
          <a:blip r:embed="rId3" cstate="print"/>
          <a:srcRect/>
          <a:stretch>
            <a:fillRect/>
          </a:stretch>
        </p:blipFill>
        <p:spPr bwMode="auto">
          <a:xfrm>
            <a:off x="7490861" y="31029388"/>
            <a:ext cx="533400" cy="799710"/>
          </a:xfrm>
          <a:prstGeom prst="rect">
            <a:avLst/>
          </a:prstGeom>
          <a:noFill/>
        </p:spPr>
      </p:pic>
      <p:pic>
        <p:nvPicPr>
          <p:cNvPr id="38" name="Picture 6" descr="C:\Users\ODonnell\AppData\Local\Microsoft\Windows\Temporary Internet Files\Content.IE5\BNRXRHWQ\MC900431570[1].png"/>
          <p:cNvPicPr>
            <a:picLocks noChangeAspect="1" noChangeArrowheads="1"/>
          </p:cNvPicPr>
          <p:nvPr/>
        </p:nvPicPr>
        <p:blipFill>
          <a:blip r:embed="rId4" cstate="print"/>
          <a:srcRect/>
          <a:stretch>
            <a:fillRect/>
          </a:stretch>
        </p:blipFill>
        <p:spPr bwMode="auto">
          <a:xfrm>
            <a:off x="10195575" y="30953188"/>
            <a:ext cx="876686" cy="882530"/>
          </a:xfrm>
          <a:prstGeom prst="rect">
            <a:avLst/>
          </a:prstGeom>
          <a:noFill/>
        </p:spPr>
      </p:pic>
      <p:pic>
        <p:nvPicPr>
          <p:cNvPr id="39" name="Picture 8" descr="http://www.wpa.net/wp-content/uploads/2013/02/1359781170_access_point.png"/>
          <p:cNvPicPr>
            <a:picLocks noChangeAspect="1" noChangeArrowheads="1"/>
          </p:cNvPicPr>
          <p:nvPr/>
        </p:nvPicPr>
        <p:blipFill>
          <a:blip r:embed="rId5" cstate="print"/>
          <a:srcRect/>
          <a:stretch>
            <a:fillRect/>
          </a:stretch>
        </p:blipFill>
        <p:spPr bwMode="auto">
          <a:xfrm>
            <a:off x="8176661" y="26838388"/>
            <a:ext cx="1600200" cy="1600200"/>
          </a:xfrm>
          <a:prstGeom prst="rect">
            <a:avLst/>
          </a:prstGeom>
          <a:noFill/>
        </p:spPr>
      </p:pic>
      <p:cxnSp>
        <p:nvCxnSpPr>
          <p:cNvPr id="40" name="Straight Arrow Connector 39"/>
          <p:cNvCxnSpPr/>
          <p:nvPr/>
        </p:nvCxnSpPr>
        <p:spPr>
          <a:xfrm flipV="1">
            <a:off x="8329061" y="28133788"/>
            <a:ext cx="0" cy="175260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9167261" y="28209988"/>
            <a:ext cx="0" cy="1676400"/>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9395861" y="28209988"/>
            <a:ext cx="0" cy="1676400"/>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719461" y="2831928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043061" y="27784881"/>
            <a:ext cx="1981633" cy="1015663"/>
          </a:xfrm>
          <a:prstGeom prst="rect">
            <a:avLst/>
          </a:prstGeom>
          <a:noFill/>
        </p:spPr>
        <p:txBody>
          <a:bodyPr wrap="none" rtlCol="0">
            <a:spAutoFit/>
          </a:bodyPr>
          <a:lstStyle/>
          <a:p>
            <a:r>
              <a:rPr lang="en-US" sz="2000" dirty="0" smtClean="0"/>
              <a:t>TCP connection</a:t>
            </a:r>
          </a:p>
          <a:p>
            <a:r>
              <a:rPr lang="en-US" sz="2000" dirty="0" smtClean="0"/>
              <a:t>Port 38107</a:t>
            </a:r>
          </a:p>
          <a:p>
            <a:r>
              <a:rPr lang="en-US" sz="2000" dirty="0" smtClean="0"/>
              <a:t>Audio Data</a:t>
            </a:r>
          </a:p>
        </p:txBody>
      </p:sp>
      <p:cxnSp>
        <p:nvCxnSpPr>
          <p:cNvPr id="53" name="Straight Connector 52"/>
          <p:cNvCxnSpPr/>
          <p:nvPr/>
        </p:nvCxnSpPr>
        <p:spPr>
          <a:xfrm flipH="1">
            <a:off x="9585975" y="2866718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758221" y="27383623"/>
            <a:ext cx="2638864" cy="1323439"/>
          </a:xfrm>
          <a:prstGeom prst="rect">
            <a:avLst/>
          </a:prstGeom>
          <a:noFill/>
        </p:spPr>
        <p:txBody>
          <a:bodyPr wrap="none" rtlCol="0">
            <a:spAutoFit/>
          </a:bodyPr>
          <a:lstStyle/>
          <a:p>
            <a:r>
              <a:rPr lang="en-US" sz="2000" dirty="0" smtClean="0"/>
              <a:t>UDP Connection</a:t>
            </a:r>
          </a:p>
          <a:p>
            <a:r>
              <a:rPr lang="en-US" sz="2000" dirty="0" smtClean="0"/>
              <a:t>Incoming Port 18107</a:t>
            </a:r>
          </a:p>
          <a:p>
            <a:r>
              <a:rPr lang="en-US" sz="2000" dirty="0" smtClean="0"/>
              <a:t>Outgoing Port 28107</a:t>
            </a:r>
          </a:p>
          <a:p>
            <a:r>
              <a:rPr lang="en-US" sz="2000" dirty="0" smtClean="0"/>
              <a:t>Image Frames</a:t>
            </a:r>
            <a:endParaRPr lang="en-US" sz="2000" dirty="0"/>
          </a:p>
        </p:txBody>
      </p:sp>
      <p:pic>
        <p:nvPicPr>
          <p:cNvPr id="57" name="Picture 10" descr="http://qph.is.quoracdn.net/main-qimg-02adf57ae452fb95487ddcebab3da191?convert_to_webp=true"/>
          <p:cNvPicPr>
            <a:picLocks noChangeAspect="1" noChangeArrowheads="1"/>
          </p:cNvPicPr>
          <p:nvPr/>
        </p:nvPicPr>
        <p:blipFill>
          <a:blip r:embed="rId6" cstate="print"/>
          <a:srcRect/>
          <a:stretch>
            <a:fillRect/>
          </a:stretch>
        </p:blipFill>
        <p:spPr bwMode="auto">
          <a:xfrm>
            <a:off x="5013975" y="25771588"/>
            <a:ext cx="2076450" cy="1371601"/>
          </a:xfrm>
          <a:prstGeom prst="rect">
            <a:avLst/>
          </a:prstGeom>
          <a:noFill/>
        </p:spPr>
      </p:pic>
      <p:cxnSp>
        <p:nvCxnSpPr>
          <p:cNvPr id="65" name="Straight Connector 64"/>
          <p:cNvCxnSpPr/>
          <p:nvPr/>
        </p:nvCxnSpPr>
        <p:spPr>
          <a:xfrm>
            <a:off x="9128775" y="26381188"/>
            <a:ext cx="0" cy="1066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9281175" y="26152588"/>
            <a:ext cx="0" cy="1295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9005336" y="28227270"/>
            <a:ext cx="0" cy="1676400"/>
          </a:xfrm>
          <a:prstGeom prst="straightConnector1">
            <a:avLst/>
          </a:prstGeom>
          <a:ln w="317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33936" y="28227270"/>
            <a:ext cx="0" cy="1676400"/>
          </a:xfrm>
          <a:prstGeom prst="straightConnector1">
            <a:avLst/>
          </a:prstGeom>
          <a:ln w="317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0" name="computr1"/>
          <p:cNvSpPr>
            <a:spLocks noEditPoints="1" noChangeArrowheads="1"/>
          </p:cNvSpPr>
          <p:nvPr/>
        </p:nvSpPr>
        <p:spPr bwMode="auto">
          <a:xfrm>
            <a:off x="2729978" y="29975644"/>
            <a:ext cx="1809750" cy="180975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pic>
        <p:nvPicPr>
          <p:cNvPr id="71" name="Picture 5" descr="C:\Users\ODonnell\AppData\Local\Microsoft\Windows\Temporary Internet Files\Content.IE5\O2CH96EG\MP900430971[1].jpg"/>
          <p:cNvPicPr>
            <a:picLocks noChangeAspect="1" noChangeArrowheads="1"/>
          </p:cNvPicPr>
          <p:nvPr/>
        </p:nvPicPr>
        <p:blipFill>
          <a:blip r:embed="rId3" cstate="print"/>
          <a:srcRect/>
          <a:stretch>
            <a:fillRect/>
          </a:stretch>
        </p:blipFill>
        <p:spPr bwMode="auto">
          <a:xfrm>
            <a:off x="2120378" y="31094831"/>
            <a:ext cx="533400" cy="799710"/>
          </a:xfrm>
          <a:prstGeom prst="rect">
            <a:avLst/>
          </a:prstGeom>
          <a:noFill/>
        </p:spPr>
      </p:pic>
      <p:pic>
        <p:nvPicPr>
          <p:cNvPr id="72" name="Picture 6" descr="C:\Users\ODonnell\AppData\Local\Microsoft\Windows\Temporary Internet Files\Content.IE5\BNRXRHWQ\MC900431570[1].png"/>
          <p:cNvPicPr>
            <a:picLocks noChangeAspect="1" noChangeArrowheads="1"/>
          </p:cNvPicPr>
          <p:nvPr/>
        </p:nvPicPr>
        <p:blipFill>
          <a:blip r:embed="rId4" cstate="print"/>
          <a:srcRect/>
          <a:stretch>
            <a:fillRect/>
          </a:stretch>
        </p:blipFill>
        <p:spPr bwMode="auto">
          <a:xfrm>
            <a:off x="4825092" y="31018631"/>
            <a:ext cx="876686" cy="882530"/>
          </a:xfrm>
          <a:prstGeom prst="rect">
            <a:avLst/>
          </a:prstGeom>
          <a:noFill/>
        </p:spPr>
      </p:pic>
      <p:pic>
        <p:nvPicPr>
          <p:cNvPr id="73" name="Picture 8" descr="http://www.wpa.net/wp-content/uploads/2013/02/1359781170_access_point.png"/>
          <p:cNvPicPr>
            <a:picLocks noChangeAspect="1" noChangeArrowheads="1"/>
          </p:cNvPicPr>
          <p:nvPr/>
        </p:nvPicPr>
        <p:blipFill>
          <a:blip r:embed="rId5" cstate="print"/>
          <a:srcRect/>
          <a:stretch>
            <a:fillRect/>
          </a:stretch>
        </p:blipFill>
        <p:spPr bwMode="auto">
          <a:xfrm>
            <a:off x="2806178" y="26903831"/>
            <a:ext cx="1600200" cy="1600200"/>
          </a:xfrm>
          <a:prstGeom prst="rect">
            <a:avLst/>
          </a:prstGeom>
          <a:noFill/>
        </p:spPr>
      </p:pic>
      <p:cxnSp>
        <p:nvCxnSpPr>
          <p:cNvPr id="74" name="Straight Arrow Connector 73"/>
          <p:cNvCxnSpPr/>
          <p:nvPr/>
        </p:nvCxnSpPr>
        <p:spPr>
          <a:xfrm flipV="1">
            <a:off x="2958578" y="28199231"/>
            <a:ext cx="0" cy="175260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3796778" y="28275431"/>
            <a:ext cx="0" cy="1676400"/>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025378" y="28275431"/>
            <a:ext cx="0" cy="1676400"/>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2348978" y="2873263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72578" y="28199231"/>
            <a:ext cx="1981633" cy="1015663"/>
          </a:xfrm>
          <a:prstGeom prst="rect">
            <a:avLst/>
          </a:prstGeom>
          <a:noFill/>
        </p:spPr>
        <p:txBody>
          <a:bodyPr wrap="none" rtlCol="0">
            <a:spAutoFit/>
          </a:bodyPr>
          <a:lstStyle/>
          <a:p>
            <a:r>
              <a:rPr lang="en-US" sz="2000" dirty="0" smtClean="0"/>
              <a:t>TCP connection</a:t>
            </a:r>
          </a:p>
          <a:p>
            <a:r>
              <a:rPr lang="en-US" sz="2000" dirty="0" smtClean="0"/>
              <a:t>Port 38107</a:t>
            </a:r>
          </a:p>
          <a:p>
            <a:r>
              <a:rPr lang="en-US" sz="2000" dirty="0" smtClean="0"/>
              <a:t>Audio Data</a:t>
            </a:r>
          </a:p>
        </p:txBody>
      </p:sp>
      <p:cxnSp>
        <p:nvCxnSpPr>
          <p:cNvPr id="79" name="Straight Connector 78"/>
          <p:cNvCxnSpPr/>
          <p:nvPr/>
        </p:nvCxnSpPr>
        <p:spPr>
          <a:xfrm flipH="1">
            <a:off x="4215492" y="294132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3634853" y="28292713"/>
            <a:ext cx="0" cy="1676400"/>
          </a:xfrm>
          <a:prstGeom prst="straightConnector1">
            <a:avLst/>
          </a:prstGeom>
          <a:ln w="317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863453" y="28292713"/>
            <a:ext cx="0" cy="1676400"/>
          </a:xfrm>
          <a:prstGeom prst="straightConnector1">
            <a:avLst/>
          </a:prstGeom>
          <a:ln w="317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825092" y="28991600"/>
            <a:ext cx="2638864" cy="1323439"/>
          </a:xfrm>
          <a:prstGeom prst="rect">
            <a:avLst/>
          </a:prstGeom>
          <a:noFill/>
        </p:spPr>
        <p:txBody>
          <a:bodyPr wrap="none" rtlCol="0">
            <a:spAutoFit/>
          </a:bodyPr>
          <a:lstStyle/>
          <a:p>
            <a:r>
              <a:rPr lang="en-US" sz="2000" dirty="0" smtClean="0"/>
              <a:t>UDP Connection</a:t>
            </a:r>
          </a:p>
          <a:p>
            <a:r>
              <a:rPr lang="en-US" sz="2000" dirty="0" smtClean="0"/>
              <a:t>Incoming Port 28107</a:t>
            </a:r>
          </a:p>
          <a:p>
            <a:r>
              <a:rPr lang="en-US" sz="2000" dirty="0" smtClean="0"/>
              <a:t>Outgoing Port 18107</a:t>
            </a:r>
          </a:p>
          <a:p>
            <a:r>
              <a:rPr lang="en-US" sz="2000" dirty="0" smtClean="0"/>
              <a:t>Image Frames</a:t>
            </a:r>
            <a:endParaRPr lang="en-US" sz="2000" dirty="0"/>
          </a:p>
        </p:txBody>
      </p:sp>
      <p:cxnSp>
        <p:nvCxnSpPr>
          <p:cNvPr id="84" name="Straight Connector 83"/>
          <p:cNvCxnSpPr/>
          <p:nvPr/>
        </p:nvCxnSpPr>
        <p:spPr>
          <a:xfrm>
            <a:off x="3863453" y="26457388"/>
            <a:ext cx="0" cy="1066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532774" y="26212800"/>
            <a:ext cx="0" cy="1295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57800" y="2199381"/>
            <a:ext cx="25884739" cy="2062103"/>
          </a:xfrm>
          <a:prstGeom prst="rect">
            <a:avLst/>
          </a:prstGeom>
          <a:noFill/>
        </p:spPr>
        <p:txBody>
          <a:bodyPr wrap="square" rtlCol="0">
            <a:spAutoFit/>
          </a:bodyPr>
          <a:lstStyle/>
          <a:p>
            <a:pPr algn="ctr"/>
            <a:r>
              <a:rPr lang="en-US" sz="3200" spc="300" dirty="0" smtClean="0"/>
              <a:t>A small and lightweight point-to-point video conferencing streamer made with Java</a:t>
            </a:r>
          </a:p>
          <a:p>
            <a:pPr algn="ctr"/>
            <a:r>
              <a:rPr lang="en-US" sz="3200" spc="300" dirty="0" smtClean="0"/>
              <a:t>Developed by Travis O’Donnell</a:t>
            </a:r>
          </a:p>
          <a:p>
            <a:pPr algn="ctr"/>
            <a:r>
              <a:rPr lang="en-US" sz="3200" spc="300" dirty="0" smtClean="0"/>
              <a:t>Dr. </a:t>
            </a:r>
            <a:r>
              <a:rPr lang="en-US" sz="3200" spc="300" dirty="0" err="1" smtClean="0"/>
              <a:t>Xunyu</a:t>
            </a:r>
            <a:r>
              <a:rPr lang="en-US" sz="3200" spc="300" dirty="0" smtClean="0"/>
              <a:t> Pan</a:t>
            </a:r>
          </a:p>
          <a:p>
            <a:pPr algn="ctr"/>
            <a:r>
              <a:rPr lang="en-US" sz="3200" spc="300" dirty="0"/>
              <a:t>Department of Computer Science and Information Technologies, Frostburg State University, Frostburg, MD  21532</a:t>
            </a:r>
            <a:endParaRPr lang="en-US" sz="3200" spc="300" dirty="0" smtClean="0"/>
          </a:p>
        </p:txBody>
      </p:sp>
      <p:pic>
        <p:nvPicPr>
          <p:cNvPr id="2" name="Picture 2" descr="\\VBOXSVR\Downloads\Screenshot from 2014-04-24 14:09:0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58313" y="21993225"/>
            <a:ext cx="4366740" cy="220182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VBOXSVR\Downloads\Untitle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95266" y="25103996"/>
            <a:ext cx="6292834" cy="52110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BOXSVR\Downloads\Screen shot 2014-04-24 at 2.20.58 PM.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02400" y="25527000"/>
            <a:ext cx="6366144" cy="478803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VBOXSVR\Downloads\Screen shot 2014-04-24 at 2.17.25 PM.png"/>
          <p:cNvPicPr>
            <a:picLocks noChangeAspect="1" noChangeArrowheads="1"/>
          </p:cNvPicPr>
          <p:nvPr/>
        </p:nvPicPr>
        <p:blipFill rotWithShape="1">
          <a:blip r:embed="rId10">
            <a:extLst>
              <a:ext uri="{28A0092B-C50C-407E-A947-70E740481C1C}">
                <a14:useLocalDpi xmlns:a14="http://schemas.microsoft.com/office/drawing/2010/main" val="0"/>
              </a:ext>
            </a:extLst>
          </a:blip>
          <a:srcRect l="1106" t="899" r="1106" b="899"/>
          <a:stretch/>
        </p:blipFill>
        <p:spPr bwMode="auto">
          <a:xfrm>
            <a:off x="20506140" y="21993225"/>
            <a:ext cx="3758664" cy="220182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2" idx="2"/>
            <a:endCxn id="1027" idx="0"/>
          </p:cNvCxnSpPr>
          <p:nvPr/>
        </p:nvCxnSpPr>
        <p:spPr>
          <a:xfrm>
            <a:off x="15941683" y="24195046"/>
            <a:ext cx="0" cy="90895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029" idx="2"/>
          </p:cNvCxnSpPr>
          <p:nvPr/>
        </p:nvCxnSpPr>
        <p:spPr>
          <a:xfrm>
            <a:off x="22385472" y="24195046"/>
            <a:ext cx="0" cy="1331954"/>
          </a:xfrm>
          <a:prstGeom prst="straightConnector1">
            <a:avLst/>
          </a:prstGeom>
          <a:ln w="25400" cap="rnd">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598030" y="30506164"/>
            <a:ext cx="2980140" cy="307777"/>
          </a:xfrm>
          <a:prstGeom prst="rect">
            <a:avLst/>
          </a:prstGeom>
          <a:noFill/>
        </p:spPr>
        <p:txBody>
          <a:bodyPr wrap="square" rtlCol="0">
            <a:spAutoFit/>
          </a:bodyPr>
          <a:lstStyle/>
          <a:p>
            <a:r>
              <a:rPr lang="en-US" sz="1400" dirty="0" smtClean="0"/>
              <a:t>User interface during chat session</a:t>
            </a:r>
            <a:endParaRPr lang="en-US" sz="1400" dirty="0"/>
          </a:p>
        </p:txBody>
      </p:sp>
      <p:sp>
        <p:nvSpPr>
          <p:cNvPr id="12" name="TextBox 11"/>
          <p:cNvSpPr txBox="1"/>
          <p:nvPr/>
        </p:nvSpPr>
        <p:spPr>
          <a:xfrm>
            <a:off x="18745200" y="22940246"/>
            <a:ext cx="1244251" cy="307777"/>
          </a:xfrm>
          <a:prstGeom prst="rect">
            <a:avLst/>
          </a:prstGeom>
          <a:noFill/>
        </p:spPr>
        <p:txBody>
          <a:bodyPr wrap="none" rtlCol="0">
            <a:spAutoFit/>
          </a:bodyPr>
          <a:lstStyle/>
          <a:p>
            <a:r>
              <a:rPr lang="en-US" sz="1400" dirty="0" smtClean="0"/>
              <a:t>Setup dialogs</a:t>
            </a:r>
            <a:endParaRPr lang="en-US" sz="1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5">
      <a:dk1>
        <a:sysClr val="windowText" lastClr="000000"/>
      </a:dk1>
      <a:lt1>
        <a:sysClr val="window" lastClr="FFFFFF"/>
      </a:lt1>
      <a:dk2>
        <a:srgbClr val="646B86"/>
      </a:dk2>
      <a:lt2>
        <a:srgbClr val="FFFFFF"/>
      </a:lt2>
      <a:accent1>
        <a:srgbClr val="D16349"/>
      </a:accent1>
      <a:accent2>
        <a:srgbClr val="CCB400"/>
      </a:accent2>
      <a:accent3>
        <a:srgbClr val="FFFFFF"/>
      </a:accent3>
      <a:accent4>
        <a:srgbClr val="8C7B70"/>
      </a:accent4>
      <a:accent5>
        <a:srgbClr val="FFFFFF"/>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solidFill>
          <a:schemeClr val="tx1"/>
        </a:solidFill>
        <a:ln>
          <a:prstDash val="solid"/>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19681</TotalTime>
  <Words>1713</Words>
  <Application>Microsoft Office PowerPoint</Application>
  <PresentationFormat>Custom</PresentationFormat>
  <Paragraphs>106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Civic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KMF</dc:creator>
  <cp:lastModifiedBy>travis</cp:lastModifiedBy>
  <cp:revision>385</cp:revision>
  <dcterms:created xsi:type="dcterms:W3CDTF">2013-04-11T05:54:46Z</dcterms:created>
  <dcterms:modified xsi:type="dcterms:W3CDTF">2014-04-24T18:40:32Z</dcterms:modified>
</cp:coreProperties>
</file>