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17"/>
  </p:notesMasterIdLst>
  <p:handoutMasterIdLst>
    <p:handoutMasterId r:id="rId18"/>
  </p:handoutMasterIdLst>
  <p:sldIdLst>
    <p:sldId id="473" r:id="rId4"/>
    <p:sldId id="479" r:id="rId5"/>
    <p:sldId id="532" r:id="rId6"/>
    <p:sldId id="533" r:id="rId7"/>
    <p:sldId id="534" r:id="rId8"/>
    <p:sldId id="535" r:id="rId9"/>
    <p:sldId id="528" r:id="rId10"/>
    <p:sldId id="529" r:id="rId11"/>
    <p:sldId id="530" r:id="rId12"/>
    <p:sldId id="536" r:id="rId13"/>
    <p:sldId id="537" r:id="rId14"/>
    <p:sldId id="477" r:id="rId15"/>
    <p:sldId id="48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Елементи" id="{0C04FF55-9E9D-4420-8DC8-530B74F086D4}">
          <p14:sldIdLst>
            <p14:sldId id="532"/>
            <p14:sldId id="533"/>
            <p14:sldId id="534"/>
            <p14:sldId id="535"/>
            <p14:sldId id="528"/>
            <p14:sldId id="529"/>
            <p14:sldId id="530"/>
            <p14:sldId id="536"/>
            <p14:sldId id="537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70" d="100"/>
          <a:sy n="70" d="100"/>
        </p:scale>
        <p:origin x="-678" y="-4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5/7/2019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toolbox/4-band-resistor-calculator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000" dirty="0" smtClean="0">
                <a:latin typeface="+mn-ea"/>
              </a:rPr>
              <a:t>Основи на </a:t>
            </a:r>
            <a:r>
              <a:rPr lang="bg-BG" sz="4000" dirty="0" smtClean="0">
                <a:latin typeface="+mn-ea"/>
              </a:rPr>
              <a:t>електрониката - елементи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Електроника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=""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=""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=""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КЛЮЧОВЕ И БУТОНИ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Служат за прекъсване на електрическа верига.</a:t>
            </a:r>
            <a:endParaRPr lang="en-US" sz="2800" dirty="0" smtClean="0"/>
          </a:p>
          <a:p>
            <a:r>
              <a:rPr lang="bg-BG" sz="2800" dirty="0" smtClean="0"/>
              <a:t>Основен електрически параметър е максимален ток на превключване и пробивно напрежение.</a:t>
            </a:r>
            <a:endParaRPr lang="bg-BG" sz="2800" dirty="0" smtClean="0"/>
          </a:p>
          <a:p>
            <a:endParaRPr lang="bg-BG" sz="20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072165"/>
            <a:ext cx="28194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02" y="3072165"/>
            <a:ext cx="4446237" cy="27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</a:t>
            </a:r>
            <a:r>
              <a:rPr lang="bg-BG" dirty="0" smtClean="0"/>
              <a:t>КЛЮЧОВЕ И БУТОНИ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sz="2000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43000"/>
            <a:ext cx="5334000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81" y="2438400"/>
            <a:ext cx="4210050" cy="2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Резистори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Светодиоди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Ключове и бутони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РЕЗИСТОР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0" y="1295400"/>
            <a:ext cx="10969943" cy="5248275"/>
          </a:xfrm>
        </p:spPr>
        <p:txBody>
          <a:bodyPr/>
          <a:lstStyle/>
          <a:p>
            <a:r>
              <a:rPr lang="bg-BG" sz="2000" dirty="0" smtClean="0"/>
              <a:t>Пасивен електронен елемент, който се характеризира със </a:t>
            </a:r>
            <a:r>
              <a:rPr lang="bg-BG" sz="2000" b="1" dirty="0" smtClean="0"/>
              <a:t>съпротивление</a:t>
            </a:r>
            <a:r>
              <a:rPr lang="bg-BG" sz="2000" dirty="0" smtClean="0"/>
              <a:t>.</a:t>
            </a:r>
          </a:p>
          <a:p>
            <a:r>
              <a:rPr lang="bg-BG" sz="2000" dirty="0" smtClean="0"/>
              <a:t>Основно предназначение – да ограничава тока в електрическите вериги или да създава пад на напрежение.</a:t>
            </a:r>
          </a:p>
          <a:p>
            <a:r>
              <a:rPr lang="bg-BG" sz="2000" dirty="0" smtClean="0"/>
              <a:t>Основни параметри:</a:t>
            </a:r>
          </a:p>
          <a:p>
            <a:pPr>
              <a:buNone/>
            </a:pPr>
            <a:r>
              <a:rPr lang="bg-BG" sz="2000" dirty="0" smtClean="0"/>
              <a:t>    - електрическо съпротивление </a:t>
            </a:r>
            <a:r>
              <a:rPr lang="en-US" sz="2000" b="1" dirty="0" smtClean="0"/>
              <a:t>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bg-BG" sz="2000" dirty="0" smtClean="0"/>
              <a:t>   </a:t>
            </a:r>
            <a:r>
              <a:rPr lang="en-US" sz="2000" dirty="0" smtClean="0"/>
              <a:t>- </a:t>
            </a:r>
            <a:r>
              <a:rPr lang="bg-BG" sz="2000" dirty="0" smtClean="0"/>
              <a:t>мощност, която може да разсее;</a:t>
            </a:r>
          </a:p>
          <a:p>
            <a:pPr>
              <a:buNone/>
            </a:pPr>
            <a:r>
              <a:rPr lang="bg-BG" sz="2000" dirty="0" smtClean="0"/>
              <a:t>    - клас точност;</a:t>
            </a:r>
          </a:p>
          <a:p>
            <a:pPr>
              <a:buNone/>
            </a:pPr>
            <a:r>
              <a:rPr lang="bg-BG" sz="2000" dirty="0" smtClean="0"/>
              <a:t>    - паразитни параметри.</a:t>
            </a:r>
          </a:p>
          <a:p>
            <a:pPr>
              <a:buNone/>
            </a:pPr>
            <a:endParaRPr lang="bg-BG" sz="2000" dirty="0" smtClean="0"/>
          </a:p>
          <a:p>
            <a:r>
              <a:rPr lang="bg-BG" sz="2000" dirty="0" smtClean="0"/>
              <a:t>УГО:</a:t>
            </a:r>
          </a:p>
          <a:p>
            <a:endParaRPr lang="bg-BG" sz="2000" dirty="0" smtClean="0"/>
          </a:p>
        </p:txBody>
      </p:sp>
      <p:pic>
        <p:nvPicPr>
          <p:cNvPr id="5" name="Picture 4" descr="Resis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5327" y="2773453"/>
            <a:ext cx="4034257" cy="3672840"/>
          </a:xfrm>
          <a:prstGeom prst="rect">
            <a:avLst/>
          </a:prstGeom>
        </p:spPr>
      </p:pic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612" y="5490865"/>
            <a:ext cx="5644674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0996" y="502919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IEC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256212" y="50292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IEEE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393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 </a:t>
            </a:r>
            <a:r>
              <a:rPr lang="bg-BG" sz="2400" b="1" dirty="0" smtClean="0"/>
              <a:t>Според конструкцията: </a:t>
            </a:r>
            <a:r>
              <a:rPr lang="bg-BG" sz="2400" dirty="0" smtClean="0"/>
              <a:t>жични, </a:t>
            </a:r>
          </a:p>
          <a:p>
            <a:pPr>
              <a:buNone/>
            </a:pPr>
            <a:r>
              <a:rPr lang="bg-BG" sz="2400" dirty="0" smtClean="0"/>
              <a:t>тънкослойни и дебелослойни, въглеродослойни, металослойни, металоокисни...</a:t>
            </a:r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</p:txBody>
      </p:sp>
      <p:pic>
        <p:nvPicPr>
          <p:cNvPr id="5" name="Picture 4" descr="1024px-Types_of_winding_by_Zur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212" y="3276600"/>
            <a:ext cx="4637447" cy="2133600"/>
          </a:xfrm>
          <a:prstGeom prst="rect">
            <a:avLst/>
          </a:prstGeom>
        </p:spPr>
      </p:pic>
      <p:pic>
        <p:nvPicPr>
          <p:cNvPr id="6" name="Picture 5" descr="re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133" y="4114800"/>
            <a:ext cx="5154857" cy="1714500"/>
          </a:xfrm>
          <a:prstGeom prst="rect">
            <a:avLst/>
          </a:prstGeom>
        </p:spPr>
      </p:pic>
      <p:pic>
        <p:nvPicPr>
          <p:cNvPr id="7" name="Picture 6" descr="Danotherm_HS50_power_resist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4869" y="2514601"/>
            <a:ext cx="2809579" cy="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sz="2000" dirty="0" smtClean="0"/>
              <a:t>Според принципа на действие:</a:t>
            </a:r>
          </a:p>
          <a:p>
            <a:pPr>
              <a:buFont typeface="Courier New" pitchFamily="49" charset="0"/>
              <a:buChar char="o"/>
            </a:pPr>
            <a:r>
              <a:rPr lang="bg-BG" sz="2000" dirty="0" smtClean="0"/>
              <a:t> </a:t>
            </a:r>
            <a:r>
              <a:rPr lang="bg-BG" sz="2000" b="1" u="sng" dirty="0" smtClean="0"/>
              <a:t>постоянни</a:t>
            </a:r>
            <a:r>
              <a:rPr lang="bg-BG" sz="2000" dirty="0" smtClean="0"/>
              <a:t> – съпротивлението е дефинирано от производителя.</a:t>
            </a:r>
          </a:p>
          <a:p>
            <a:pPr>
              <a:buFont typeface="Courier New" pitchFamily="49" charset="0"/>
              <a:buChar char="o"/>
            </a:pPr>
            <a:endParaRPr lang="bg-BG" sz="2000" dirty="0" smtClean="0"/>
          </a:p>
          <a:p>
            <a:pPr>
              <a:buFont typeface="Courier New" pitchFamily="49" charset="0"/>
              <a:buChar char="o"/>
            </a:pPr>
            <a:r>
              <a:rPr lang="bg-BG" sz="2000" dirty="0" smtClean="0"/>
              <a:t> </a:t>
            </a:r>
            <a:r>
              <a:rPr lang="bg-BG" sz="2000" b="1" u="sng" dirty="0" smtClean="0"/>
              <a:t>променливи</a:t>
            </a:r>
            <a:r>
              <a:rPr lang="bg-BG" sz="2000" dirty="0" smtClean="0"/>
              <a:t> – съпротивлението зависи от определен фактор:</a:t>
            </a:r>
          </a:p>
          <a:p>
            <a:pPr>
              <a:buNone/>
            </a:pPr>
            <a:r>
              <a:rPr lang="bg-BG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потенциометри - ръчно;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фоторезистори(</a:t>
            </a:r>
            <a:r>
              <a:rPr lang="en-US" sz="2000" dirty="0" smtClean="0"/>
              <a:t>LDR</a:t>
            </a:r>
            <a:r>
              <a:rPr lang="bg-BG" sz="2000" dirty="0" smtClean="0"/>
              <a:t>) - светлина;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терморезостори – температура;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тензорезистор – натиск, опън;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магниторезистор – магнитно поле.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 smtClean="0"/>
              <a:t>мермистор – памет...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 descr="0000218_-gl5528_300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0812" y="1905000"/>
            <a:ext cx="1929897" cy="1389888"/>
          </a:xfrm>
          <a:prstGeom prst="rect">
            <a:avLst/>
          </a:prstGeom>
        </p:spPr>
      </p:pic>
      <p:pic>
        <p:nvPicPr>
          <p:cNvPr id="6" name="Picture 5" descr="thumb_343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8688" y="1518359"/>
            <a:ext cx="1523603" cy="1143000"/>
          </a:xfrm>
          <a:prstGeom prst="rect">
            <a:avLst/>
          </a:prstGeom>
        </p:spPr>
      </p:pic>
      <p:pic>
        <p:nvPicPr>
          <p:cNvPr id="7" name="Picture 6" descr="potenciometar-250k-stere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9612" y="4022902"/>
            <a:ext cx="2310818" cy="2022491"/>
          </a:xfrm>
          <a:prstGeom prst="rect">
            <a:avLst/>
          </a:prstGeom>
        </p:spPr>
      </p:pic>
      <p:pic>
        <p:nvPicPr>
          <p:cNvPr id="8" name="Picture 7" descr="MyTR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9612" y="3548248"/>
            <a:ext cx="1584547" cy="29718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946" y="2852551"/>
            <a:ext cx="1641500" cy="6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ЦВЕТЕН КОД</a:t>
            </a:r>
            <a:endParaRPr lang="en-US" dirty="0"/>
          </a:p>
        </p:txBody>
      </p:sp>
      <p:pic>
        <p:nvPicPr>
          <p:cNvPr id="5" name="Content Placeholder 4" descr="Resistor_color_cod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8883" y="990600"/>
            <a:ext cx="10141406" cy="5257800"/>
          </a:xfrm>
        </p:spPr>
      </p:pic>
      <p:sp>
        <p:nvSpPr>
          <p:cNvPr id="6" name="Rectangle 5"/>
          <p:cNvSpPr/>
          <p:nvPr/>
        </p:nvSpPr>
        <p:spPr>
          <a:xfrm>
            <a:off x="1929897" y="6324600"/>
            <a:ext cx="8430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hlinkClick r:id="rId3"/>
              </a:rPr>
              <a:t>ОНЛАЙН КАЛКУЛАТОР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СВЕТОДИОД</a:t>
            </a:r>
            <a:r>
              <a:rPr lang="en-US" dirty="0" smtClean="0"/>
              <a:t> - LED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– </a:t>
            </a:r>
            <a:r>
              <a:rPr lang="en-US" b="1" dirty="0" smtClean="0"/>
              <a:t>L</a:t>
            </a:r>
            <a:r>
              <a:rPr lang="en-US" dirty="0" smtClean="0"/>
              <a:t>ight </a:t>
            </a:r>
            <a:r>
              <a:rPr lang="en-US" b="1" dirty="0" smtClean="0"/>
              <a:t>E</a:t>
            </a:r>
            <a:r>
              <a:rPr lang="en-US" dirty="0" smtClean="0"/>
              <a:t>mitting </a:t>
            </a:r>
            <a:r>
              <a:rPr lang="en-US" b="1" dirty="0" smtClean="0"/>
              <a:t>D</a:t>
            </a:r>
            <a:r>
              <a:rPr lang="en-US" dirty="0" smtClean="0"/>
              <a:t>iode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Контейнер за съдържание 3" descr="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3212" y="2541693"/>
            <a:ext cx="8266015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478938"/>
            <a:ext cx="2781458" cy="2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СВЕТОДИОДИ</a:t>
            </a:r>
            <a:r>
              <a:rPr lang="en-US" dirty="0" smtClean="0"/>
              <a:t> -  VA </a:t>
            </a:r>
            <a:r>
              <a:rPr lang="bg-BG" dirty="0" smtClean="0"/>
              <a:t>ХАРАКТЕРИСТИКА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2012" y="1066800"/>
            <a:ext cx="7201860" cy="5390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369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СВЪРЗВАНЕ КЪМ ИЗТОЧНИК НА НАПРЕЖЕНЕ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Когато светодиодите се захранват от източници на напрежение, е задължително последователно на тях да се свържат резистори.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diode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1182" y="2057400"/>
            <a:ext cx="6094413" cy="1870948"/>
          </a:xfrm>
          <a:prstGeom prst="rect">
            <a:avLst/>
          </a:prstGeom>
        </p:spPr>
      </p:pic>
      <p:pic>
        <p:nvPicPr>
          <p:cNvPr id="6" name="Picture 5" descr="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6826" y="4876800"/>
            <a:ext cx="4697190" cy="19047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4062942" y="2819400"/>
            <a:ext cx="203147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173148" y="4038468"/>
            <a:ext cx="762794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8354457" y="4038468"/>
            <a:ext cx="762794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742404" y="3771371"/>
            <a:ext cx="533400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58139" y="3771371"/>
            <a:ext cx="533400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555074" y="4495800"/>
            <a:ext cx="507867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>
            <a:off x="7008575" y="4038600"/>
            <a:ext cx="1015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73957" y="2286000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</a:t>
            </a:r>
            <a:r>
              <a:rPr lang="en-US" sz="2800" b="1" baseline="-25000" dirty="0" smtClean="0"/>
              <a:t>d</a:t>
            </a:r>
            <a:endParaRPr lang="bg-BG" sz="28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11722" y="4038600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U</a:t>
            </a:r>
            <a:r>
              <a:rPr lang="en-US" sz="2000" b="1" baseline="-25000" dirty="0" err="1" smtClean="0"/>
              <a:t>th</a:t>
            </a:r>
            <a:endParaRPr lang="bg-BG" sz="20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891265" y="441960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</a:t>
            </a:r>
            <a:endParaRPr lang="bg-BG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22460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4998</TotalTime>
  <Words>320</Words>
  <Application>Microsoft Office PowerPoint</Application>
  <PresentationFormat>Custom</PresentationFormat>
  <Paragraphs>72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SoftUni 16x9</vt:lpstr>
      <vt:lpstr>1_SoftUni 16x9</vt:lpstr>
      <vt:lpstr>Основи на електрониката - елементи</vt:lpstr>
      <vt:lpstr>Съдържание</vt:lpstr>
      <vt:lpstr>РЕЗИСТОР</vt:lpstr>
      <vt:lpstr>ВИДОВЕ РЕЗИСТОРИ</vt:lpstr>
      <vt:lpstr>ВИДОВЕ РЕЗИСТОРИ</vt:lpstr>
      <vt:lpstr>ЦВЕТЕН КОД</vt:lpstr>
      <vt:lpstr>СВЕТОДИОД - LED</vt:lpstr>
      <vt:lpstr>СВЕТОДИОДИ -  VA ХАРАКТЕРИСТИКА</vt:lpstr>
      <vt:lpstr>СВЪРЗВАНЕ КЪМ ИЗТОЧНИК НА НАПРЕЖЕНЕ</vt:lpstr>
      <vt:lpstr>КЛЮЧОВЕ И БУТОНИ</vt:lpstr>
      <vt:lpstr>ОСНОВНИ ВИДОВЕ КЛЮЧОВЕ И БУТОНИ</vt:lpstr>
      <vt:lpstr>Вградени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203</cp:revision>
  <dcterms:created xsi:type="dcterms:W3CDTF">2014-01-02T17:00:34Z</dcterms:created>
  <dcterms:modified xsi:type="dcterms:W3CDTF">2019-05-09T16:41:49Z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