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0" r:id="rId3"/>
  </p:sldMasterIdLst>
  <p:notesMasterIdLst>
    <p:notesMasterId r:id="rId29"/>
  </p:notesMasterIdLst>
  <p:handoutMasterIdLst>
    <p:handoutMasterId r:id="rId30"/>
  </p:handoutMasterIdLst>
  <p:sldIdLst>
    <p:sldId id="473" r:id="rId4"/>
    <p:sldId id="479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38" r:id="rId25"/>
    <p:sldId id="539" r:id="rId26"/>
    <p:sldId id="477" r:id="rId27"/>
    <p:sldId id="480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73"/>
            <p14:sldId id="479"/>
          </p14:sldIdLst>
        </p14:section>
        <p14:section name="Untitled Section" id="{0C04FF55-9E9D-4420-8DC8-530B74F086D4}">
          <p14:sldIdLst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38"/>
            <p14:sldId id="539"/>
          </p14:sldIdLst>
        </p14:section>
        <p14:section name="Заключение" id="{EE466CCA-AFA8-4E0C-9826-0A2BAF549851}">
          <p14:sldIdLst>
            <p14:sldId id="477"/>
            <p14:sldId id="4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>
        <p:scale>
          <a:sx n="70" d="100"/>
          <a:sy n="70" d="100"/>
        </p:scale>
        <p:origin x="-678" y="-4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24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9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5/9/2019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6.gif"/><Relationship Id="rId7" Type="http://schemas.openxmlformats.org/officeDocument/2006/relationships/image" Target="../media/image29.png"/><Relationship Id="rId12" Type="http://schemas.openxmlformats.org/officeDocument/2006/relationships/image" Target="../media/image33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30.png"/><Relationship Id="rId5" Type="http://schemas.openxmlformats.org/officeDocument/2006/relationships/image" Target="../media/image38.jpeg"/><Relationship Id="rId10" Type="http://schemas.openxmlformats.org/officeDocument/2006/relationships/image" Target="../media/image41.jpeg"/><Relationship Id="rId4" Type="http://schemas.openxmlformats.org/officeDocument/2006/relationships/image" Target="../media/image37.jpe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sz="4800" dirty="0" smtClean="0">
                <a:latin typeface="+mn-ea"/>
              </a:rPr>
              <a:t>Основи на електрониката</a:t>
            </a:r>
            <a:endParaRPr lang="x-none" altLang="en-US" sz="4800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 smtClean="0"/>
              <a:t>Електроника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xmlns="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xmlns="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xmlns="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331687"/>
            <a:ext cx="4176083" cy="261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91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Електрическа верига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19200"/>
            <a:ext cx="10969943" cy="5248275"/>
          </a:xfrm>
        </p:spPr>
        <p:txBody>
          <a:bodyPr/>
          <a:lstStyle/>
          <a:p>
            <a:pPr>
              <a:buNone/>
            </a:pPr>
            <a:r>
              <a:rPr lang="bg-BG" sz="2400" dirty="0" smtClean="0"/>
              <a:t>     Съвкупност от елементи и преносни линии, които имат за цел да доставят и преобразуват електрическа енергия от източника до консуматора.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61" y="2286000"/>
            <a:ext cx="4352925" cy="40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ЕЛ. ВЕРИГИ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721" y="1524000"/>
            <a:ext cx="73132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/>
              <a:t>ПРИНЦИПНИ ЕЛЕКТРИЧЕСКИ СХЕМИ</a:t>
            </a:r>
          </a:p>
          <a:p>
            <a:r>
              <a:rPr lang="bg-BG" dirty="0" smtClean="0"/>
              <a:t>- всеки електронен елемент има условно графично означение(УГО)</a:t>
            </a:r>
            <a:endParaRPr lang="en-US" dirty="0"/>
          </a:p>
        </p:txBody>
      </p:sp>
      <p:pic>
        <p:nvPicPr>
          <p:cNvPr id="7" name="Picture 6" descr="PExdcr01CJ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9589" y="1905000"/>
            <a:ext cx="3965431" cy="24384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662773"/>
            <a:ext cx="5761038" cy="3656829"/>
          </a:xfrm>
        </p:spPr>
      </p:pic>
    </p:spTree>
    <p:extLst>
      <p:ext uri="{BB962C8B-B14F-4D97-AF65-F5344CB8AC3E}">
        <p14:creationId xmlns:p14="http://schemas.microsoft.com/office/powerpoint/2010/main" val="25742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ЕЛЕКТРОННА СХЕМА</a:t>
            </a:r>
            <a:endParaRPr lang="en-US" dirty="0"/>
          </a:p>
        </p:txBody>
      </p:sp>
      <p:pic>
        <p:nvPicPr>
          <p:cNvPr id="5" name="Content Placeholder 4" descr="kok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1"/>
            <a:ext cx="5789692" cy="2611263"/>
          </a:xfrm>
        </p:spPr>
      </p:pic>
      <p:pic>
        <p:nvPicPr>
          <p:cNvPr id="6" name="Picture 5" descr="elektrolit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9134" y="1622649"/>
            <a:ext cx="6022915" cy="2469702"/>
          </a:xfrm>
          <a:prstGeom prst="rect">
            <a:avLst/>
          </a:prstGeom>
        </p:spPr>
      </p:pic>
      <p:pic>
        <p:nvPicPr>
          <p:cNvPr id="7" name="Picture 6" descr="b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162" y="4114801"/>
            <a:ext cx="2437461" cy="1333333"/>
          </a:xfrm>
          <a:prstGeom prst="rect">
            <a:avLst/>
          </a:prstGeom>
        </p:spPr>
      </p:pic>
      <p:pic>
        <p:nvPicPr>
          <p:cNvPr id="8" name="Picture 7" descr="s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2069" y="4267200"/>
            <a:ext cx="2869094" cy="10952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94" y="5486400"/>
            <a:ext cx="1816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Източник на</a:t>
            </a:r>
          </a:p>
          <a:p>
            <a:r>
              <a:rPr lang="bg-BG" dirty="0" smtClean="0"/>
              <a:t>напрежение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3653" y="5334000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Ключ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57205" y="54102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ЛАМПА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63358" y="403860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име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575" y="4724400"/>
            <a:ext cx="67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УГО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34464" y="5334000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стойност</a:t>
            </a:r>
            <a:endParaRPr lang="en-US" i="1" dirty="0"/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2844059" y="4343400"/>
            <a:ext cx="609441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1"/>
          </p:cNvCxnSpPr>
          <p:nvPr/>
        </p:nvCxnSpPr>
        <p:spPr bwMode="auto">
          <a:xfrm>
            <a:off x="2742486" y="5257800"/>
            <a:ext cx="291978" cy="3070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3"/>
          </p:cNvCxnSpPr>
          <p:nvPr/>
        </p:nvCxnSpPr>
        <p:spPr bwMode="auto">
          <a:xfrm flipH="1">
            <a:off x="872029" y="4876800"/>
            <a:ext cx="550002" cy="784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8125883" y="3276600"/>
            <a:ext cx="711015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8024310" y="281940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проводници</a:t>
            </a:r>
            <a:endParaRPr lang="en-US" i="1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7414868" y="2209800"/>
            <a:ext cx="1625177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3" name="Picture 32" descr="lam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38472" y="4038600"/>
            <a:ext cx="176077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ЛАМПАТА СВЕТИ?</a:t>
            </a:r>
            <a:endParaRPr lang="en-US" dirty="0"/>
          </a:p>
        </p:txBody>
      </p:sp>
      <p:pic>
        <p:nvPicPr>
          <p:cNvPr id="5" name="Content Placeholder 4" descr="elektrolit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2212" y="990600"/>
            <a:ext cx="7689714" cy="2971800"/>
          </a:xfrm>
        </p:spPr>
      </p:pic>
      <p:pic>
        <p:nvPicPr>
          <p:cNvPr id="6" name="Picture 5" descr="clo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8221" y="3801409"/>
            <a:ext cx="7719590" cy="3056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968" y="220980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отворена верига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9692" y="5029200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затворена верига</a:t>
            </a:r>
            <a:endParaRPr lang="en-US" i="1" dirty="0"/>
          </a:p>
        </p:txBody>
      </p:sp>
      <p:pic>
        <p:nvPicPr>
          <p:cNvPr id="9" name="Picture 8" descr="download (7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294" y="2286000"/>
            <a:ext cx="2158438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Водна аналогия</a:t>
            </a:r>
            <a:endParaRPr lang="en-US" dirty="0"/>
          </a:p>
        </p:txBody>
      </p:sp>
      <p:pic>
        <p:nvPicPr>
          <p:cNvPr id="7" name="Content Placeholder 6" descr="ватер аналогъ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2500" y="1228726"/>
            <a:ext cx="9923826" cy="5248275"/>
          </a:xfrm>
        </p:spPr>
      </p:pic>
      <p:sp>
        <p:nvSpPr>
          <p:cNvPr id="9" name="TextBox 8"/>
          <p:cNvSpPr txBox="1"/>
          <p:nvPr/>
        </p:nvSpPr>
        <p:spPr>
          <a:xfrm>
            <a:off x="3874949" y="320040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7207" y="464820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 bwMode="auto">
          <a:xfrm>
            <a:off x="4373804" y="3431233"/>
            <a:ext cx="1619036" cy="531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3758221" y="4267200"/>
            <a:ext cx="2133044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33122" y="3962400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P = P1 – P2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31084" y="4343400"/>
            <a:ext cx="1404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налягане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769888" y="1295401"/>
            <a:ext cx="1851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b="1" dirty="0" smtClean="0"/>
              <a:t>воден дебит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661356" y="5791200"/>
            <a:ext cx="2233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съпротивление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9040045" y="1981200"/>
            <a:ext cx="406294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10462075" y="4267200"/>
            <a:ext cx="1015735" cy="1447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9243192" y="6019800"/>
            <a:ext cx="609441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205802" y="6062246"/>
            <a:ext cx="772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ТРЪБИ</a:t>
            </a:r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АНАЛОГИЯ - ЕЛЕМЕНТИ</a:t>
            </a:r>
            <a:endParaRPr lang="en-US" dirty="0"/>
          </a:p>
        </p:txBody>
      </p:sp>
      <p:pic>
        <p:nvPicPr>
          <p:cNvPr id="5" name="Content Placeholder 4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02280" y="1219200"/>
            <a:ext cx="2133044" cy="1600200"/>
          </a:xfrm>
        </p:spPr>
      </p:pic>
      <p:pic>
        <p:nvPicPr>
          <p:cNvPr id="6" name="Picture 5" descr="water-pum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7206" y="1219201"/>
            <a:ext cx="3072600" cy="1823841"/>
          </a:xfrm>
          <a:prstGeom prst="rect">
            <a:avLst/>
          </a:prstGeom>
        </p:spPr>
      </p:pic>
      <p:pic>
        <p:nvPicPr>
          <p:cNvPr id="7" name="Picture 6" descr="water-valve-or-gate-val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1927" y="3124200"/>
            <a:ext cx="2031471" cy="1524000"/>
          </a:xfrm>
          <a:prstGeom prst="rect">
            <a:avLst/>
          </a:prstGeom>
        </p:spPr>
      </p:pic>
      <p:pic>
        <p:nvPicPr>
          <p:cNvPr id="8" name="Picture 7" descr="download (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3854" y="3200400"/>
            <a:ext cx="2283131" cy="1371600"/>
          </a:xfrm>
          <a:prstGeom prst="rect">
            <a:avLst/>
          </a:prstGeom>
        </p:spPr>
      </p:pic>
      <p:pic>
        <p:nvPicPr>
          <p:cNvPr id="9" name="Picture 8" descr="Water_Whe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00680" y="4724401"/>
            <a:ext cx="1782718" cy="1239571"/>
          </a:xfrm>
          <a:prstGeom prst="rect">
            <a:avLst/>
          </a:prstGeom>
        </p:spPr>
      </p:pic>
      <p:pic>
        <p:nvPicPr>
          <p:cNvPr id="11" name="Picture 10" descr="b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43192" y="1371601"/>
            <a:ext cx="2437461" cy="1333333"/>
          </a:xfrm>
          <a:prstGeom prst="rect">
            <a:avLst/>
          </a:prstGeom>
        </p:spPr>
      </p:pic>
      <p:pic>
        <p:nvPicPr>
          <p:cNvPr id="12" name="Picture 11" descr="lamp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51060" y="4648201"/>
            <a:ext cx="2006437" cy="1476133"/>
          </a:xfrm>
          <a:prstGeom prst="rect">
            <a:avLst/>
          </a:prstGeom>
        </p:spPr>
      </p:pic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50353" y="6124648"/>
            <a:ext cx="2539021" cy="580952"/>
          </a:xfrm>
          <a:prstGeom prst="rect">
            <a:avLst/>
          </a:prstGeom>
        </p:spPr>
      </p:pic>
      <p:pic>
        <p:nvPicPr>
          <p:cNvPr id="14" name="Picture 13" descr="M124447P01W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5427" y="5638800"/>
            <a:ext cx="1879111" cy="1409700"/>
          </a:xfrm>
          <a:prstGeom prst="rect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</p:pic>
      <p:cxnSp>
        <p:nvCxnSpPr>
          <p:cNvPr id="16" name="Straight Connector 15"/>
          <p:cNvCxnSpPr/>
          <p:nvPr/>
        </p:nvCxnSpPr>
        <p:spPr bwMode="auto">
          <a:xfrm>
            <a:off x="9954207" y="6477000"/>
            <a:ext cx="1726750" cy="0"/>
          </a:xfrm>
          <a:prstGeom prst="line">
            <a:avLst/>
          </a:prstGeom>
          <a:ln w="7620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sw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40046" y="3200400"/>
            <a:ext cx="2869094" cy="10952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579" y="1676400"/>
            <a:ext cx="181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>
                <a:solidFill>
                  <a:schemeClr val="accent6">
                    <a:lumMod val="50000"/>
                  </a:schemeClr>
                </a:solidFill>
              </a:rPr>
              <a:t>ИЗТОЧНИК НА </a:t>
            </a:r>
          </a:p>
          <a:p>
            <a:r>
              <a:rPr lang="bg-BG" sz="2000" b="1" dirty="0" smtClean="0">
                <a:solidFill>
                  <a:schemeClr val="accent6">
                    <a:lumMod val="50000"/>
                  </a:schemeClr>
                </a:solidFill>
              </a:rPr>
              <a:t>ЕНЕРГИЯ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3147" y="3562290"/>
            <a:ext cx="1649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>
                <a:solidFill>
                  <a:srgbClr val="00B050"/>
                </a:solidFill>
              </a:rPr>
              <a:t>УПРАВЛЕНИЕ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925" y="4724401"/>
            <a:ext cx="2206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>
                <a:solidFill>
                  <a:srgbClr val="FFC000"/>
                </a:solidFill>
              </a:rPr>
              <a:t>КОНСУМАТОР/</a:t>
            </a:r>
          </a:p>
          <a:p>
            <a:r>
              <a:rPr lang="bg-BG" sz="2000" b="1" dirty="0" smtClean="0">
                <a:solidFill>
                  <a:srgbClr val="FFC000"/>
                </a:solidFill>
              </a:rPr>
              <a:t>ПРЕОБРАЗУВАТЕЛ </a:t>
            </a:r>
          </a:p>
          <a:p>
            <a:r>
              <a:rPr lang="bg-BG" sz="2000" b="1" dirty="0" smtClean="0">
                <a:solidFill>
                  <a:srgbClr val="FFC000"/>
                </a:solidFill>
              </a:rPr>
              <a:t>НА ЕНЕРГИЯ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171" y="6150114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>
                <a:solidFill>
                  <a:srgbClr val="FF0000"/>
                </a:solidFill>
              </a:rPr>
              <a:t>ПРЕНОСНА</a:t>
            </a:r>
          </a:p>
          <a:p>
            <a:r>
              <a:rPr lang="bg-BG" sz="2000" b="1" dirty="0" smtClean="0">
                <a:solidFill>
                  <a:srgbClr val="FF0000"/>
                </a:solidFill>
              </a:rPr>
              <a:t>СРЕДА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2" name="Picture 21" descr="download (7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13295" y="4688542"/>
            <a:ext cx="1015735" cy="1331259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 bwMode="auto">
          <a:xfrm>
            <a:off x="0" y="2971800"/>
            <a:ext cx="121888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0" y="4648200"/>
            <a:ext cx="121888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0" y="6096000"/>
            <a:ext cx="121888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20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АНАЛОГИЯ – ФИЗИЧНИ ВЕЛИЧИНИ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228726"/>
            <a:ext cx="11884104" cy="524827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bg-BG" sz="2400" b="1" dirty="0" smtClean="0"/>
              <a:t>НАЛЯГАНЕ</a:t>
            </a:r>
            <a:r>
              <a:rPr lang="bg-BG" sz="2400" dirty="0" smtClean="0"/>
              <a:t>  -</a:t>
            </a:r>
            <a:r>
              <a:rPr lang="bg-BG" sz="2400" b="1" dirty="0" smtClean="0">
                <a:solidFill>
                  <a:srgbClr val="FF0000"/>
                </a:solidFill>
              </a:rPr>
              <a:t> ЕЛЕКТРИЧЕСКО НАПРЕЖЕНИЕ,</a:t>
            </a:r>
            <a:r>
              <a:rPr lang="bg-BG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U</a:t>
            </a:r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Напрежение, Потенциална разлика;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Дефинира се между две точки;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U = </a:t>
            </a:r>
            <a:r>
              <a:rPr lang="el-GR" sz="2400" dirty="0" smtClean="0"/>
              <a:t>φ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–</a:t>
            </a:r>
            <a:r>
              <a:rPr lang="el-GR" sz="2400" dirty="0" smtClean="0"/>
              <a:t> φ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[V]</a:t>
            </a:r>
            <a:r>
              <a:rPr lang="bg-BG" sz="2400" dirty="0" smtClean="0"/>
              <a:t> ;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bg-BG" sz="2400" dirty="0" smtClean="0"/>
          </a:p>
          <a:p>
            <a:pPr>
              <a:buFont typeface="Wingdings" pitchFamily="2" charset="2"/>
              <a:buChar char="Ø"/>
            </a:pPr>
            <a:endParaRPr lang="bg-BG" sz="2400" dirty="0" smtClean="0"/>
          </a:p>
          <a:p>
            <a:pPr>
              <a:buFont typeface="Wingdings" pitchFamily="2" charset="2"/>
              <a:buChar char="Ø"/>
            </a:pPr>
            <a:endParaRPr lang="bg-BG" sz="2400" dirty="0" smtClean="0"/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Мерна единица – </a:t>
            </a:r>
            <a:r>
              <a:rPr lang="bg-BG" sz="2400" b="1" dirty="0" smtClean="0"/>
              <a:t>ВОЛТ</a:t>
            </a:r>
            <a:r>
              <a:rPr lang="en-US" sz="2400" b="1" dirty="0" smtClean="0"/>
              <a:t> [V]</a:t>
            </a:r>
            <a:r>
              <a:rPr lang="bg-BG" sz="2400" dirty="0" smtClean="0"/>
              <a:t> ;</a:t>
            </a:r>
          </a:p>
          <a:p>
            <a:pPr>
              <a:buFont typeface="Wingdings" pitchFamily="2" charset="2"/>
              <a:buChar char="Ø"/>
            </a:pPr>
            <a:endParaRPr lang="bg-BG" sz="2400" dirty="0" smtClean="0"/>
          </a:p>
        </p:txBody>
      </p:sp>
      <p:pic>
        <p:nvPicPr>
          <p:cNvPr id="5" name="Picture 4" descr="b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2942" y="3276600"/>
            <a:ext cx="2729448" cy="1428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4971" y="320040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4972" y="419100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r>
              <a:rPr lang="bg-BG" baseline="-25000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АНАЛОГИЯ – ФИЗИЧНИ ВЕЛИЧИНИ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609726"/>
            <a:ext cx="11884104" cy="524827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bg-BG" sz="2400" b="1" dirty="0" smtClean="0"/>
              <a:t>ВОДЕН ПОТОК(ДЕБИТ) – </a:t>
            </a:r>
            <a:r>
              <a:rPr lang="bg-BG" sz="2400" b="1" dirty="0" smtClean="0">
                <a:solidFill>
                  <a:srgbClr val="FF0000"/>
                </a:solidFill>
              </a:rPr>
              <a:t>ЕЛЕКТРИЧЕН ТОК, </a:t>
            </a:r>
            <a:r>
              <a:rPr lang="en-US" sz="2400" b="1" dirty="0" smtClean="0">
                <a:solidFill>
                  <a:srgbClr val="FF0000"/>
                </a:solidFill>
              </a:rPr>
              <a:t>I</a:t>
            </a:r>
            <a:endParaRPr lang="bg-BG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bg-BG" sz="2400" dirty="0" smtClean="0"/>
              <a:t>Ток</a:t>
            </a:r>
            <a:r>
              <a:rPr lang="en-US" sz="2400" dirty="0" smtClean="0"/>
              <a:t> ;</a:t>
            </a:r>
            <a:endParaRPr lang="bg-BG" sz="2400" dirty="0" smtClean="0"/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 Електричен заряд</a:t>
            </a:r>
            <a:r>
              <a:rPr lang="en-US" sz="2400" dirty="0" smtClean="0"/>
              <a:t> </a:t>
            </a:r>
            <a:r>
              <a:rPr lang="en-US" sz="2400" b="1" dirty="0" smtClean="0"/>
              <a:t>q</a:t>
            </a:r>
            <a:r>
              <a:rPr lang="bg-BG" sz="2400" dirty="0" smtClean="0"/>
              <a:t> преминал за единица време</a:t>
            </a:r>
            <a:r>
              <a:rPr lang="en-US" sz="2400" b="1" dirty="0" smtClean="0"/>
              <a:t> t:</a:t>
            </a:r>
            <a:endParaRPr lang="bg-BG" sz="2400" b="1" dirty="0" smtClean="0"/>
          </a:p>
          <a:p>
            <a:pPr>
              <a:buNone/>
            </a:pPr>
            <a:endParaRPr lang="bg-BG" sz="2400" dirty="0" smtClean="0"/>
          </a:p>
          <a:p>
            <a:pPr algn="ctr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dq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[A]</a:t>
            </a:r>
          </a:p>
          <a:p>
            <a:pPr algn="ctr">
              <a:buNone/>
            </a:pPr>
            <a:endParaRPr lang="bg-BG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bg-BG" sz="2400" b="1" dirty="0" smtClean="0">
                <a:solidFill>
                  <a:srgbClr val="FF0000"/>
                </a:solidFill>
              </a:rPr>
              <a:t> </a:t>
            </a:r>
            <a:r>
              <a:rPr lang="bg-BG" sz="2400" dirty="0" smtClean="0"/>
              <a:t>Мерна единица – </a:t>
            </a:r>
            <a:r>
              <a:rPr lang="bg-BG" sz="2400" b="1" dirty="0" smtClean="0"/>
              <a:t>АМПЕР </a:t>
            </a:r>
            <a:r>
              <a:rPr lang="en-US" sz="2400" b="1" dirty="0" smtClean="0"/>
              <a:t>[A]</a:t>
            </a:r>
          </a:p>
          <a:p>
            <a:pPr>
              <a:buFont typeface="Wingdings" pitchFamily="2" charset="2"/>
              <a:buChar char="Ø"/>
            </a:pPr>
            <a:r>
              <a:rPr lang="bg-BG" sz="2400" b="1" dirty="0" smtClean="0"/>
              <a:t>ГОЛЕМИНА И ПОСОКА.</a:t>
            </a:r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Посоката на тока е от по-висок към по-нисък потенциал.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92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АНАЛОГИЯ – ФИЗИЧНИ ВЕЛИЧНИ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b="1" dirty="0" smtClean="0"/>
              <a:t>СЪПРОТИВЛЕНИЕ –</a:t>
            </a:r>
            <a:r>
              <a:rPr lang="bg-BG" sz="2400" b="1" dirty="0" smtClean="0">
                <a:solidFill>
                  <a:srgbClr val="FF0000"/>
                </a:solidFill>
              </a:rPr>
              <a:t> ЕЛЕКТРИЧЕСКО СЪПРОТИВЛЕНИЕ,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  омично съпротивление</a:t>
            </a:r>
            <a:r>
              <a:rPr lang="en-US" sz="2400" dirty="0" smtClean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 </a:t>
            </a:r>
            <a:r>
              <a:rPr lang="en-US" sz="2400" dirty="0" smtClean="0"/>
              <a:t> </a:t>
            </a:r>
            <a:r>
              <a:rPr lang="bg-BG" sz="2400" dirty="0" smtClean="0"/>
              <a:t>противопоставя се на протичането на </a:t>
            </a:r>
            <a:r>
              <a:rPr lang="en-US" sz="2400" dirty="0" smtClean="0"/>
              <a:t>   </a:t>
            </a:r>
            <a:r>
              <a:rPr lang="bg-BG" sz="2400" dirty="0" smtClean="0"/>
              <a:t>електричния ток</a:t>
            </a:r>
            <a:r>
              <a:rPr lang="en-US" sz="2400" dirty="0" smtClean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Къде има съпротивления:</a:t>
            </a:r>
          </a:p>
          <a:p>
            <a:pPr>
              <a:buNone/>
            </a:pPr>
            <a:r>
              <a:rPr lang="bg-BG" sz="2400" dirty="0" smtClean="0"/>
              <a:t>   - консуматори;</a:t>
            </a:r>
          </a:p>
          <a:p>
            <a:pPr>
              <a:buNone/>
            </a:pPr>
            <a:r>
              <a:rPr lang="bg-BG" sz="2400" dirty="0" smtClean="0"/>
              <a:t>   - неиделани проводници;</a:t>
            </a:r>
          </a:p>
          <a:p>
            <a:pPr>
              <a:buNone/>
            </a:pPr>
            <a:r>
              <a:rPr lang="bg-BG" sz="2400" dirty="0" smtClean="0"/>
              <a:t>   - източници;</a:t>
            </a:r>
          </a:p>
          <a:p>
            <a:pPr>
              <a:buNone/>
            </a:pPr>
            <a:r>
              <a:rPr lang="bg-BG" sz="2400" dirty="0" smtClean="0"/>
              <a:t>Мерна единица – </a:t>
            </a:r>
            <a:r>
              <a:rPr lang="bg-BG" sz="2400" b="1" dirty="0" smtClean="0"/>
              <a:t>О</a:t>
            </a:r>
            <a:r>
              <a:rPr lang="en-US" sz="2400" b="1" dirty="0" smtClean="0"/>
              <a:t>M [</a:t>
            </a:r>
            <a:r>
              <a:rPr lang="el-GR" sz="2400" b="1" dirty="0" smtClean="0"/>
              <a:t>Ω</a:t>
            </a:r>
            <a:r>
              <a:rPr lang="en-US" sz="2400" b="1" dirty="0" smtClean="0"/>
              <a:t>]</a:t>
            </a:r>
            <a:endParaRPr lang="bg-BG" sz="2400" b="1" dirty="0" smtClean="0"/>
          </a:p>
          <a:p>
            <a:pPr>
              <a:buNone/>
            </a:pP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Електрическото напрежение се измерва с уред наречен ВОЛТМЕТЪР;</a:t>
            </a:r>
          </a:p>
          <a:p>
            <a:r>
              <a:rPr lang="bg-BG" dirty="0" smtClean="0"/>
              <a:t>Включва се успоредно на веригата в която се измерва напрежението; </a:t>
            </a:r>
          </a:p>
          <a:p>
            <a:r>
              <a:rPr lang="bg-BG" dirty="0" smtClean="0"/>
              <a:t>Безкрайно (огромно) вътрешно съпротивление;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ИЗМЕРВАНЕ НА НАПРЕЖЕНИЕ</a:t>
            </a:r>
            <a:endParaRPr lang="bg-BG" dirty="0"/>
          </a:p>
        </p:txBody>
      </p:sp>
      <p:pic>
        <p:nvPicPr>
          <p:cNvPr id="5" name="Picture 4" descr="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3812" y="4371490"/>
            <a:ext cx="5966367" cy="2071220"/>
          </a:xfrm>
          <a:prstGeom prst="rect">
            <a:avLst/>
          </a:prstGeom>
        </p:spPr>
      </p:pic>
      <p:pic>
        <p:nvPicPr>
          <p:cNvPr id="6" name="Picture 5" descr="download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" y="4509845"/>
            <a:ext cx="2657841" cy="17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5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Какво </a:t>
            </a:r>
            <a:r>
              <a:rPr lang="bg-BG" smtClean="0"/>
              <a:t>е електроника?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Електрически вериги и ел. величини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Основни елементи в ел. вериги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Закони на Ом и Кирхоф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Измерване на основни ел. величини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Електрическото напрежение се измерва с уред наречен АМПЕРМЕТЪР;</a:t>
            </a:r>
          </a:p>
          <a:p>
            <a:r>
              <a:rPr lang="bg-BG" dirty="0" smtClean="0"/>
              <a:t>Включва се последователно в клонът в който се измерва тока; </a:t>
            </a:r>
          </a:p>
          <a:p>
            <a:r>
              <a:rPr lang="bg-BG" dirty="0" smtClean="0"/>
              <a:t>Нулево (малко) вътрешно съпротивление;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ИЗМЕРВАНЕ НА ТОК</a:t>
            </a:r>
            <a:endParaRPr lang="bg-BG" dirty="0"/>
          </a:p>
        </p:txBody>
      </p:sp>
      <p:pic>
        <p:nvPicPr>
          <p:cNvPr id="6" name="Picture 5" descr="-0-350a-dc-96x96m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1012" y="4524233"/>
            <a:ext cx="2437765" cy="1828800"/>
          </a:xfrm>
          <a:prstGeom prst="rect">
            <a:avLst/>
          </a:prstGeom>
        </p:spPr>
      </p:pic>
      <p:pic>
        <p:nvPicPr>
          <p:cNvPr id="7" name="Picture 6" descr="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4412" y="4206963"/>
            <a:ext cx="3392017" cy="22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6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Електрическото напрежение се измерва с уред наречен </a:t>
            </a:r>
            <a:r>
              <a:rPr lang="bg-BG" dirty="0" smtClean="0"/>
              <a:t>ОММЕТЪР</a:t>
            </a:r>
            <a:r>
              <a:rPr lang="bg-BG" dirty="0"/>
              <a:t>;</a:t>
            </a:r>
          </a:p>
          <a:p>
            <a:r>
              <a:rPr lang="bg-BG" dirty="0"/>
              <a:t>Включва се </a:t>
            </a:r>
            <a:r>
              <a:rPr lang="bg-BG" dirty="0" smtClean="0"/>
              <a:t>успоредно на консуматора върху който се мери съпротивлението, като преварително трябва да бъде изкючено захранването му и останалата част от веригата.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ИЗМЕРВАНЕ НА СЪПРОТИВЛЕНИЕ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7795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ИЗМЕРВАТЕЛНИ УРЕДИ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Мултицет (Мултимер)</a:t>
            </a:r>
            <a:r>
              <a:rPr lang="bg-BG" dirty="0" smtClean="0"/>
              <a:t>: комбиниран преносим цифров измервателен уред.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94.0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5074" y="2362201"/>
            <a:ext cx="5056787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ИЗМЕРВАТЕЛНИ УРЕДИ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b="1" dirty="0" smtClean="0"/>
              <a:t>Осцилоскоп, Спектороанализатор....</a:t>
            </a:r>
          </a:p>
          <a:p>
            <a:pPr>
              <a:buNone/>
            </a:pPr>
            <a:r>
              <a:rPr lang="bg-BG" dirty="0" smtClean="0"/>
              <a:t> - освен количествена оценка, позовляват и графична визуализация на измерваниете величини.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product_large_454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7559" y="3352800"/>
            <a:ext cx="5417256" cy="2819400"/>
          </a:xfrm>
          <a:prstGeom prst="rect">
            <a:avLst/>
          </a:prstGeom>
        </p:spPr>
      </p:pic>
      <p:pic>
        <p:nvPicPr>
          <p:cNvPr id="6" name="Picture 5" descr="product_20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2588" y="3048000"/>
            <a:ext cx="520564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+mn-ea"/>
              </a:rPr>
              <a:t>Вградени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електроника?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1573" y="1228726"/>
            <a:ext cx="10969943" cy="5248275"/>
          </a:xfrm>
        </p:spPr>
        <p:txBody>
          <a:bodyPr/>
          <a:lstStyle/>
          <a:p>
            <a:pPr>
              <a:buNone/>
            </a:pPr>
            <a:r>
              <a:rPr lang="bg-BG" dirty="0" smtClean="0"/>
              <a:t>     </a:t>
            </a:r>
            <a:r>
              <a:rPr lang="bg-BG" sz="2400" b="1" u="sng" dirty="0" smtClean="0">
                <a:solidFill>
                  <a:schemeClr val="tx2">
                    <a:lumMod val="75000"/>
                  </a:schemeClr>
                </a:solidFill>
              </a:rPr>
              <a:t>Електроника: </a:t>
            </a:r>
            <a:r>
              <a:rPr lang="bg-BG" sz="2400" dirty="0" smtClean="0"/>
              <a:t> инженерна наука, чиято цел е генериране, разпространение и управление на електрическа енергия.</a:t>
            </a:r>
            <a:endParaRPr lang="bg-BG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1266" y="2586037"/>
            <a:ext cx="4899490" cy="2290763"/>
          </a:xfrm>
          <a:prstGeom prst="rect">
            <a:avLst/>
          </a:prstGeom>
        </p:spPr>
      </p:pic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0885" y="4267200"/>
            <a:ext cx="4951190" cy="2471738"/>
          </a:xfrm>
          <a:prstGeom prst="rect">
            <a:avLst/>
          </a:prstGeom>
        </p:spPr>
      </p:pic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294" y="3352800"/>
            <a:ext cx="5561151" cy="233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152400"/>
            <a:ext cx="11295657" cy="1110780"/>
          </a:xfrm>
        </p:spPr>
        <p:txBody>
          <a:bodyPr>
            <a:noAutofit/>
          </a:bodyPr>
          <a:lstStyle/>
          <a:p>
            <a:r>
              <a:rPr lang="bg-BG" dirty="0" smtClean="0"/>
              <a:t>Видове материали спрямо електричните им 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66800"/>
            <a:ext cx="11071516" cy="4876800"/>
          </a:xfrm>
        </p:spPr>
        <p:txBody>
          <a:bodyPr/>
          <a:lstStyle/>
          <a:p>
            <a:endParaRPr lang="bg-BG" dirty="0" smtClean="0"/>
          </a:p>
          <a:p>
            <a:r>
              <a:rPr lang="bg-BG" b="1" dirty="0" smtClean="0">
                <a:solidFill>
                  <a:schemeClr val="tx2">
                    <a:lumMod val="50000"/>
                  </a:schemeClr>
                </a:solidFill>
              </a:rPr>
              <a:t>Проводници</a:t>
            </a:r>
            <a:r>
              <a:rPr lang="bg-BG" dirty="0" smtClean="0"/>
              <a:t> – имат свободни електрически заряди(токоносители): метали, електролити, йонизиран газ.</a:t>
            </a:r>
          </a:p>
          <a:p>
            <a:r>
              <a:rPr lang="bg-BG" b="1" dirty="0" smtClean="0">
                <a:solidFill>
                  <a:schemeClr val="tx2">
                    <a:lumMod val="50000"/>
                  </a:schemeClr>
                </a:solidFill>
              </a:rPr>
              <a:t>Полупроводници</a:t>
            </a:r>
            <a:r>
              <a:rPr lang="bg-BG" dirty="0" smtClean="0"/>
              <a:t> – силиций, германий, </a:t>
            </a:r>
            <a:r>
              <a:rPr lang="en-US" dirty="0" err="1" smtClean="0"/>
              <a:t>GaAs</a:t>
            </a:r>
            <a:r>
              <a:rPr lang="en-US" dirty="0" smtClean="0"/>
              <a:t>….</a:t>
            </a:r>
            <a:endParaRPr lang="bg-BG" dirty="0" smtClean="0"/>
          </a:p>
          <a:p>
            <a:r>
              <a:rPr lang="bg-BG" b="1" dirty="0" smtClean="0">
                <a:solidFill>
                  <a:schemeClr val="tx2">
                    <a:lumMod val="50000"/>
                  </a:schemeClr>
                </a:solidFill>
              </a:rPr>
              <a:t>Диелектрици(Изолатори)</a:t>
            </a:r>
            <a:r>
              <a:rPr lang="en-US" dirty="0" smtClean="0"/>
              <a:t> – </a:t>
            </a:r>
            <a:r>
              <a:rPr lang="bg-BG" dirty="0" smtClean="0"/>
              <a:t>нямат свободни електрически заряди.</a:t>
            </a:r>
            <a:endParaRPr lang="en-US" dirty="0"/>
          </a:p>
        </p:txBody>
      </p:sp>
      <p:pic>
        <p:nvPicPr>
          <p:cNvPr id="5" name="Picture 4" descr="download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1164" y="4876800"/>
            <a:ext cx="366330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Проводници</a:t>
            </a:r>
            <a:endParaRPr lang="en-US" dirty="0"/>
          </a:p>
        </p:txBody>
      </p:sp>
      <p:pic>
        <p:nvPicPr>
          <p:cNvPr id="5" name="Content Placeholder 4" descr="19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720" y="1219200"/>
            <a:ext cx="4062942" cy="2819400"/>
          </a:xfrm>
        </p:spPr>
      </p:pic>
      <p:sp>
        <p:nvSpPr>
          <p:cNvPr id="7" name="TextBox 6"/>
          <p:cNvSpPr txBox="1"/>
          <p:nvPr/>
        </p:nvSpPr>
        <p:spPr>
          <a:xfrm>
            <a:off x="47899" y="4114801"/>
            <a:ext cx="475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 smtClean="0"/>
              <a:t>Метална решетка с електронен газ съставен от велентните електрони.</a:t>
            </a:r>
          </a:p>
        </p:txBody>
      </p:sp>
      <p:pic>
        <p:nvPicPr>
          <p:cNvPr id="8" name="Picture 7" descr="elektrol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8119" y="1066800"/>
            <a:ext cx="5688118" cy="3230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8631" y="4274404"/>
            <a:ext cx="5173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 smtClean="0">
                <a:solidFill>
                  <a:srgbClr val="00B050"/>
                </a:solidFill>
              </a:rPr>
              <a:t>Електролит- разтвор, в който има свободни ел. заряди –</a:t>
            </a:r>
          </a:p>
          <a:p>
            <a:r>
              <a:rPr lang="bg-BG" sz="1600" b="1" dirty="0">
                <a:solidFill>
                  <a:srgbClr val="00B050"/>
                </a:solidFill>
              </a:rPr>
              <a:t> </a:t>
            </a:r>
            <a:r>
              <a:rPr lang="bg-BG" sz="1600" b="1" dirty="0" smtClean="0">
                <a:solidFill>
                  <a:srgbClr val="00B050"/>
                </a:solidFill>
              </a:rPr>
              <a:t>електрони и йони.</a:t>
            </a:r>
          </a:p>
        </p:txBody>
      </p:sp>
      <p:pic>
        <p:nvPicPr>
          <p:cNvPr id="10" name="Picture 9" descr="download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720" y="5029201"/>
            <a:ext cx="3605861" cy="1685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78717" y="5562601"/>
            <a:ext cx="2138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chemeClr val="accent1">
                    <a:lumMod val="50000"/>
                  </a:schemeClr>
                </a:solidFill>
              </a:rPr>
              <a:t>Йонизиран газ</a:t>
            </a:r>
          </a:p>
          <a:p>
            <a:r>
              <a:rPr lang="bg-BG" b="1" dirty="0" smtClean="0">
                <a:solidFill>
                  <a:schemeClr val="accent1">
                    <a:lumMod val="50000"/>
                  </a:schemeClr>
                </a:solidFill>
              </a:rPr>
              <a:t>   (Плазма)</a:t>
            </a:r>
          </a:p>
        </p:txBody>
      </p:sp>
      <p:pic>
        <p:nvPicPr>
          <p:cNvPr id="12" name="Picture 11" descr="metal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40912" y="1828801"/>
            <a:ext cx="3148780" cy="2066925"/>
          </a:xfrm>
          <a:prstGeom prst="rect">
            <a:avLst/>
          </a:prstGeom>
        </p:spPr>
      </p:pic>
      <p:pic>
        <p:nvPicPr>
          <p:cNvPr id="13" name="Picture 12" descr="anteni-parametri-i-razprostranenie-na-emv_html_m6ad7544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2736" y="5135218"/>
            <a:ext cx="4062942" cy="17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Диелектрици (изолатори)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sz="2400" dirty="0" smtClean="0"/>
              <a:t>     Материали, през които не могат да преминават електрични заряди. Те нямат </a:t>
            </a:r>
            <a:r>
              <a:rPr lang="bg-BG" sz="2400" u="sng" dirty="0" smtClean="0"/>
              <a:t>свободни</a:t>
            </a:r>
            <a:r>
              <a:rPr lang="bg-BG" sz="2400" dirty="0" smtClean="0"/>
              <a:t> електрични заряди.</a:t>
            </a:r>
          </a:p>
          <a:p>
            <a:pPr>
              <a:buNone/>
            </a:pPr>
            <a:r>
              <a:rPr lang="bg-BG" sz="2400" dirty="0" smtClean="0"/>
              <a:t>  - гума, стъкло, пластмаси, бакелит, дърво(сухо), масла, дестилирана вода, въздух...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 smtClean="0"/>
          </a:p>
        </p:txBody>
      </p:sp>
      <p:pic>
        <p:nvPicPr>
          <p:cNvPr id="5" name="Picture 4" descr="download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99133" y="3733800"/>
            <a:ext cx="5078677" cy="2840182"/>
          </a:xfrm>
          <a:prstGeom prst="rect">
            <a:avLst/>
          </a:prstGeom>
        </p:spPr>
      </p:pic>
      <p:pic>
        <p:nvPicPr>
          <p:cNvPr id="7" name="Picture 6" descr="electric-power-transfor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9898" y="3962400"/>
            <a:ext cx="3453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ПОЛУПРОВОДНИЦИ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762126"/>
            <a:ext cx="10969943" cy="5248275"/>
          </a:xfrm>
        </p:spPr>
        <p:txBody>
          <a:bodyPr/>
          <a:lstStyle/>
          <a:p>
            <a:r>
              <a:rPr lang="bg-BG" sz="2400" dirty="0" smtClean="0"/>
              <a:t>Нито проводник, нито диелектрик</a:t>
            </a:r>
          </a:p>
          <a:p>
            <a:r>
              <a:rPr lang="bg-BG" sz="2400" dirty="0" smtClean="0"/>
              <a:t>При едни условия е проводник, при други диелектрик: напр. при загряване, осветяване прилагане на ел. поле... се освобождават електрични заряди.</a:t>
            </a:r>
          </a:p>
          <a:p>
            <a:r>
              <a:rPr lang="bg-BG" sz="2400" b="1" dirty="0" smtClean="0">
                <a:solidFill>
                  <a:srgbClr val="FF0000"/>
                </a:solidFill>
              </a:rPr>
              <a:t>ОСНОВА НА КОМПЮТЪРНИТЕ ТЕХНОЛОГИИ</a:t>
            </a:r>
          </a:p>
          <a:p>
            <a:r>
              <a:rPr lang="bg-BG" sz="2400" dirty="0" smtClean="0"/>
              <a:t>Силиций, Германий.....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1722" y="4343400"/>
            <a:ext cx="436127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400" dirty="0" smtClean="0"/>
              <a:t>ИЗТОЧНИЦИ НА ЕЛЕКТРИЧЕСКА ЕНЕРГИЯ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447801"/>
            <a:ext cx="10157354" cy="524827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bg-BG" dirty="0" smtClean="0"/>
              <a:t>   </a:t>
            </a:r>
            <a:r>
              <a:rPr lang="bg-BG" sz="2000" dirty="0" smtClean="0"/>
              <a:t>Преобразуват някакъв вид енергия в електрическа енергия -&gt; струпване електрически заряди</a:t>
            </a:r>
            <a:r>
              <a:rPr lang="bg-BG" sz="2400" dirty="0" smtClean="0"/>
              <a:t>.</a:t>
            </a:r>
            <a:endParaRPr lang="bg-BG" dirty="0" smtClean="0"/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механична</a:t>
            </a:r>
            <a:r>
              <a:rPr lang="bg-BG" sz="2000" dirty="0" smtClean="0"/>
              <a:t>: динамото на велосипеда, ветрогенератор, турбина във ВЕЦ....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химическа</a:t>
            </a:r>
            <a:r>
              <a:rPr lang="bg-BG" sz="2000" dirty="0" smtClean="0"/>
              <a:t>: алкални батерии, литиево-йонни батерии, оловни акумулатори....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ядрена енергия</a:t>
            </a:r>
            <a:r>
              <a:rPr lang="bg-BG" sz="2000" dirty="0" smtClean="0"/>
              <a:t>: АЕЦ(делене на урана), термоядрен синтез(синтез на водорода);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топлинна</a:t>
            </a:r>
            <a:r>
              <a:rPr lang="bg-BG" sz="2000" dirty="0" smtClean="0"/>
              <a:t>: термобатерии;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магнитна</a:t>
            </a:r>
            <a:r>
              <a:rPr lang="bg-BG" sz="2000" dirty="0" smtClean="0"/>
              <a:t>:  </a:t>
            </a:r>
            <a:r>
              <a:rPr lang="en-US" sz="2000" dirty="0" smtClean="0"/>
              <a:t>RFID</a:t>
            </a:r>
            <a:r>
              <a:rPr lang="bg-BG" sz="2000" dirty="0" smtClean="0"/>
              <a:t> пасивна карта;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електрично поле: </a:t>
            </a:r>
            <a:r>
              <a:rPr lang="bg-BG" sz="2000" dirty="0" smtClean="0"/>
              <a:t>кондензаторни батерии;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светлиннна</a:t>
            </a:r>
            <a:r>
              <a:rPr lang="bg-BG" sz="2000" dirty="0" smtClean="0"/>
              <a:t>: фотоволтаици.</a:t>
            </a:r>
          </a:p>
          <a:p>
            <a:pPr>
              <a:buFont typeface="Wingdings" pitchFamily="2" charset="2"/>
              <a:buChar char="q"/>
            </a:pPr>
            <a:endParaRPr lang="bg-BG" sz="2000" dirty="0" smtClean="0"/>
          </a:p>
          <a:p>
            <a:pPr>
              <a:buNone/>
            </a:pPr>
            <a:r>
              <a:rPr lang="bg-BG" dirty="0" smtClean="0"/>
              <a:t> </a:t>
            </a:r>
            <a:endParaRPr lang="en-US" dirty="0"/>
          </a:p>
        </p:txBody>
      </p:sp>
      <p:pic>
        <p:nvPicPr>
          <p:cNvPr id="6" name="Picture 5" descr="Horizontal-Axis-Wind-Turbi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914" y="2057400"/>
            <a:ext cx="222044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Консуматори</a:t>
            </a:r>
            <a:endParaRPr lang="en-US" dirty="0"/>
          </a:p>
        </p:txBody>
      </p:sp>
      <p:pic>
        <p:nvPicPr>
          <p:cNvPr id="5" name="Content Placeholder 4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7765" y="1447800"/>
            <a:ext cx="6866813" cy="5410200"/>
          </a:xfrm>
        </p:spPr>
      </p:pic>
      <p:sp>
        <p:nvSpPr>
          <p:cNvPr id="6" name="Rectangle 5"/>
          <p:cNvSpPr/>
          <p:nvPr/>
        </p:nvSpPr>
        <p:spPr>
          <a:xfrm>
            <a:off x="812588" y="914400"/>
            <a:ext cx="10969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Преобразуват електрическата енергия в друг вид енергия.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2174</TotalTime>
  <Words>765</Words>
  <Application>Microsoft Office PowerPoint</Application>
  <PresentationFormat>Custom</PresentationFormat>
  <Paragraphs>147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SoftUni 16x9</vt:lpstr>
      <vt:lpstr>1_SoftUni 16x9</vt:lpstr>
      <vt:lpstr>Основи на електрониката</vt:lpstr>
      <vt:lpstr>Съдържание</vt:lpstr>
      <vt:lpstr>Какво е електроника?</vt:lpstr>
      <vt:lpstr>Видове материали спрямо електричните им свойства</vt:lpstr>
      <vt:lpstr>Проводници</vt:lpstr>
      <vt:lpstr>Диелектрици (изолатори)</vt:lpstr>
      <vt:lpstr>ПОЛУПРОВОДНИЦИ</vt:lpstr>
      <vt:lpstr>ИЗТОЧНИЦИ НА ЕЛЕКТРИЧЕСКА ЕНЕРГИЯ</vt:lpstr>
      <vt:lpstr>Консуматори</vt:lpstr>
      <vt:lpstr>Електрическа верига</vt:lpstr>
      <vt:lpstr>ОПИСАНИЕ НА ЕЛ. ВЕРИГИ</vt:lpstr>
      <vt:lpstr>ЕЛЕКТРОННА СХЕМА</vt:lpstr>
      <vt:lpstr>ЗАЩО ЛАМПАТА СВЕТИ?</vt:lpstr>
      <vt:lpstr>Водна аналогия</vt:lpstr>
      <vt:lpstr>АНАЛОГИЯ - ЕЛЕМЕНТИ</vt:lpstr>
      <vt:lpstr>АНАЛОГИЯ – ФИЗИЧНИ ВЕЛИЧИНИ</vt:lpstr>
      <vt:lpstr>АНАЛОГИЯ – ФИЗИЧНИ ВЕЛИЧИНИ</vt:lpstr>
      <vt:lpstr>АНАЛОГИЯ – ФИЗИЧНИ ВЕЛИЧНИ</vt:lpstr>
      <vt:lpstr>ИЗМЕРВАНЕ НА НАПРЕЖЕНИЕ</vt:lpstr>
      <vt:lpstr>ИЗМЕРВАНЕ НА ТОК</vt:lpstr>
      <vt:lpstr>ИЗМЕРВАНЕ НА СЪПРОТИВЛЕНИЕ</vt:lpstr>
      <vt:lpstr>ИЗМЕРВАТЕЛНИ УРЕДИ</vt:lpstr>
      <vt:lpstr>ИЗМЕРВАТЕЛНИ УРЕДИ</vt:lpstr>
      <vt:lpstr>Вградени системи</vt:lpstr>
      <vt:lpstr>Лиценз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Vencislav Nachev</cp:lastModifiedBy>
  <cp:revision>202</cp:revision>
  <dcterms:created xsi:type="dcterms:W3CDTF">2014-01-02T17:00:34Z</dcterms:created>
  <dcterms:modified xsi:type="dcterms:W3CDTF">2019-05-09T16:48:41Z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