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0" r:id="rId3"/>
  </p:sldMasterIdLst>
  <p:notesMasterIdLst>
    <p:notesMasterId r:id="rId26"/>
  </p:notesMasterIdLst>
  <p:handoutMasterIdLst>
    <p:handoutMasterId r:id="rId27"/>
  </p:handoutMasterIdLst>
  <p:sldIdLst>
    <p:sldId id="473" r:id="rId4"/>
    <p:sldId id="479" r:id="rId5"/>
    <p:sldId id="502" r:id="rId6"/>
    <p:sldId id="521" r:id="rId7"/>
    <p:sldId id="522" r:id="rId8"/>
    <p:sldId id="523" r:id="rId9"/>
    <p:sldId id="525" r:id="rId10"/>
    <p:sldId id="526" r:id="rId11"/>
    <p:sldId id="530" r:id="rId12"/>
    <p:sldId id="527" r:id="rId13"/>
    <p:sldId id="528" r:id="rId14"/>
    <p:sldId id="529" r:id="rId15"/>
    <p:sldId id="531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477" r:id="rId24"/>
    <p:sldId id="480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3"/>
            <p14:sldId id="479"/>
          </p14:sldIdLst>
        </p14:section>
        <p14:section name="Компютърни системи" id="{B928A272-2157-452D-8660-BDF118332656}">
          <p14:sldIdLst>
            <p14:sldId id="502"/>
            <p14:sldId id="521"/>
            <p14:sldId id="522"/>
            <p14:sldId id="523"/>
          </p14:sldIdLst>
        </p14:section>
        <p14:section name="Структура на ОС" id="{60825609-714D-4FD6-AB13-2886B6E3FE9A}">
          <p14:sldIdLst>
            <p14:sldId id="525"/>
            <p14:sldId id="526"/>
            <p14:sldId id="530"/>
            <p14:sldId id="527"/>
            <p14:sldId id="528"/>
            <p14:sldId id="529"/>
          </p14:sldIdLst>
        </p14:section>
        <p14:section name="Видове ОС" id="{06F8172B-F1B7-4E13-AC91-3F1747836491}">
          <p14:sldIdLst>
            <p14:sldId id="531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Заключение" id="{EE466CCA-AFA8-4E0C-9826-0A2BAF549851}">
          <p14:sldIdLst>
            <p14:sldId id="539"/>
            <p14:sldId id="477"/>
            <p14:sldId id="4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>
        <p:scale>
          <a:sx n="66" d="100"/>
          <a:sy n="66" d="100"/>
        </p:scale>
        <p:origin x="-834" y="-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24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9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4/1/2019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583529"/>
            <a:ext cx="11961812" cy="788071"/>
          </a:xfrm>
        </p:spPr>
        <p:txBody>
          <a:bodyPr>
            <a:normAutofit/>
          </a:bodyPr>
          <a:lstStyle/>
          <a:p>
            <a:r>
              <a:rPr lang="bg-BG" sz="4500" dirty="0" smtClean="0">
                <a:latin typeface="+mn-ea"/>
              </a:rPr>
              <a:t>Структура на  </a:t>
            </a:r>
            <a:r>
              <a:rPr lang="bg-BG" sz="4500" dirty="0" smtClean="0">
                <a:latin typeface="+mn-ea"/>
              </a:rPr>
              <a:t>операционните</a:t>
            </a:r>
            <a:r>
              <a:rPr lang="bg-BG" sz="4500" dirty="0" smtClean="0">
                <a:latin typeface="+mn-ea"/>
              </a:rPr>
              <a:t> </a:t>
            </a:r>
            <a:r>
              <a:rPr lang="bg-BG" sz="4500" dirty="0" smtClean="0">
                <a:latin typeface="+mn-ea"/>
              </a:rPr>
              <a:t>системи</a:t>
            </a:r>
            <a:endParaRPr lang="x-none" altLang="en-US" sz="45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69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 smtClean="0"/>
              <a:t>Операционни </a:t>
            </a:r>
            <a:r>
              <a:rPr lang="bg-BG" dirty="0" smtClean="0"/>
              <a:t>системи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=""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=""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=""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124416"/>
            <a:ext cx="3711207" cy="2983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091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295400"/>
            <a:ext cx="8878401" cy="483594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Операционни системи с монилитно ядро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62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447800"/>
            <a:ext cx="7363789" cy="476361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Операционни системи с многослойно ядро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4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295400"/>
            <a:ext cx="7840138" cy="485715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Операционни системи с микроядро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5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Структура на операционните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Operating</a:t>
            </a:r>
            <a:r>
              <a:rPr lang="en-US" dirty="0" smtClean="0"/>
              <a:t> systems</a:t>
            </a:r>
            <a:r>
              <a:rPr lang="bg-BG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46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b="1" dirty="0" smtClean="0"/>
              <a:t>Спрямо броя на потребителите:</a:t>
            </a:r>
          </a:p>
          <a:p>
            <a:pPr marL="0" indent="0">
              <a:buNone/>
            </a:pPr>
            <a:r>
              <a:rPr lang="bg-BG" sz="2800" b="1" dirty="0" smtClean="0"/>
              <a:t> </a:t>
            </a:r>
            <a:r>
              <a:rPr lang="bg-BG" sz="2800" dirty="0" smtClean="0"/>
              <a:t>- еднопотребителска и многопотребителкса;</a:t>
            </a:r>
          </a:p>
          <a:p>
            <a:r>
              <a:rPr lang="bg-BG" sz="2800" b="1" dirty="0"/>
              <a:t> </a:t>
            </a:r>
            <a:r>
              <a:rPr lang="bg-BG" sz="2800" b="1" dirty="0" smtClean="0"/>
              <a:t>Спрямо броя на изпълняваните задачи в един момент от време:</a:t>
            </a:r>
          </a:p>
          <a:p>
            <a:pPr>
              <a:buFontTx/>
              <a:buChar char="-"/>
            </a:pPr>
            <a:r>
              <a:rPr lang="bg-BG" sz="2800" dirty="0" smtClean="0"/>
              <a:t>Еднозадача и многозадачна;</a:t>
            </a:r>
          </a:p>
          <a:p>
            <a:r>
              <a:rPr lang="bg-BG" sz="2800" dirty="0" smtClean="0"/>
              <a:t>  </a:t>
            </a:r>
            <a:r>
              <a:rPr lang="bg-BG" sz="2800" b="1" dirty="0" smtClean="0"/>
              <a:t>Спрямо приложението и вида:</a:t>
            </a:r>
          </a:p>
          <a:p>
            <a:pPr marL="0" indent="0">
              <a:buNone/>
            </a:pPr>
            <a:r>
              <a:rPr lang="bg-BG" sz="2800" dirty="0"/>
              <a:t> </a:t>
            </a:r>
            <a:r>
              <a:rPr lang="bg-BG" sz="2800" dirty="0" smtClean="0"/>
              <a:t> - потребителски – за десктоп машини, за лаптопи, мобилни ОС...</a:t>
            </a:r>
          </a:p>
          <a:p>
            <a:pPr marL="0" indent="0">
              <a:buNone/>
            </a:pPr>
            <a:r>
              <a:rPr lang="bg-BG" sz="2800" dirty="0"/>
              <a:t> </a:t>
            </a:r>
            <a:r>
              <a:rPr lang="bg-BG" sz="2800" dirty="0" smtClean="0"/>
              <a:t> - мрежови;</a:t>
            </a:r>
          </a:p>
          <a:p>
            <a:pPr marL="0" indent="0">
              <a:buNone/>
            </a:pPr>
            <a:r>
              <a:rPr lang="bg-BG" sz="2800" dirty="0"/>
              <a:t> </a:t>
            </a:r>
            <a:r>
              <a:rPr lang="bg-BG" sz="2800" dirty="0" smtClean="0"/>
              <a:t> - специализирани;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операционни системи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23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96597" cy="11107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Операционни системи на </a:t>
            </a:r>
            <a:r>
              <a:rPr lang="en-US" dirty="0" smtClean="0"/>
              <a:t>Microsoft - Windows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47800"/>
            <a:ext cx="8761169" cy="485952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12" y="228600"/>
            <a:ext cx="171762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914400"/>
            <a:ext cx="7984983" cy="5486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r>
              <a:rPr lang="bg-BG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основна структура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20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Линукс е ядро, върху което са базирани много операционни системи (дистрибуции) с отворен код.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Операционни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US" dirty="0" smtClean="0"/>
              <a:t>Linux </a:t>
            </a:r>
            <a:r>
              <a:rPr lang="bg-BG" dirty="0" smtClean="0"/>
              <a:t>ядро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52" y="2501721"/>
            <a:ext cx="6908800" cy="388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3504515"/>
            <a:ext cx="1595438" cy="18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19200"/>
            <a:ext cx="7456881" cy="4876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Linux </a:t>
            </a:r>
            <a:r>
              <a:rPr lang="bg-BG" dirty="0" smtClean="0"/>
              <a:t>базирана ОС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9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024822"/>
            <a:ext cx="10134599" cy="55703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A72A"/>
                </a:solidFill>
              </a:rPr>
              <a:t>RTOS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rgbClr val="FFA72A"/>
                </a:solidFill>
              </a:rPr>
              <a:t>R</a:t>
            </a:r>
            <a:r>
              <a:rPr lang="en-US" sz="2400" dirty="0" smtClean="0"/>
              <a:t>eal </a:t>
            </a:r>
            <a:r>
              <a:rPr lang="en-US" sz="2400" dirty="0" smtClean="0">
                <a:solidFill>
                  <a:srgbClr val="FFA72A"/>
                </a:solidFill>
              </a:rPr>
              <a:t>T</a:t>
            </a:r>
            <a:r>
              <a:rPr lang="en-US" sz="2400" dirty="0" smtClean="0"/>
              <a:t>ime </a:t>
            </a:r>
            <a:r>
              <a:rPr lang="en-US" sz="2400" dirty="0" smtClean="0">
                <a:solidFill>
                  <a:srgbClr val="FFA72A"/>
                </a:solidFill>
              </a:rPr>
              <a:t>O</a:t>
            </a:r>
            <a:r>
              <a:rPr lang="en-US" sz="2400" dirty="0" smtClean="0"/>
              <a:t>perating </a:t>
            </a:r>
            <a:r>
              <a:rPr lang="en-US" sz="2400" dirty="0" smtClean="0">
                <a:solidFill>
                  <a:srgbClr val="FFA72A"/>
                </a:solidFill>
              </a:rPr>
              <a:t>S</a:t>
            </a:r>
            <a:r>
              <a:rPr lang="en-US" sz="2400" dirty="0" smtClean="0"/>
              <a:t>ystems (</a:t>
            </a:r>
            <a:r>
              <a:rPr lang="bg-BG" sz="2400" dirty="0" smtClean="0"/>
              <a:t>Операционни системи за реално време</a:t>
            </a:r>
            <a:r>
              <a:rPr lang="en-US" sz="2400" dirty="0" smtClean="0"/>
              <a:t>)</a:t>
            </a:r>
            <a:endParaRPr lang="bg-BG" sz="2400" dirty="0"/>
          </a:p>
          <a:p>
            <a:pPr marL="0" indent="0" algn="just">
              <a:buNone/>
            </a:pPr>
            <a:r>
              <a:rPr lang="bg-BG" sz="2400" dirty="0" smtClean="0"/>
              <a:t>При тях се гарантира с точност до микросекунди (наносекунди), че определена задача ще се изпълни в точно определен момент. Никоя обикновена потребителска ОС не може да гарантира това. Използват се управление на бързи процеси – ДВГ, стабилизираща система за летателни апарати...</a:t>
            </a:r>
          </a:p>
          <a:p>
            <a:pPr marL="0" indent="0" algn="just">
              <a:buNone/>
            </a:pPr>
            <a:r>
              <a:rPr lang="bg-BG" sz="2400" dirty="0" smtClean="0"/>
              <a:t>Пример за такава ОС е </a:t>
            </a:r>
            <a:r>
              <a:rPr lang="en-US" sz="2400" dirty="0" err="1" smtClean="0"/>
              <a:t>FreeRTOS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Специализирани ОС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85" y="3782096"/>
            <a:ext cx="4928723" cy="2769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4648200"/>
            <a:ext cx="2847975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4648200"/>
            <a:ext cx="2743200" cy="1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Какво е операционна система?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Структура на операционната система</a:t>
            </a:r>
            <a:endParaRPr lang="bg-BG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Видове операционни системи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024822"/>
            <a:ext cx="10134599" cy="5570355"/>
          </a:xfrm>
        </p:spPr>
        <p:txBody>
          <a:bodyPr/>
          <a:lstStyle/>
          <a:p>
            <a:r>
              <a:rPr lang="en-US" b="1" i="1" dirty="0" smtClean="0"/>
              <a:t>Operating </a:t>
            </a:r>
            <a:r>
              <a:rPr lang="en-US" b="1" i="1" dirty="0"/>
              <a:t>Systems </a:t>
            </a:r>
            <a:r>
              <a:rPr lang="en-US" b="1" i="1" dirty="0" smtClean="0"/>
              <a:t>Concepts </a:t>
            </a:r>
            <a:r>
              <a:rPr lang="en-US" dirty="0" smtClean="0"/>
              <a:t>by </a:t>
            </a:r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, Peter B. Galvin and Greg Gagne (Dec 17, 2012</a:t>
            </a:r>
            <a:r>
              <a:rPr lang="en-US" dirty="0" smtClean="0"/>
              <a:t>)</a:t>
            </a:r>
          </a:p>
          <a:p>
            <a:r>
              <a:rPr lang="en-US" dirty="0"/>
              <a:t>Modern Operating Systems (4th Edition) by Andrew S. </a:t>
            </a:r>
            <a:r>
              <a:rPr lang="en-US" dirty="0" err="1"/>
              <a:t>Tanenbaum</a:t>
            </a:r>
            <a:r>
              <a:rPr lang="en-US" dirty="0"/>
              <a:t> and Herbert </a:t>
            </a:r>
            <a:r>
              <a:rPr lang="en-US" dirty="0" err="1"/>
              <a:t>Bos</a:t>
            </a:r>
            <a:r>
              <a:rPr lang="en-US" dirty="0"/>
              <a:t> (Mar 20, 2014</a:t>
            </a:r>
            <a:r>
              <a:rPr lang="en-US" dirty="0" smtClean="0"/>
              <a:t>)</a:t>
            </a:r>
          </a:p>
          <a:p>
            <a:r>
              <a:rPr lang="en-US" dirty="0"/>
              <a:t>Linux for Beginners: An Introduction to the Linux Operating System and Command Line by Jason Cannon (Jan 2, 2014)</a:t>
            </a:r>
            <a:endParaRPr lang="en-US" dirty="0" smtClean="0"/>
          </a:p>
          <a:p>
            <a:r>
              <a:rPr lang="bg-BG" b="1" dirty="0" smtClean="0"/>
              <a:t>Операционни системи</a:t>
            </a:r>
            <a:r>
              <a:rPr lang="bg-BG" dirty="0" smtClean="0"/>
              <a:t>, Лилян Николов, Сиела 2005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Допълнителна литература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33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Операционни </a:t>
            </a:r>
            <a:r>
              <a:rPr lang="bg-BG" dirty="0" smtClean="0">
                <a:latin typeface="+mn-ea"/>
              </a:rPr>
              <a:t>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4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Операционни </a:t>
            </a:r>
            <a:r>
              <a:rPr lang="bg-BG" sz="4400" dirty="0" smtClean="0"/>
              <a:t>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Operating</a:t>
            </a:r>
            <a:r>
              <a:rPr lang="en-US" dirty="0" smtClean="0"/>
              <a:t> </a:t>
            </a:r>
            <a:r>
              <a:rPr lang="en-US" dirty="0" smtClean="0"/>
              <a:t>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4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151121"/>
            <a:ext cx="11804822" cy="5570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200" u="sng" dirty="0"/>
              <a:t> </a:t>
            </a:r>
            <a:r>
              <a:rPr lang="bg-BG" sz="3200" u="sng" dirty="0" smtClean="0"/>
              <a:t>Няколко определения за операционна система (ОС):</a:t>
            </a:r>
            <a:endParaRPr lang="bg-BG" sz="3200" u="sng" dirty="0" smtClean="0"/>
          </a:p>
          <a:p>
            <a:r>
              <a:rPr lang="bg-BG" sz="3200" dirty="0" smtClean="0"/>
              <a:t>ОС е основна част от компютърния софтуер, който управлява и координира ресурсите на хардуера и софтуера и обслужва приложните програми.</a:t>
            </a:r>
          </a:p>
          <a:p>
            <a:r>
              <a:rPr lang="bg-BG" sz="3200" dirty="0" smtClean="0"/>
              <a:t>ОС е съвкупност от програми, предназначени да организират изчислителния процес и да направят удобно общуването на потребителите с комп. с-ма.</a:t>
            </a:r>
          </a:p>
          <a:p>
            <a:r>
              <a:rPr lang="bg-BG" sz="3200" dirty="0" smtClean="0"/>
              <a:t>ОС е абстактна (виртуална) машина, която разширява функциите на апаратната част – добавя ниво на абстракция над хардуера.</a:t>
            </a:r>
          </a:p>
          <a:p>
            <a:r>
              <a:rPr lang="bg-BG" sz="3200" dirty="0" smtClean="0"/>
              <a:t>ОС е разпределител на системните ресурси.</a:t>
            </a:r>
            <a:endParaRPr lang="bg-BG" sz="3600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операционна система? 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76200"/>
            <a:ext cx="1752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8077201" cy="5715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bg-BG" dirty="0" smtClean="0"/>
              <a:t>Предоставят начини за взаимодействие на потребителя с ОС.</a:t>
            </a:r>
          </a:p>
          <a:p>
            <a:pPr algn="just"/>
            <a:r>
              <a:rPr lang="bg-BG" dirty="0" smtClean="0"/>
              <a:t>Изпълнение на програми – разпределя изчислителните ресурси между отделните програми (процеси на ниво ОС).</a:t>
            </a:r>
          </a:p>
          <a:p>
            <a:pPr algn="just"/>
            <a:r>
              <a:rPr lang="bg-BG" dirty="0" smtClean="0"/>
              <a:t>Изпълнява входно-изходни операции.</a:t>
            </a:r>
          </a:p>
          <a:p>
            <a:pPr algn="just"/>
            <a:r>
              <a:rPr lang="bg-BG" dirty="0" smtClean="0"/>
              <a:t>Манипулиране на входно-изходната с-ма – предоставя възможност на потребителя да чете, пише, създава и изтрива файлове</a:t>
            </a:r>
            <a:r>
              <a:rPr lang="en-US" dirty="0" smtClean="0"/>
              <a:t> – </a:t>
            </a:r>
            <a:r>
              <a:rPr lang="bg-BG" dirty="0" smtClean="0"/>
              <a:t>чрез файлови системи.</a:t>
            </a:r>
          </a:p>
          <a:p>
            <a:pPr algn="just"/>
            <a:r>
              <a:rPr lang="bg-BG" dirty="0" smtClean="0"/>
              <a:t>Изпълнява комуникация между процеси на една или повече машини (ако са свързани в мрежа).</a:t>
            </a:r>
          </a:p>
          <a:p>
            <a:pPr algn="just"/>
            <a:r>
              <a:rPr lang="bg-BG" dirty="0" smtClean="0"/>
              <a:t>Грижи се за сигурността – сигурност на ниво потребители (чрез определени права и нива на достъп) и на ниво външни атаки.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 на ОС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143000"/>
            <a:ext cx="3842487" cy="48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8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76400"/>
            <a:ext cx="8838177" cy="44399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07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 smtClean="0"/>
              <a:t>Структура на операционните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Operating</a:t>
            </a:r>
            <a:r>
              <a:rPr lang="en-US" dirty="0" smtClean="0"/>
              <a:t> systems</a:t>
            </a:r>
            <a:r>
              <a:rPr lang="bg-BG" dirty="0" smtClean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762000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11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Основна структура на ОС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447800"/>
            <a:ext cx="9677400" cy="483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6756" y="6286500"/>
            <a:ext cx="225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 smtClean="0">
                <a:solidFill>
                  <a:srgbClr val="FFA72A"/>
                </a:solidFill>
              </a:rPr>
              <a:t>Ядро (</a:t>
            </a:r>
            <a:r>
              <a:rPr lang="en-US" sz="2800" b="1" u="sng" dirty="0" smtClean="0">
                <a:solidFill>
                  <a:srgbClr val="FFA72A"/>
                </a:solidFill>
              </a:rPr>
              <a:t>Kernel</a:t>
            </a:r>
            <a:r>
              <a:rPr lang="bg-BG" sz="2800" b="1" u="sng" dirty="0" smtClean="0">
                <a:solidFill>
                  <a:srgbClr val="FFA72A"/>
                </a:solidFill>
              </a:rPr>
              <a:t>)</a:t>
            </a:r>
            <a:endParaRPr lang="bg-BG" sz="2800" b="1" u="sng" dirty="0">
              <a:solidFill>
                <a:srgbClr val="FFA72A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999412" y="5486400"/>
            <a:ext cx="914400" cy="10617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1657" y="914400"/>
            <a:ext cx="255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 smtClean="0">
                <a:solidFill>
                  <a:srgbClr val="FFA72A"/>
                </a:solidFill>
              </a:rPr>
              <a:t>Обвивка (</a:t>
            </a:r>
            <a:r>
              <a:rPr lang="en-US" sz="2800" b="1" u="sng" dirty="0" smtClean="0">
                <a:solidFill>
                  <a:srgbClr val="FFA72A"/>
                </a:solidFill>
              </a:rPr>
              <a:t>Shell</a:t>
            </a:r>
            <a:r>
              <a:rPr lang="bg-BG" sz="2800" b="1" u="sng" dirty="0" smtClean="0">
                <a:solidFill>
                  <a:srgbClr val="FFA72A"/>
                </a:solidFill>
              </a:rPr>
              <a:t>)</a:t>
            </a:r>
            <a:endParaRPr lang="bg-BG" sz="2800" b="1" u="sng" dirty="0">
              <a:solidFill>
                <a:srgbClr val="FFA72A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70812" y="1295400"/>
            <a:ext cx="420845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2481590"/>
            <a:ext cx="361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u="sng" dirty="0" smtClean="0">
                <a:solidFill>
                  <a:srgbClr val="FFA72A"/>
                </a:solidFill>
              </a:rPr>
              <a:t>Системни извиквания</a:t>
            </a:r>
            <a:endParaRPr lang="bg-BG" sz="2800" b="1" u="sng" dirty="0">
              <a:solidFill>
                <a:srgbClr val="FFA72A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0012" y="3004810"/>
            <a:ext cx="228600" cy="119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7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rgbClr val="FFA72A"/>
                </a:solidFill>
              </a:rPr>
              <a:t>Ядро (</a:t>
            </a:r>
            <a:r>
              <a:rPr lang="en-US" sz="2800" b="1" dirty="0">
                <a:solidFill>
                  <a:srgbClr val="FFA72A"/>
                </a:solidFill>
              </a:rPr>
              <a:t>Kernel</a:t>
            </a:r>
            <a:r>
              <a:rPr lang="bg-BG" sz="2800" b="1" dirty="0" smtClean="0">
                <a:solidFill>
                  <a:srgbClr val="FFA72A"/>
                </a:solidFill>
              </a:rPr>
              <a:t>): </a:t>
            </a:r>
            <a:r>
              <a:rPr lang="bg-BG" sz="2800" dirty="0" smtClean="0"/>
              <a:t>Отговаря на най-ниско ниво за управление и координиране на изчислителните ресурси</a:t>
            </a:r>
            <a:r>
              <a:rPr lang="en-US" sz="2800" dirty="0" smtClean="0"/>
              <a:t>.</a:t>
            </a:r>
            <a:r>
              <a:rPr lang="bg-BG" sz="2800" dirty="0"/>
              <a:t> </a:t>
            </a:r>
            <a:r>
              <a:rPr lang="bg-BG" sz="2800" dirty="0" smtClean="0"/>
              <a:t>Реализира най-ниското абстрактно ниво на хардуера.</a:t>
            </a:r>
          </a:p>
          <a:p>
            <a:r>
              <a:rPr lang="bg-BG" sz="2800" b="1" dirty="0" smtClean="0">
                <a:solidFill>
                  <a:srgbClr val="FFA72A"/>
                </a:solidFill>
              </a:rPr>
              <a:t>Обвивка (</a:t>
            </a:r>
            <a:r>
              <a:rPr lang="en-US" sz="2800" b="1" dirty="0" smtClean="0">
                <a:solidFill>
                  <a:srgbClr val="FFA72A"/>
                </a:solidFill>
              </a:rPr>
              <a:t>Shell</a:t>
            </a:r>
            <a:r>
              <a:rPr lang="bg-BG" sz="2800" b="1" dirty="0" smtClean="0">
                <a:solidFill>
                  <a:srgbClr val="FFA72A"/>
                </a:solidFill>
              </a:rPr>
              <a:t>)</a:t>
            </a:r>
            <a:r>
              <a:rPr lang="en-US" sz="2800" b="1" dirty="0" smtClean="0">
                <a:solidFill>
                  <a:srgbClr val="FFA72A"/>
                </a:solidFill>
              </a:rPr>
              <a:t>: </a:t>
            </a:r>
            <a:r>
              <a:rPr lang="bg-BG" sz="2800" dirty="0" smtClean="0"/>
              <a:t>Отговаря за комуникация на ОС с приложенията и потребителите. Реализира се на най-високото абстрактно ниво на ОС.</a:t>
            </a:r>
          </a:p>
          <a:p>
            <a:r>
              <a:rPr lang="bg-BG" sz="2800" b="1" dirty="0" smtClean="0">
                <a:solidFill>
                  <a:srgbClr val="FFA72A"/>
                </a:solidFill>
              </a:rPr>
              <a:t>Системни извиквания:</a:t>
            </a:r>
            <a:r>
              <a:rPr lang="bg-BG" sz="2800" dirty="0" smtClean="0"/>
              <a:t> отговарят за комуникацията между ядрото и останалия софтуер.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елементите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8" y="4419600"/>
            <a:ext cx="825932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2526</TotalTime>
  <Words>673</Words>
  <Application>Microsoft Office PowerPoint</Application>
  <PresentationFormat>Custom</PresentationFormat>
  <Paragraphs>95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SoftUni 16x9</vt:lpstr>
      <vt:lpstr>1_SoftUni 16x9</vt:lpstr>
      <vt:lpstr>Структура на  операционните системи</vt:lpstr>
      <vt:lpstr>Съдържание</vt:lpstr>
      <vt:lpstr>Операционни системи</vt:lpstr>
      <vt:lpstr>Какво е операционна система? </vt:lpstr>
      <vt:lpstr>Основни функции на ОС</vt:lpstr>
      <vt:lpstr>Блокова схема</vt:lpstr>
      <vt:lpstr>Структура на операционните системи</vt:lpstr>
      <vt:lpstr>Основна структура на ОС</vt:lpstr>
      <vt:lpstr>Описание на елементите</vt:lpstr>
      <vt:lpstr>Операционни системи с монилитно ядро</vt:lpstr>
      <vt:lpstr>Операционни системи с многослойно ядро </vt:lpstr>
      <vt:lpstr>Операционни системи с микроядро</vt:lpstr>
      <vt:lpstr>Структура на операционните системи</vt:lpstr>
      <vt:lpstr>Видове операционни системи</vt:lpstr>
      <vt:lpstr>Операционни системи на Microsoft - Windows</vt:lpstr>
      <vt:lpstr>Windows - основна структура</vt:lpstr>
      <vt:lpstr>Операционни с Linux ядро</vt:lpstr>
      <vt:lpstr>Структура на Linux базирана ОС</vt:lpstr>
      <vt:lpstr>Специализирани ОС</vt:lpstr>
      <vt:lpstr>Допълнителна литература</vt:lpstr>
      <vt:lpstr>Операционни системи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Vencislav Nachev</cp:lastModifiedBy>
  <cp:revision>236</cp:revision>
  <dcterms:created xsi:type="dcterms:W3CDTF">2014-01-02T17:00:34Z</dcterms:created>
  <dcterms:modified xsi:type="dcterms:W3CDTF">2019-04-01T20:18:51Z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