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18"/>
  </p:notesMasterIdLst>
  <p:handoutMasterIdLst>
    <p:handoutMasterId r:id="rId19"/>
  </p:handoutMasterIdLst>
  <p:sldIdLst>
    <p:sldId id="473" r:id="rId4"/>
    <p:sldId id="479" r:id="rId5"/>
    <p:sldId id="502" r:id="rId6"/>
    <p:sldId id="521" r:id="rId7"/>
    <p:sldId id="522" r:id="rId8"/>
    <p:sldId id="523" r:id="rId9"/>
    <p:sldId id="525" r:id="rId10"/>
    <p:sldId id="527" r:id="rId11"/>
    <p:sldId id="528" r:id="rId12"/>
    <p:sldId id="531" r:id="rId13"/>
    <p:sldId id="533" r:id="rId14"/>
    <p:sldId id="534" r:id="rId15"/>
    <p:sldId id="477" r:id="rId16"/>
    <p:sldId id="48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Какво е Linux" id="{B928A272-2157-452D-8660-BDF118332656}">
          <p14:sldIdLst>
            <p14:sldId id="502"/>
            <p14:sldId id="521"/>
            <p14:sldId id="522"/>
            <p14:sldId id="523"/>
          </p14:sldIdLst>
        </p14:section>
        <p14:section name="Инсталация" id="{60825609-714D-4FD6-AB13-2886B6E3FE9A}">
          <p14:sldIdLst>
            <p14:sldId id="525"/>
            <p14:sldId id="527"/>
            <p14:sldId id="528"/>
          </p14:sldIdLst>
        </p14:section>
        <p14:section name="Webminal" id="{06F8172B-F1B7-4E13-AC91-3F1747836491}">
          <p14:sldIdLst>
            <p14:sldId id="531"/>
            <p14:sldId id="533"/>
            <p14:sldId id="534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66" d="100"/>
          <a:sy n="66" d="100"/>
        </p:scale>
        <p:origin x="-834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4/2/2019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minal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ubuntu.com/tutorial/tutorial-install-ubuntu-desktop#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install-linux-in-virtualbox/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83529"/>
            <a:ext cx="11961812" cy="788071"/>
          </a:xfrm>
        </p:spPr>
        <p:txBody>
          <a:bodyPr>
            <a:normAutofit fontScale="90000"/>
          </a:bodyPr>
          <a:lstStyle/>
          <a:p>
            <a:r>
              <a:rPr lang="bg-BG" sz="4500" dirty="0" smtClean="0">
                <a:latin typeface="+mn-ea"/>
              </a:rPr>
              <a:t>Въведение в </a:t>
            </a:r>
            <a:r>
              <a:rPr lang="en-US" sz="4500" dirty="0" smtClean="0">
                <a:latin typeface="+mn-ea"/>
              </a:rPr>
              <a:t>Linux</a:t>
            </a:r>
            <a:r>
              <a:rPr lang="bg-BG" sz="4500" dirty="0" smtClean="0">
                <a:latin typeface="+mn-ea"/>
              </a:rPr>
              <a:t> операционните системи</a:t>
            </a:r>
            <a:endParaRPr lang="x-none" altLang="en-US" sz="45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6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Операционни системи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124416"/>
            <a:ext cx="3711207" cy="298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en-US" sz="4400" dirty="0" err="1" smtClean="0"/>
              <a:t>Webminal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Operating systems</a:t>
            </a:r>
            <a:r>
              <a:rPr lang="bg-BG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836901"/>
            <a:ext cx="8343439" cy="1740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4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sz="3200" b="1" dirty="0" smtClean="0"/>
              <a:t>Платформа за оналайн обучение по </a:t>
            </a:r>
            <a:r>
              <a:rPr lang="en-US" sz="3200" b="1" dirty="0" smtClean="0"/>
              <a:t>Linux</a:t>
            </a:r>
            <a:r>
              <a:rPr lang="bg-BG" sz="3200" b="1" dirty="0" smtClean="0"/>
              <a:t>;</a:t>
            </a:r>
            <a:endParaRPr lang="en-US" sz="3200" dirty="0"/>
          </a:p>
          <a:p>
            <a:r>
              <a:rPr lang="bg-BG" sz="3200" b="1" dirty="0" smtClean="0"/>
              <a:t>Напълно безплатно;</a:t>
            </a:r>
          </a:p>
          <a:p>
            <a:r>
              <a:rPr lang="bg-BG" sz="3200" b="1" dirty="0" smtClean="0"/>
              <a:t>Възможност за тестване на основните команди и създаване на програми в </a:t>
            </a:r>
            <a:r>
              <a:rPr lang="en-US" sz="3200" b="1" dirty="0" smtClean="0"/>
              <a:t>Linux </a:t>
            </a:r>
            <a:r>
              <a:rPr lang="bg-BG" sz="3200" b="1" dirty="0" smtClean="0"/>
              <a:t>среда;</a:t>
            </a:r>
          </a:p>
          <a:p>
            <a:r>
              <a:rPr lang="bg-BG" sz="3200" b="1" dirty="0" smtClean="0"/>
              <a:t>Достъп до безплатни уроци;</a:t>
            </a:r>
          </a:p>
          <a:p>
            <a:r>
              <a:rPr lang="bg-BG" sz="3200" b="1" dirty="0" smtClean="0"/>
              <a:t>Няма нужда от инсталция;</a:t>
            </a:r>
            <a:endParaRPr lang="en-US" sz="3200" b="1" dirty="0" smtClean="0"/>
          </a:p>
          <a:p>
            <a:r>
              <a:rPr lang="bg-BG" sz="3200" b="1" dirty="0" smtClean="0"/>
              <a:t>Ще бъде използван в обучението в модула за ОС.</a:t>
            </a:r>
          </a:p>
          <a:p>
            <a:r>
              <a:rPr lang="bg-BG" sz="3200" b="1" dirty="0" smtClean="0">
                <a:solidFill>
                  <a:srgbClr val="FF0000"/>
                </a:solidFill>
              </a:rPr>
              <a:t>- </a:t>
            </a:r>
            <a:r>
              <a:rPr lang="bg-BG" sz="3200" b="1" dirty="0" smtClean="0"/>
              <a:t>Ограничение на дисковото пространство и броя процеси;</a:t>
            </a:r>
          </a:p>
          <a:p>
            <a:r>
              <a:rPr lang="bg-BG" sz="3200" b="1" dirty="0" smtClean="0"/>
              <a:t>Линк:  </a:t>
            </a:r>
            <a:r>
              <a:rPr lang="en-US" sz="3200" b="1" dirty="0" smtClean="0">
                <a:hlinkClick r:id="rId2"/>
              </a:rPr>
              <a:t>http://webminal.org/</a:t>
            </a:r>
            <a:endParaRPr lang="en-US" sz="32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Webminal</a:t>
            </a:r>
            <a:r>
              <a:rPr lang="en-US" dirty="0" smtClean="0"/>
              <a:t> - </a:t>
            </a:r>
            <a:r>
              <a:rPr lang="bg-BG" dirty="0" smtClean="0"/>
              <a:t>същност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3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Важно: </a:t>
            </a:r>
            <a:r>
              <a:rPr lang="bg-BG" dirty="0" smtClean="0"/>
              <a:t>Потребителското име и паролата ще бъдат същите, които ще използвате и при достъп в операционната система.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14600"/>
            <a:ext cx="6729412" cy="3725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571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Операционни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Какво е </a:t>
            </a:r>
            <a:r>
              <a:rPr lang="en-US" dirty="0" smtClean="0"/>
              <a:t>Linux</a:t>
            </a:r>
            <a:r>
              <a:rPr lang="bg-BG" dirty="0" smtClean="0"/>
              <a:t>?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Инсталации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Работа с </a:t>
            </a:r>
            <a:r>
              <a:rPr lang="en-US" dirty="0" err="1" smtClean="0"/>
              <a:t>Webminal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Какво е </a:t>
            </a:r>
            <a:r>
              <a:rPr lang="en-US" sz="4400" dirty="0" smtClean="0"/>
              <a:t>Linux?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Linux operating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143000"/>
            <a:ext cx="5786244" cy="3249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Linux (</a:t>
            </a:r>
            <a:r>
              <a:rPr lang="bg-BG" b="1" i="1" dirty="0" smtClean="0"/>
              <a:t>Линукс</a:t>
            </a:r>
            <a:r>
              <a:rPr lang="en-US" b="1" i="1" dirty="0" smtClean="0"/>
              <a:t>)</a:t>
            </a:r>
            <a:r>
              <a:rPr lang="bg-BG" b="1" i="1" dirty="0" smtClean="0"/>
              <a:t> </a:t>
            </a:r>
            <a:r>
              <a:rPr lang="bg-BG" dirty="0" smtClean="0"/>
              <a:t>е общо название на операционни системи основащи се на ядрото </a:t>
            </a:r>
            <a:r>
              <a:rPr lang="bg-BG" i="1" dirty="0" smtClean="0"/>
              <a:t>„</a:t>
            </a:r>
            <a:r>
              <a:rPr lang="en-US" i="1" dirty="0" smtClean="0"/>
              <a:t>Linux</a:t>
            </a:r>
            <a:r>
              <a:rPr lang="bg-BG" i="1" dirty="0" smtClean="0"/>
              <a:t>“</a:t>
            </a:r>
            <a:r>
              <a:rPr lang="en-US" dirty="0" smtClean="0"/>
              <a:t>.</a:t>
            </a:r>
          </a:p>
          <a:p>
            <a:r>
              <a:rPr lang="bg-BG" dirty="0" smtClean="0"/>
              <a:t>Различните типове ОС на </a:t>
            </a:r>
            <a:r>
              <a:rPr lang="en-US" dirty="0" smtClean="0"/>
              <a:t>Linux </a:t>
            </a:r>
            <a:r>
              <a:rPr lang="bg-BG" dirty="0" smtClean="0"/>
              <a:t>се наричат </a:t>
            </a:r>
            <a:r>
              <a:rPr lang="bg-BG" b="1" dirty="0" smtClean="0"/>
              <a:t>дистрибуции.</a:t>
            </a:r>
          </a:p>
          <a:p>
            <a:r>
              <a:rPr lang="bg-BG" dirty="0" smtClean="0"/>
              <a:t>Ядрото </a:t>
            </a:r>
            <a:r>
              <a:rPr lang="en-US" dirty="0" smtClean="0"/>
              <a:t>Linux</a:t>
            </a:r>
            <a:r>
              <a:rPr lang="bg-BG" dirty="0" smtClean="0"/>
              <a:t> е създадено от</a:t>
            </a:r>
            <a:r>
              <a:rPr lang="bg-BG" b="1" dirty="0" smtClean="0"/>
              <a:t> </a:t>
            </a:r>
            <a:r>
              <a:rPr lang="bg-BG" dirty="0" smtClean="0"/>
              <a:t>финландския програмист </a:t>
            </a:r>
            <a:r>
              <a:rPr lang="en-US" i="1" dirty="0" smtClean="0"/>
              <a:t>Linus </a:t>
            </a:r>
            <a:r>
              <a:rPr lang="bg-BG" i="1" dirty="0"/>
              <a:t>Т</a:t>
            </a:r>
            <a:r>
              <a:rPr lang="en-US" i="1" dirty="0" err="1" smtClean="0"/>
              <a:t>orvalds</a:t>
            </a:r>
            <a:r>
              <a:rPr lang="en-US" dirty="0" smtClean="0"/>
              <a:t> </a:t>
            </a:r>
            <a:r>
              <a:rPr lang="bg-BG" dirty="0" smtClean="0"/>
              <a:t>в началото на 90-те.</a:t>
            </a:r>
          </a:p>
          <a:p>
            <a:pPr marL="0" indent="0">
              <a:buNone/>
            </a:pPr>
            <a:endParaRPr lang="bg-BG" b="1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Linux</a:t>
            </a:r>
            <a:r>
              <a:rPr lang="bg-BG" dirty="0" smtClean="0"/>
              <a:t>?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886200"/>
            <a:ext cx="1702690" cy="2368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4337875"/>
            <a:ext cx="3041904" cy="2069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</a:t>
            </a:r>
            <a:r>
              <a:rPr lang="en-US" dirty="0" smtClean="0"/>
              <a:t>Linux </a:t>
            </a:r>
            <a:r>
              <a:rPr lang="bg-BG" dirty="0" smtClean="0"/>
              <a:t>дистрибуции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990600"/>
            <a:ext cx="8622405" cy="5570537"/>
          </a:xfrm>
        </p:spPr>
      </p:pic>
    </p:spTree>
    <p:extLst>
      <p:ext uri="{BB962C8B-B14F-4D97-AF65-F5344CB8AC3E}">
        <p14:creationId xmlns:p14="http://schemas.microsoft.com/office/powerpoint/2010/main" val="2415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Основно сравнение на </a:t>
            </a:r>
            <a:r>
              <a:rPr lang="en-US" dirty="0" smtClean="0"/>
              <a:t>Linux </a:t>
            </a:r>
            <a:r>
              <a:rPr lang="bg-BG" dirty="0" smtClean="0"/>
              <a:t>и </a:t>
            </a:r>
            <a:r>
              <a:rPr lang="en-US" dirty="0" smtClean="0"/>
              <a:t>Windows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63845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Голяма част от  </a:t>
            </a:r>
            <a:r>
              <a:rPr lang="en-US" dirty="0" smtClean="0"/>
              <a:t>Linux </a:t>
            </a:r>
            <a:r>
              <a:rPr lang="bg-BG" dirty="0" smtClean="0"/>
              <a:t>дистрибуциите са безплатни и </a:t>
            </a:r>
            <a:r>
              <a:rPr lang="en-US" dirty="0" smtClean="0"/>
              <a:t>Open source</a:t>
            </a:r>
            <a:r>
              <a:rPr lang="bg-BG" dirty="0" smtClean="0"/>
              <a:t>;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Голямо ниво на сигурност и надеждност ( обикновено няма необходимост от антивирусен софтуер);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Пълен контрол и достъп върху операционната система, дори  върху ядрото;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Мощен команден интерфейс. Няма нужда от безкрайни кликания в прозорци, а просто поставяне на необходимите команди;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Лесна инсталация на нов софтуер чрез т.нар. пакетни мениджъри;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bg-BG" dirty="0" smtClean="0"/>
              <a:t>Все още има приложен софтуер, който няма версии за </a:t>
            </a:r>
            <a:r>
              <a:rPr lang="en-US" dirty="0" smtClean="0"/>
              <a:t>Linux.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168426"/>
            <a:ext cx="2438400" cy="940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07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Инсталация на </a:t>
            </a:r>
            <a:r>
              <a:rPr lang="en-US" sz="4400" dirty="0" smtClean="0"/>
              <a:t>Linux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Linux installation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609600"/>
            <a:ext cx="5331657" cy="4002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11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Инсталация на </a:t>
            </a:r>
            <a:r>
              <a:rPr lang="en-US" dirty="0" smtClean="0"/>
              <a:t>Ubuntu </a:t>
            </a:r>
            <a:r>
              <a:rPr lang="bg-BG" dirty="0" smtClean="0"/>
              <a:t>като самостоятелна ОС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4162425" cy="416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665411" y="5711371"/>
            <a:ext cx="657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hlinkClick r:id="rId3"/>
              </a:rPr>
              <a:t>ОФИЦИАЛЕН НАРЪЧНИК ЗА ИНСТАЛАЦИЯ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362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Инсталация във виртуална машина</a:t>
            </a:r>
            <a:r>
              <a:rPr lang="en-US" dirty="0" smtClean="0"/>
              <a:t> (VM)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 възможност за инсталация на ОС във виртуална машина. По този начин си гарантирате пълна изолираност на втората ОС от основната. Основният недостатък е намалена производителност.</a:t>
            </a:r>
          </a:p>
          <a:p>
            <a:r>
              <a:rPr lang="bg-BG" dirty="0" smtClean="0"/>
              <a:t>Необходимост от инсталация на безплатният софтуер: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Oracle </a:t>
            </a:r>
            <a:r>
              <a:rPr lang="en-US" dirty="0" err="1" smtClean="0">
                <a:hlinkClick r:id="rId2"/>
              </a:rPr>
              <a:t>VirtualBox</a:t>
            </a:r>
            <a:r>
              <a:rPr lang="en-US" dirty="0" smtClean="0"/>
              <a:t>.</a:t>
            </a:r>
          </a:p>
          <a:p>
            <a:r>
              <a:rPr lang="bg-BG" dirty="0" smtClean="0">
                <a:hlinkClick r:id="rId3"/>
              </a:rPr>
              <a:t>Наръчник за инсталация на </a:t>
            </a:r>
            <a:r>
              <a:rPr lang="en-US" dirty="0" smtClean="0">
                <a:hlinkClick r:id="rId3"/>
              </a:rPr>
              <a:t>Ubuntu </a:t>
            </a:r>
            <a:r>
              <a:rPr lang="bg-BG" dirty="0" smtClean="0">
                <a:hlinkClick r:id="rId3"/>
              </a:rPr>
              <a:t>във </a:t>
            </a:r>
            <a:r>
              <a:rPr lang="en-US" dirty="0" smtClean="0">
                <a:hlinkClick r:id="rId3"/>
              </a:rPr>
              <a:t>VM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4114800"/>
            <a:ext cx="2707636" cy="2121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4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5508</TotalTime>
  <Words>432</Words>
  <Application>Microsoft Office PowerPoint</Application>
  <PresentationFormat>Custom</PresentationFormat>
  <Paragraphs>69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SoftUni 16x9</vt:lpstr>
      <vt:lpstr>1_SoftUni 16x9</vt:lpstr>
      <vt:lpstr>Въведение в Linux операционните системи</vt:lpstr>
      <vt:lpstr>Съдържание</vt:lpstr>
      <vt:lpstr>Какво е Linux?</vt:lpstr>
      <vt:lpstr>Какво е Linux? </vt:lpstr>
      <vt:lpstr>Основни Linux дистрибуции</vt:lpstr>
      <vt:lpstr>Основно сравнение на Linux и Windows</vt:lpstr>
      <vt:lpstr>Инсталация на Linux</vt:lpstr>
      <vt:lpstr>Инсталация на Ubuntu като самостоятелна ОС</vt:lpstr>
      <vt:lpstr>Инсталация във виртуална машина (VM)</vt:lpstr>
      <vt:lpstr>Webminal</vt:lpstr>
      <vt:lpstr>Webminal - същност</vt:lpstr>
      <vt:lpstr>Регистрация</vt:lpstr>
      <vt:lpstr>Операционни системи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249</cp:revision>
  <dcterms:created xsi:type="dcterms:W3CDTF">2014-01-02T17:00:34Z</dcterms:created>
  <dcterms:modified xsi:type="dcterms:W3CDTF">2019-04-04T19:59:40Z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