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7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1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3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88825" cy="6858000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bg-BG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E8ADC2D3-D0ED-4809-BD78-38B6FA3DE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7CB7-6900-4CC7-95AC-7A54B062F517}" type="slidenum">
              <a:rPr lang="en-US"/>
              <a:pPr/>
              <a:t>1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8748713"/>
            <a:ext cx="630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© Software University Foundation –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3"/>
              </a:rPr>
              <a:t>http://softuni.org</a:t>
            </a:r>
          </a:p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This work is licensed under the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4"/>
              </a:rPr>
              <a:t>Creative Commons Attribution-NonCommercial-ShareAlike</a:t>
            </a:r>
            <a:r>
              <a:rPr lang="en-US" sz="1000">
                <a:latin typeface="+mn-lt" charset="0"/>
                <a:ea typeface="+mn-ea" charset="0"/>
                <a:cs typeface="+mn-ea" charset="0"/>
              </a:rPr>
              <a:t> license.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08725" y="8748713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A953B528-9F4F-460E-A32E-8D448487A7A5}" type="slidenum">
              <a:rPr lang="en-US" sz="10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</a:pPr>
              <a:t>1</a:t>
            </a:fld>
            <a:endParaRPr lang="en-US" sz="1000"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562695-A204-49E6-B8AE-20ACF8491718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5EDF9-7932-4827-82C0-B0D21FF33A1C}" type="slidenum">
              <a:rPr lang="en-US"/>
              <a:pPr/>
              <a:t>11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80A1F-2816-4B10-94A4-AF2528E5D29C}" type="slidenum">
              <a:rPr lang="en-US"/>
              <a:pPr/>
              <a:t>12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114BE-A1F3-459B-852D-EE3B9F78B304}" type="slidenum">
              <a:rPr lang="en-US"/>
              <a:pPr/>
              <a:t>13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4C254-43FA-4EF7-9994-CD59F83E6966}" type="slidenum">
              <a:rPr lang="en-US"/>
              <a:pPr/>
              <a:t>14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19F03-4B15-4811-950A-5387CBEEB227}" type="slidenum">
              <a:rPr lang="en-US"/>
              <a:pPr/>
              <a:t>15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BCBB5-21F2-4990-8448-0168285DF06F}" type="slidenum">
              <a:rPr lang="en-US"/>
              <a:pPr/>
              <a:t>16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DEEA2-B3C1-45D3-99A2-C2A4663B91BE}" type="slidenum">
              <a:rPr lang="en-US"/>
              <a:pPr/>
              <a:t>17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B0CA0B-DFA8-451B-BE1D-3D955F226C03}" type="slidenum">
              <a:rPr lang="en-US"/>
              <a:pPr/>
              <a:t>18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DF4672-C705-4B39-9A6F-D4195506039F}" type="slidenum">
              <a:rPr lang="en-US"/>
              <a:pPr/>
              <a:t>19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AA180-30C3-4A4F-92D2-83D7F7BC01C6}" type="slidenum">
              <a:rPr lang="en-US"/>
              <a:pPr/>
              <a:t>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472A88-DBFE-43C8-9ED5-D9C3258501E9}" type="slidenum">
              <a:rPr lang="en-US"/>
              <a:pPr/>
              <a:t>20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DEA316-B8EA-48AF-8ABD-C45ACF161883}" type="slidenum">
              <a:rPr lang="en-US"/>
              <a:pPr/>
              <a:t>21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DBF1FA-A392-4935-AD21-8102C1338BF0}" type="slidenum">
              <a:rPr lang="en-US"/>
              <a:pPr/>
              <a:t>22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6C4AE1-D18B-4107-B563-7056562688F1}" type="slidenum">
              <a:rPr lang="en-US"/>
              <a:pPr/>
              <a:t>23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1198AE-ECF7-494B-BB8E-28AC1E82572C}" type="slidenum">
              <a:rPr lang="en-US"/>
              <a:pPr/>
              <a:t>24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7A53B5-C6B4-4810-AD61-5E0A1C3C0512}" type="slidenum">
              <a:rPr lang="en-US"/>
              <a:pPr/>
              <a:t>25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2B7ED3-5183-4FFF-9135-0AB19306BB3E}" type="slidenum">
              <a:rPr lang="en-US"/>
              <a:pPr/>
              <a:t>26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83F348-CEC0-4CD2-921A-266206A7C910}" type="slidenum">
              <a:rPr lang="en-US"/>
              <a:pPr/>
              <a:t>27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F31F31-815C-4478-BB2E-FE5BCC514281}" type="slidenum">
              <a:rPr lang="en-US"/>
              <a:pPr/>
              <a:t>28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A3B70F-2EEB-492D-99DD-263163222756}" type="slidenum">
              <a:rPr lang="en-US"/>
              <a:pPr/>
              <a:t>29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8748713"/>
            <a:ext cx="630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© Software University Foundation –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3"/>
              </a:rPr>
              <a:t>http://softuni.org</a:t>
            </a:r>
          </a:p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This work is licensed under the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4"/>
              </a:rPr>
              <a:t>Creative Commons Attribution-NonCommercial-ShareAlike</a:t>
            </a:r>
            <a:r>
              <a:rPr lang="en-US" sz="1000">
                <a:latin typeface="+mn-lt" charset="0"/>
                <a:ea typeface="+mn-ea" charset="0"/>
                <a:cs typeface="+mn-ea" charset="0"/>
              </a:rPr>
              <a:t> license.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308725" y="8748713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04A5EE6A-8922-4F73-80ED-AC205E3FFD81}" type="slidenum">
              <a:rPr lang="en-US" sz="10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</a:pPr>
              <a:t>29</a:t>
            </a:fld>
            <a:endParaRPr lang="en-US" sz="1000"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1066D2-0616-4640-B57D-0D190C9F3B12}" type="slidenum">
              <a:rPr lang="en-US"/>
              <a:pPr/>
              <a:t>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E2E7E7-326C-4A7C-A56A-38EC28205BFC}" type="slidenum">
              <a:rPr lang="en-US"/>
              <a:pPr/>
              <a:t>30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0" y="8748713"/>
            <a:ext cx="630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© Software University Foundation –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3"/>
              </a:rPr>
              <a:t>http://softuni.org</a:t>
            </a:r>
          </a:p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This work is licensed under the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4"/>
              </a:rPr>
              <a:t>Creative Commons Attribution-NonCommercial-ShareAlike</a:t>
            </a:r>
            <a:r>
              <a:rPr lang="en-US" sz="1000">
                <a:latin typeface="+mn-lt" charset="0"/>
                <a:ea typeface="+mn-ea" charset="0"/>
                <a:cs typeface="+mn-ea" charset="0"/>
              </a:rPr>
              <a:t> license.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08725" y="8748713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55D242A8-D998-4F93-88D8-654C1ED0E1EB}" type="slidenum">
              <a:rPr lang="en-US" sz="10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</a:pPr>
              <a:t>30</a:t>
            </a:fld>
            <a:endParaRPr lang="en-US" sz="1000"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E91A9-B866-4644-94E8-ACBD1A8DC23D}" type="slidenum">
              <a:rPr lang="en-US"/>
              <a:pPr/>
              <a:t>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B53A5-84C7-4133-992C-6992381686F7}" type="slidenum">
              <a:rPr lang="en-US"/>
              <a:pPr/>
              <a:t>5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309AD-BCDC-4CA0-8D7E-493ADC2AF708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65F57-DEF3-4BE3-ACEC-BEF6D0643967}" type="slidenum">
              <a:rPr lang="en-US"/>
              <a:pPr/>
              <a:t>7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103EC-12C2-4C94-AD75-CC68B2C60330}" type="slidenum">
              <a:rPr lang="en-US"/>
              <a:pPr/>
              <a:t>8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9B6E3-DA18-4F9D-9A22-B510B11D9FEB}" type="slidenum">
              <a:rPr lang="en-US"/>
              <a:pPr/>
              <a:t>9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00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12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52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1125" y="314325"/>
            <a:ext cx="2746375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413" y="314325"/>
            <a:ext cx="8088312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66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3" y="314325"/>
            <a:ext cx="7380287" cy="1998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88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00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12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ED00CA1-5C86-48DB-AC3F-F9B5B5C8A1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EC9179-B404-4E33-A8F7-0FF470ED80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0D4E11-F1FE-417D-8274-793574FE4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50938"/>
            <a:ext cx="5824538" cy="556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1150938"/>
            <a:ext cx="5826125" cy="556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541145-09F2-44AD-9BE0-734D1C2FDE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324C9B-B7D9-4AB8-9F78-C602D99428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1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254D319-E3F2-486C-9F04-CF557DFA8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3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0C141-D41B-4441-B9EE-22884169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186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273050"/>
            <a:ext cx="681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EB4C6C-CA6B-4FDF-BDCA-8833775A0A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2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61266D-76F2-43FB-855F-969F8D0DC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2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72BF2F-5672-4F15-9842-5A1437DC0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9688"/>
            <a:ext cx="2951163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913" y="39688"/>
            <a:ext cx="8701087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8232BBD-CE32-433F-B0C4-1CFB889F02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6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00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12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2156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405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677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5754688"/>
            <a:ext cx="5103812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25" y="5754688"/>
            <a:ext cx="5105400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0018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282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34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07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73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273050"/>
            <a:ext cx="681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085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965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6514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3" y="4556125"/>
            <a:ext cx="2589212" cy="5246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813" y="4556125"/>
            <a:ext cx="7620000" cy="5246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2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00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12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641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951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0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00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874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763" y="6400800"/>
            <a:ext cx="5164137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5300" y="6400800"/>
            <a:ext cx="5164138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2646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343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3" y="639763"/>
            <a:ext cx="1516062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8875" y="639763"/>
            <a:ext cx="1517650" cy="404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237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158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476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273050"/>
            <a:ext cx="681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730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8852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9738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5100" y="39688"/>
            <a:ext cx="2954338" cy="10409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913" y="39688"/>
            <a:ext cx="8713787" cy="10409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13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4800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2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7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75" y="273050"/>
            <a:ext cx="681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7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36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36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36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78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67213" y="314325"/>
            <a:ext cx="7380287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Presentation Title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0413" y="639763"/>
            <a:ext cx="3186112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Author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txStyles>
    <p:titleStyle>
      <a:lvl1pPr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188913" y="6524625"/>
            <a:ext cx="122237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57200" algn="l"/>
                <a:tab pos="914400" algn="l"/>
              </a:tabLst>
              <a:defRPr sz="1000">
                <a:solidFill>
                  <a:srgbClr val="FFFFFF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05/02/2019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414463" y="6524625"/>
            <a:ext cx="101504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1566525" y="6524625"/>
            <a:ext cx="427038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defRPr sz="1000">
                <a:solidFill>
                  <a:srgbClr val="FFFFFF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9F86A278-E73C-4B3F-B7A5-DB921AD154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50938"/>
            <a:ext cx="1180306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36000" rIns="108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Level`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8913" y="39688"/>
            <a:ext cx="9575800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2813" y="4556125"/>
            <a:ext cx="10361612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Section Title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5754688"/>
            <a:ext cx="10361612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Section Subtitle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8763" y="6400800"/>
            <a:ext cx="10480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Course Web Site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913" y="39688"/>
            <a:ext cx="9575800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Presentation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 rot="300000">
            <a:off x="10069513" y="2252663"/>
            <a:ext cx="2984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2000" b="1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rot="20640000">
            <a:off x="7567613" y="4341813"/>
            <a:ext cx="2984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2000" b="1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501438" y="4679950"/>
            <a:ext cx="250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1200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20940000">
            <a:off x="6094413" y="6110288"/>
            <a:ext cx="2635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1400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540000">
            <a:off x="9158288" y="4032250"/>
            <a:ext cx="2873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b="1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 rot="240000">
            <a:off x="7050088" y="2559050"/>
            <a:ext cx="32226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2400" b="1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 rot="20940000">
            <a:off x="11755438" y="2322513"/>
            <a:ext cx="2635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1400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 rot="540000">
            <a:off x="11777663" y="3446463"/>
            <a:ext cx="250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1200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 rot="600000">
            <a:off x="11141075" y="5626100"/>
            <a:ext cx="2635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sz="1400">
                <a:solidFill>
                  <a:srgbClr val="603A14"/>
                </a:solidFill>
                <a:latin typeface="Calibri" charset="0"/>
                <a:ea typeface="Noto Sans CJK SC Regular" charset="0"/>
                <a:cs typeface="Noto Sans CJK SC Regular" charset="0"/>
              </a:rPr>
              <a:t>?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20940000">
            <a:off x="2941638" y="3238500"/>
            <a:ext cx="45402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6600" b="1">
                <a:solidFill>
                  <a:srgbClr val="F3BE60"/>
                </a:solidFill>
                <a:latin typeface="Calibri" charset="0"/>
                <a:ea typeface="Noto Sans CJK SC Regular" charset="0"/>
                <a:cs typeface="Noto Sans CJK SC Regular" charset="0"/>
              </a:rPr>
              <a:t>Въпроси?</a:t>
            </a: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503238" y="2019300"/>
            <a:ext cx="284956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.linux-bg.org/download/docs/linux-course/lekcia_3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4200"/>
            <a:ext cx="11961813" cy="787400"/>
          </a:xfrm>
          <a:ln/>
        </p:spPr>
        <p:txBody>
          <a:bodyPr/>
          <a:lstStyle/>
          <a:p>
            <a:pPr algn="r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</a:pPr>
            <a:r>
              <a:rPr lang="en-US" sz="4500" b="1">
                <a:solidFill>
                  <a:srgbClr val="F6D18E"/>
                </a:solidFill>
              </a:rPr>
              <a:t>Основни Linux команди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579813" y="1787525"/>
            <a:ext cx="7910512" cy="803275"/>
          </a:xfrm>
          <a:ln/>
        </p:spPr>
        <p:txBody>
          <a:bodyPr lIns="0" tIns="0" rIns="0" bIns="0" anchor="t"/>
          <a:lstStyle/>
          <a:p>
            <a:pPr marL="0" indent="0" algn="r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sz="4000">
                <a:solidFill>
                  <a:srgbClr val="F0A22E"/>
                </a:solidFill>
              </a:rPr>
              <a:t>Операционни системи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 rot="1380000">
            <a:off x="4456113" y="3573463"/>
            <a:ext cx="26654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8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b="1">
                <a:solidFill>
                  <a:srgbClr val="FFF0D9"/>
                </a:solidFill>
                <a:latin typeface="Calibri" charset="0"/>
                <a:ea typeface="Noto Sans CJK SC Regular" charset="0"/>
                <a:cs typeface="Noto Sans CJK SC Regular" charset="0"/>
              </a:rPr>
              <a:t>Програмиране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760413" y="3582988"/>
            <a:ext cx="5041900" cy="2474912"/>
            <a:chOff x="479" y="2257"/>
            <a:chExt cx="3176" cy="1559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" y="2257"/>
              <a:ext cx="1151" cy="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" y="2542"/>
              <a:ext cx="1369" cy="478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88" y="3124"/>
              <a:ext cx="200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sz="2300" b="1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488" y="3375"/>
              <a:ext cx="200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sz="2000" b="1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88" y="3590"/>
              <a:ext cx="239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b="1" u="sng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5"/>
                </a:rPr>
                <a:t>https://it-kariera.mon.bg/e-learning/</a:t>
              </a:r>
            </a:p>
          </p:txBody>
        </p:sp>
      </p:grp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3124200"/>
            <a:ext cx="3711575" cy="29829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7001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F46C4AA-06D9-49A0-973E-5D5E64354F1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ls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файловете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поддиректориите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FBC966A-3730-4F76-BB9F-342532C55041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cd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Промяна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записва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преместим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cd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MyPrograms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намира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нужно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зададе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целия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191000"/>
            <a:ext cx="8449215" cy="11015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DA563A7-439E-4F87-9140-67F08970B8C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mkdir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нова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посочено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Mkdir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Images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3429000"/>
            <a:ext cx="9182100" cy="1676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A6DF02D-63DD-45CB-9DDD-0C2DD683480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9E5B2773-699D-4C98-ADE3-3F8E00E7A3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дори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)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45" y="3453008"/>
            <a:ext cx="9156700" cy="1905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36903E-B781-4384-8F13-3BEA53611A7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touch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3200400"/>
            <a:ext cx="9182100" cy="952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177583C-BB2C-4344-B593-98F292E6D94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cp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3930769"/>
            <a:ext cx="8996690" cy="9470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9F46C3F-E95B-4F70-AD45-6A9B2DB1935D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mv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3854569"/>
            <a:ext cx="9182100" cy="11811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018B831-E035-45F2-ADA9-54A33FF23A3A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locate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търсене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Алтернатива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search в Windows.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10)</a:t>
            </a:r>
            <a:endParaRPr lang="en-US" sz="4000" b="1" dirty="0">
              <a:solidFill>
                <a:srgbClr val="F3BE60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588543"/>
            <a:ext cx="9882687" cy="1052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BA09D28-7A69-4527-9877-A4C26B7A20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cat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изписване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съдържанието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зададен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11)</a:t>
            </a:r>
            <a:endParaRPr lang="en-US" sz="4000" b="1" dirty="0">
              <a:solidFill>
                <a:srgbClr val="F3BE6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8913" y="41275"/>
            <a:ext cx="50530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Съдържание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CC15458-A21B-4CE1-82D7-AF0801DB1353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0500" y="1192213"/>
            <a:ext cx="9942513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514350" indent="-5127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Какво е Linux Shell?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Структура на файловата система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Основни Linux команди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2822575"/>
            <a:ext cx="3406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79A0E0BA-0B4F-4A0E-B48A-055C4BFFF45F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smtClean="0">
                <a:solidFill>
                  <a:srgbClr val="FFC000"/>
                </a:solidFill>
                <a:latin typeface="Calibri" charset="0"/>
              </a:rPr>
              <a:t>date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зa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показване на текущото време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12)</a:t>
            </a:r>
            <a:endParaRPr lang="en-US" sz="4000" b="1" dirty="0">
              <a:solidFill>
                <a:srgbClr val="F3BE60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3166997"/>
            <a:ext cx="3289300" cy="21888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CE1BE181-E2AD-4945-BFA0-7721079613F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cal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календар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месец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различни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атрибути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може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един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cal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-3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3312447"/>
            <a:ext cx="3429000" cy="27883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CEE09E2-A064-4CEA-AFD3-97562885234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nano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vi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Това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стандартни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текстови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редактори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които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инсталират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заедно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Linux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дистрибуции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6C1E5A12-0DE7-4549-AAB7-0B305D150D34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sudo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пиша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други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когато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пожелаем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изпълни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администатор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(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SuperUser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DO)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AB955EB-BE27-49B6-A257-1CC273B766F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df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дисковото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пространство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26" y="3048000"/>
            <a:ext cx="9182100" cy="208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8A3CC465-5207-4363-85B3-C3EA6E487B80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ping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проверява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връзка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между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вашата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машина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определен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адрес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3415430"/>
            <a:ext cx="9169400" cy="2120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727094E-5681-4903-AF36-A6508A2A57E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chmod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използва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промяна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върху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разгледайте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видове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върху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  <a:hlinkClick r:id="rId3"/>
              </a:rPr>
              <a:t>ПРАВА НА ФАЙЛОВЕ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4D3F478-3B4A-4FDD-9F8B-56CD822ADA8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стартираните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процеси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 smtClean="0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(19)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6C46B3-2D5A-46A9-B902-37AE08F8BD6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man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последвана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друга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нейното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детайлно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описание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по-кратка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алтернатива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може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използа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“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” --help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528763" y="6400800"/>
            <a:ext cx="104822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u="sng">
                <a:solidFill>
                  <a:srgbClr val="F6C781"/>
                </a:solidFill>
                <a:latin typeface="Calibri" charset="0"/>
                <a:hlinkClick r:id="rId3"/>
              </a:rPr>
              <a:t>https://it-kariera.mon.bg/e-learning/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Операционни системи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Какво е Linux Shell?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operating system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143000"/>
            <a:ext cx="5786437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39221BD-41CB-4DB6-B24A-921AB19084F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30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0500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Настоящият курс (слайдове, примери, видео, задачи и др.) се разпространяват под свободен лиценз "</a:t>
            </a:r>
            <a:r>
              <a:rPr lang="en-US" sz="3400" u="sng">
                <a:solidFill>
                  <a:srgbClr val="F6C781"/>
                </a:solidFill>
                <a:latin typeface="Calibri" charset="0"/>
                <a:hlinkClick r:id="rId3"/>
              </a:rPr>
              <a:t>Creative Commons Attribution-NonCommercial-ShareAlike 4.0 International</a:t>
            </a:r>
            <a:r>
              <a:rPr lang="en-US" sz="3400">
                <a:solidFill>
                  <a:srgbClr val="FFFFFF"/>
                </a:solidFill>
                <a:latin typeface="Calibri" charset="0"/>
              </a:rPr>
              <a:t>"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240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240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24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Лиценз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462338"/>
            <a:ext cx="3170237" cy="1109662"/>
          </a:xfrm>
          <a:prstGeom prst="rect">
            <a:avLst/>
          </a:prstGeom>
          <a:noFill/>
          <a:ln w="9525" cap="flat">
            <a:solidFill>
              <a:srgbClr val="7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0944E3A-7D27-4F43-BBE8-6B63EAAB73C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Linux Shell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3636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Shell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Terminal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програма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получава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потребителя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изпраща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към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ОС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това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възможно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обратно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400" dirty="0" smtClean="0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400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съобщение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грешка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Голяма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част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Linux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изкарват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никакъв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свършили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успешно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своята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работа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34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168275"/>
            <a:ext cx="2438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Файлова система на Linux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installation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609600"/>
            <a:ext cx="53308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6015B6F-2766-4CF5-B67A-CCA98B482F3E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Структура на файловата система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451D48E3-3BCD-45E8-8D19-F7BD37C31F6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Файлова система Linux vs Windows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Основни Linux команди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Operating systems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914400"/>
            <a:ext cx="5934075" cy="34397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3224B69-93CB-41D2-B9A1-5B5EB4E752A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pwd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F3BE60"/>
                </a:solidFill>
                <a:latin typeface="Calibri" charset="0"/>
              </a:rPr>
              <a:t>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00400"/>
            <a:ext cx="11462619" cy="6332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CJK SC Regular"/>
        <a:cs typeface="Noto Sans CJK SC Regular"/>
      </a:majorFont>
      <a:minorFont>
        <a:latin typeface="Calibri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CJK SC Regular"/>
        <a:cs typeface="Noto Sans CJK SC Regular"/>
      </a:majorFont>
      <a:minorFont>
        <a:latin typeface="Calibri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CJK SC Regular"/>
        <a:cs typeface="Noto Sans CJK SC Regular"/>
      </a:majorFont>
      <a:minorFont>
        <a:latin typeface="Calibri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CJK SC Regular"/>
        <a:cs typeface="Noto Sans CJK SC Regular"/>
      </a:majorFont>
      <a:minorFont>
        <a:latin typeface="Calibri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5551</TotalTime>
  <Words>770</Words>
  <Application>Microsoft Office PowerPoint</Application>
  <PresentationFormat>Custom</PresentationFormat>
  <Paragraphs>181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Основни Linux команди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Software, University, programming, software, development, software, engineering, course</cp:keywords>
  <dc:description>Software University Foundation - http://softuni.foundation/</dc:description>
  <cp:lastModifiedBy>Vencislav Nachev</cp:lastModifiedBy>
  <cp:revision>258</cp:revision>
  <cp:lastPrinted>1601-01-01T00:00:00Z</cp:lastPrinted>
  <dcterms:created xsi:type="dcterms:W3CDTF">2014-01-02T22:00:34Z</dcterms:created>
  <dcterms:modified xsi:type="dcterms:W3CDTF">2019-05-03T14:58:29Z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Software University (SoftUni)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4</vt:r8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14</vt:r8>
  </property>
  <property fmtid="{D5CDD505-2E9C-101B-9397-08002B2CF9AE}" pid="13" name="_TemplateID">
    <vt:lpwstr>TC027879909991</vt:lpwstr>
  </property>
  <property fmtid="{D5CDD505-2E9C-101B-9397-08002B2CF9AE}" pid="14" name="category">
    <vt:lpwstr>programming;computer programming;software development;web development</vt:lpwstr>
  </property>
</Properties>
</file>