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0"/>
  </p:notesMasterIdLst>
  <p:handoutMasterIdLst>
    <p:handoutMasterId r:id="rId11"/>
  </p:handoutMasterIdLst>
  <p:sldIdLst>
    <p:sldId id="616" r:id="rId3"/>
    <p:sldId id="611" r:id="rId4"/>
    <p:sldId id="606" r:id="rId5"/>
    <p:sldId id="617" r:id="rId6"/>
    <p:sldId id="614" r:id="rId7"/>
    <p:sldId id="612" r:id="rId8"/>
    <p:sldId id="615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869BFB0-2A68-4789-A0A8-AA910657877A}">
          <p14:sldIdLst>
            <p14:sldId id="616"/>
            <p14:sldId id="611"/>
            <p14:sldId id="606"/>
            <p14:sldId id="617"/>
          </p14:sldIdLst>
        </p14:section>
        <p14:section name="Заключение" id="{CAD93B16-9430-4CD6-BD17-69844E1E5D8E}">
          <p14:sldIdLst>
            <p14:sldId id="614"/>
            <p14:sldId id="612"/>
            <p14:sldId id="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6B854E"/>
    <a:srgbClr val="FBEEDC"/>
    <a:srgbClr val="F8DC9E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0" autoAdjust="0"/>
    <p:restoredTop sz="83842" autoAdjust="0"/>
  </p:normalViewPr>
  <p:slideViewPr>
    <p:cSldViewPr>
      <p:cViewPr varScale="1">
        <p:scale>
          <a:sx n="57" d="100"/>
          <a:sy n="57" d="100"/>
        </p:scale>
        <p:origin x="1026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8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7894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2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85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23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9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918E561-208F-4082-A06D-5CCCDA8771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0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Слой за услуги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Subtitle 28">
            <a:extLst>
              <a:ext uri="{FF2B5EF4-FFF2-40B4-BE49-F238E27FC236}">
                <a16:creationId xmlns="" xmlns:a16="http://schemas.microsoft.com/office/drawing/2014/main" id="{965D0CC8-407E-4C79-AC34-3E4E54A6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028" y="1857286"/>
            <a:ext cx="7382341" cy="64205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5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Какво е трислоен модел?</a:t>
            </a:r>
            <a:endParaRPr lang="en-US" dirty="0" smtClean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Слой </a:t>
            </a:r>
            <a:r>
              <a:rPr lang="bg-BG" dirty="0" smtClean="0"/>
              <a:t>за услуги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020" y="1905000"/>
            <a:ext cx="3547193" cy="457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3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трислоен модел?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538691" y="1710453"/>
            <a:ext cx="11034600" cy="1247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</a:rPr>
              <a:t>ПРЕЗЕНТАЦИОНЕН</a:t>
            </a:r>
            <a:br>
              <a:rPr lang="bg-BG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</a:rPr>
              <a:t>СЛОЙ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05674" y="1879599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/>
              <a:t>Вход</a:t>
            </a:r>
            <a:endParaRPr lang="en-US" sz="2800" dirty="0"/>
          </a:p>
        </p:txBody>
      </p:sp>
      <p:sp>
        <p:nvSpPr>
          <p:cNvPr id="49" name="Rounded Rectangle 48"/>
          <p:cNvSpPr/>
          <p:nvPr/>
        </p:nvSpPr>
        <p:spPr>
          <a:xfrm>
            <a:off x="7694612" y="1892150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/>
              <a:t>Изход</a:t>
            </a:r>
            <a:endParaRPr lang="en-US" sz="2800" dirty="0"/>
          </a:p>
        </p:txBody>
      </p:sp>
      <p:sp>
        <p:nvSpPr>
          <p:cNvPr id="50" name="Rectangle 49"/>
          <p:cNvSpPr/>
          <p:nvPr/>
        </p:nvSpPr>
        <p:spPr>
          <a:xfrm>
            <a:off x="531812" y="3380998"/>
            <a:ext cx="11034600" cy="124739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smtClean="0">
                <a:solidFill>
                  <a:schemeClr val="tx2">
                    <a:lumMod val="75000"/>
                  </a:schemeClr>
                </a:solidFill>
              </a:rPr>
              <a:t>СЛОЙ ЗА УСЛУГИ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29486" y="3564440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Обработка</a:t>
            </a:r>
            <a:endParaRPr lang="en-US" sz="2800" dirty="0"/>
          </a:p>
        </p:txBody>
      </p:sp>
      <p:sp>
        <p:nvSpPr>
          <p:cNvPr id="53" name="Rounded Rectangle 52"/>
          <p:cNvSpPr/>
          <p:nvPr/>
        </p:nvSpPr>
        <p:spPr>
          <a:xfrm>
            <a:off x="7694612" y="3564440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Обработка</a:t>
            </a:r>
            <a:endParaRPr lang="en-US" sz="2800" dirty="0"/>
          </a:p>
        </p:txBody>
      </p:sp>
      <p:sp>
        <p:nvSpPr>
          <p:cNvPr id="54" name="Rectangle 53"/>
          <p:cNvSpPr/>
          <p:nvPr/>
        </p:nvSpPr>
        <p:spPr>
          <a:xfrm>
            <a:off x="531812" y="4953000"/>
            <a:ext cx="11034600" cy="1247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sz="2800" b="1" dirty="0">
                <a:solidFill>
                  <a:schemeClr val="tx2">
                    <a:lumMod val="75000"/>
                  </a:schemeClr>
                </a:solidFill>
              </a:rPr>
              <a:t>СЛОЙ ЗА ДАННИ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281043" y="5136442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/>
              <a:t>БД</a:t>
            </a:r>
            <a:endParaRPr lang="en-US" sz="2800" dirty="0"/>
          </a:p>
        </p:txBody>
      </p:sp>
      <p:sp>
        <p:nvSpPr>
          <p:cNvPr id="22" name="Down Arrow 21"/>
          <p:cNvSpPr/>
          <p:nvPr/>
        </p:nvSpPr>
        <p:spPr>
          <a:xfrm>
            <a:off x="2208212" y="2804100"/>
            <a:ext cx="609600" cy="701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7" name="Down Arrow 56"/>
          <p:cNvSpPr/>
          <p:nvPr/>
        </p:nvSpPr>
        <p:spPr>
          <a:xfrm rot="-2700000">
            <a:off x="2863339" y="4461735"/>
            <a:ext cx="609600" cy="1100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8" name="Down Arrow 57"/>
          <p:cNvSpPr/>
          <p:nvPr/>
        </p:nvSpPr>
        <p:spPr>
          <a:xfrm rot="13319652">
            <a:off x="8178097" y="4637707"/>
            <a:ext cx="609600" cy="1100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9" name="Down Arrow 58"/>
          <p:cNvSpPr/>
          <p:nvPr/>
        </p:nvSpPr>
        <p:spPr>
          <a:xfrm rot="-10800000">
            <a:off x="9218612" y="2795632"/>
            <a:ext cx="609600" cy="701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5939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noProof="1" smtClean="0"/>
              <a:t>Наричан още: бизнес слой, логически слой /</a:t>
            </a:r>
            <a:r>
              <a:rPr lang="en-US" sz="3200" noProof="1" smtClean="0"/>
              <a:t>business logic layer, service layer, middle layer, logic layer/</a:t>
            </a:r>
          </a:p>
          <a:p>
            <a:pPr>
              <a:lnSpc>
                <a:spcPct val="100000"/>
              </a:lnSpc>
            </a:pPr>
            <a:r>
              <a:rPr lang="bg-BG" sz="3200" noProof="1" smtClean="0"/>
              <a:t>Отговаря за:</a:t>
            </a:r>
          </a:p>
          <a:p>
            <a:pPr lvl="1">
              <a:lnSpc>
                <a:spcPct val="100000"/>
              </a:lnSpc>
            </a:pPr>
            <a:r>
              <a:rPr lang="bg-BG" sz="3000" noProof="1" smtClean="0"/>
              <a:t>Обработка на данните приети от презентационния слой</a:t>
            </a:r>
          </a:p>
          <a:p>
            <a:pPr lvl="1">
              <a:lnSpc>
                <a:spcPct val="100000"/>
              </a:lnSpc>
            </a:pPr>
            <a:r>
              <a:rPr lang="bg-BG" sz="3000" noProof="1" smtClean="0"/>
              <a:t>Заявяване на данни от слоя за данни</a:t>
            </a:r>
          </a:p>
          <a:p>
            <a:pPr lvl="1">
              <a:lnSpc>
                <a:spcPct val="100000"/>
              </a:lnSpc>
            </a:pPr>
            <a:r>
              <a:rPr lang="bg-BG" sz="3000" noProof="1" smtClean="0"/>
              <a:t>Обработка на получените данни от слоя за данни</a:t>
            </a:r>
          </a:p>
          <a:p>
            <a:pPr lvl="1">
              <a:lnSpc>
                <a:spcPct val="100000"/>
              </a:lnSpc>
            </a:pPr>
            <a:r>
              <a:rPr lang="bg-BG" sz="3000" noProof="1" smtClean="0"/>
              <a:t>Подготовка на данните за презентационния слой</a:t>
            </a:r>
            <a:endParaRPr lang="en-US" sz="3000" noProof="1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Слой за </a:t>
            </a:r>
            <a:r>
              <a:rPr lang="bg-BG" dirty="0" smtClean="0"/>
              <a:t>услуги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584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150938"/>
            <a:ext cx="8215313" cy="557053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bg-BG" sz="3600" dirty="0" smtClean="0"/>
              <a:t>Слоят за </a:t>
            </a:r>
            <a:r>
              <a:rPr lang="bg-BG" sz="3600" dirty="0" smtClean="0"/>
              <a:t>услуги отговаря </a:t>
            </a:r>
            <a:r>
              <a:rPr lang="bg-BG" sz="3600" dirty="0" smtClean="0"/>
              <a:t>за:</a:t>
            </a:r>
          </a:p>
          <a:p>
            <a:pPr>
              <a:lnSpc>
                <a:spcPct val="110000"/>
              </a:lnSpc>
            </a:pPr>
            <a:r>
              <a:rPr lang="bg-BG" sz="3600" dirty="0" smtClean="0"/>
              <a:t>обработка </a:t>
            </a:r>
            <a:r>
              <a:rPr lang="bg-BG" sz="3600" dirty="0" smtClean="0"/>
              <a:t>на </a:t>
            </a:r>
            <a:r>
              <a:rPr lang="bg-BG" sz="3600" dirty="0" smtClean="0"/>
              <a:t>данни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д</a:t>
            </a:r>
            <a:r>
              <a:rPr lang="bg-BG" sz="3600" dirty="0" smtClean="0"/>
              <a:t>остъпване на слоя за данни</a:t>
            </a:r>
          </a:p>
          <a:p>
            <a:pPr>
              <a:lnSpc>
                <a:spcPct val="110000"/>
              </a:lnSpc>
            </a:pPr>
            <a:r>
              <a:rPr lang="bg-BG" sz="3600" dirty="0" smtClean="0"/>
              <a:t>Подготовка на данни за презентационния слой</a:t>
            </a:r>
            <a:endParaRPr lang="bg-BG" sz="3600" dirty="0" smtClean="0"/>
          </a:p>
          <a:p>
            <a:pPr>
              <a:lnSpc>
                <a:spcPct val="110000"/>
              </a:lnSpc>
            </a:pPr>
            <a:endParaRPr lang="bg-BG" sz="36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/>
              <a:t>Какво научихме </a:t>
            </a:r>
            <a:r>
              <a:rPr lang="bg-BG" dirty="0" smtClean="0"/>
              <a:t>в този </a:t>
            </a:r>
            <a:r>
              <a:rPr lang="bg-BG" dirty="0"/>
              <a:t>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5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Слой </a:t>
            </a:r>
            <a:r>
              <a:rPr lang="bg-BG" smtClean="0"/>
              <a:t>за </a:t>
            </a:r>
            <a:r>
              <a:rPr lang="bg-BG" smtClean="0"/>
              <a:t>услуги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7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 smtClean="0">
                <a:hlinkClick r:id="rId4"/>
              </a:rPr>
              <a:t>"Принципи на програмирането със C#"</a:t>
            </a:r>
            <a:r>
              <a:rPr lang="bg-BG" sz="2000" dirty="0" smtClean="0"/>
              <a:t> </a:t>
            </a:r>
            <a:r>
              <a:rPr lang="bg-BG" sz="2000" dirty="0"/>
              <a:t>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28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4585</TotalTime>
  <Words>231</Words>
  <Application>Microsoft Office PowerPoint</Application>
  <PresentationFormat>Custom</PresentationFormat>
  <Paragraphs>51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Wingdings</vt:lpstr>
      <vt:lpstr>Wingdings 2</vt:lpstr>
      <vt:lpstr>SoftUni 16x9</vt:lpstr>
      <vt:lpstr>PowerPoint Presentation</vt:lpstr>
      <vt:lpstr>Съдържание</vt:lpstr>
      <vt:lpstr>Какво е трислоен модел?</vt:lpstr>
      <vt:lpstr>Слой за услуги</vt:lpstr>
      <vt:lpstr>Какво научихме в този час?</vt:lpstr>
      <vt:lpstr>Слой за услуги</vt:lpstr>
      <vt:lpstr>Лиценз</vt:lpstr>
    </vt:vector>
  </TitlesOfParts>
  <Manager>Svetlin Nakov</Manager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Introduction to MVC</dc:title>
  <dc:subject>Java, Bootstrap, Cookies, Sessions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https://softuni.bg/courses/java-web-development-basics</dc:description>
  <cp:lastModifiedBy>pc</cp:lastModifiedBy>
  <cp:revision>273</cp:revision>
  <dcterms:created xsi:type="dcterms:W3CDTF">2014-01-02T17:00:34Z</dcterms:created>
  <dcterms:modified xsi:type="dcterms:W3CDTF">2019-01-18T13:06:09Z</dcterms:modified>
  <cp:category>programming;computer programming;software development;web development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