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613" r:id="rId3"/>
    <p:sldId id="609" r:id="rId4"/>
    <p:sldId id="605" r:id="rId5"/>
    <p:sldId id="607" r:id="rId6"/>
    <p:sldId id="614" r:id="rId7"/>
    <p:sldId id="615" r:id="rId8"/>
    <p:sldId id="616" r:id="rId9"/>
    <p:sldId id="610" r:id="rId10"/>
    <p:sldId id="611" r:id="rId11"/>
    <p:sldId id="617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869BFB0-2A68-4789-A0A8-AA910657877A}">
          <p14:sldIdLst>
            <p14:sldId id="613"/>
            <p14:sldId id="609"/>
            <p14:sldId id="605"/>
          </p14:sldIdLst>
        </p14:section>
        <p14:section name="Клас Program" id="{F4BC86D2-16EB-4E41-9B2E-3066BCF27B3B}">
          <p14:sldIdLst>
            <p14:sldId id="607"/>
            <p14:sldId id="614"/>
            <p14:sldId id="615"/>
            <p14:sldId id="616"/>
          </p14:sldIdLst>
        </p14:section>
        <p14:section name="Заключение" id="{CAD93B16-9430-4CD6-BD17-69844E1E5D8E}">
          <p14:sldIdLst>
            <p14:sldId id="610"/>
            <p14:sldId id="611"/>
            <p14:sldId id="6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6B854E"/>
    <a:srgbClr val="FBEEDC"/>
    <a:srgbClr val="F8DC9E"/>
    <a:srgbClr val="FBEEC9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0" autoAdjust="0"/>
    <p:restoredTop sz="83842" autoAdjust="0"/>
  </p:normalViewPr>
  <p:slideViewPr>
    <p:cSldViewPr>
      <p:cViewPr varScale="1">
        <p:scale>
          <a:sx n="57" d="100"/>
          <a:sy n="57" d="100"/>
        </p:scale>
        <p:origin x="102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1/16/2019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94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08903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55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88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78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3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918E561-208F-4082-A06D-5CCCDA87714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6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921308" y="762000"/>
            <a:ext cx="8645003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Въведение в </a:t>
            </a:r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679582" cy="2524722"/>
            <a:chOff x="745783" y="3624633"/>
            <a:chExt cx="6679582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xmlns="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F5A4366-F5D6-4393-BD7A-141ED3660C17}"/>
                </a:ext>
              </a:extLst>
            </p:cNvPr>
            <p:cNvSpPr txBox="1"/>
            <p:nvPr/>
          </p:nvSpPr>
          <p:spPr>
            <a:xfrm rot="1323314">
              <a:off x="4564133" y="3666668"/>
              <a:ext cx="286123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xmlns="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xmlns="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xmlns="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4" name="Subtitle 28">
            <a:extLst>
              <a:ext uri="{FF2B5EF4-FFF2-40B4-BE49-F238E27FC236}">
                <a16:creationId xmlns:a16="http://schemas.microsoft.com/office/drawing/2014/main" xmlns="" id="{965D0CC8-407E-4C79-AC34-3E4E54A63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8028" y="1857286"/>
            <a:ext cx="7382341" cy="642054"/>
          </a:xfrm>
        </p:spPr>
        <p:txBody>
          <a:bodyPr/>
          <a:lstStyle/>
          <a:p>
            <a:r>
              <a:rPr lang="bg-BG" dirty="0" smtClean="0"/>
              <a:t>Структура на проекта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/>
          <a:srcRect r="6255"/>
          <a:stretch/>
        </p:blipFill>
        <p:spPr>
          <a:xfrm>
            <a:off x="7313612" y="3884177"/>
            <a:ext cx="4718728" cy="2629466"/>
          </a:xfrm>
          <a:prstGeom prst="roundRect">
            <a:avLst>
              <a:gd name="adj" fmla="val 810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7658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ru-RU" sz="2000" dirty="0" smtClean="0">
                <a:hlinkClick r:id="rId4"/>
              </a:rPr>
              <a:t>"Принципи на програмирането със C#"</a:t>
            </a:r>
            <a:r>
              <a:rPr lang="bg-BG" sz="2000" dirty="0" smtClean="0"/>
              <a:t> </a:t>
            </a:r>
            <a:r>
              <a:rPr lang="bg-BG" sz="2000" dirty="0"/>
              <a:t>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638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en-US" dirty="0" smtClean="0"/>
              <a:t>MVC </a:t>
            </a:r>
            <a:r>
              <a:rPr lang="bg-BG" dirty="0" smtClean="0"/>
              <a:t>структура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bg-BG" dirty="0" smtClean="0"/>
              <a:t>Модел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bg-BG" dirty="0" smtClean="0"/>
              <a:t>Изглед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bg-BG" dirty="0" smtClean="0"/>
              <a:t>Контролер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7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0" y="954647"/>
            <a:ext cx="11804822" cy="4760353"/>
          </a:xfrm>
        </p:spPr>
        <p:txBody>
          <a:bodyPr>
            <a:normAutofit/>
          </a:bodyPr>
          <a:lstStyle/>
          <a:p>
            <a:r>
              <a:rPr lang="bg-BG" dirty="0" smtClean="0"/>
              <a:t>Проект </a:t>
            </a:r>
            <a:r>
              <a:rPr lang="en-US" dirty="0" err="1" smtClean="0"/>
              <a:t>ConsoleMVC</a:t>
            </a:r>
            <a:endParaRPr lang="en-US" dirty="0" smtClean="0"/>
          </a:p>
          <a:p>
            <a:pPr lvl="1"/>
            <a:r>
              <a:rPr lang="en-US" dirty="0" err="1" smtClean="0"/>
              <a:t>Program.cs</a:t>
            </a:r>
            <a:r>
              <a:rPr lang="en-US" dirty="0" smtClean="0"/>
              <a:t> – </a:t>
            </a:r>
            <a:r>
              <a:rPr lang="bg-BG" dirty="0" smtClean="0"/>
              <a:t>главна програма</a:t>
            </a:r>
            <a:endParaRPr lang="en-US" dirty="0" smtClean="0"/>
          </a:p>
          <a:p>
            <a:pPr lvl="1"/>
            <a:r>
              <a:rPr lang="en-US" dirty="0" smtClean="0"/>
              <a:t>Model </a:t>
            </a:r>
            <a:r>
              <a:rPr lang="bg-BG" dirty="0" smtClean="0"/>
              <a:t> - папка съдържаща класове описващи модели</a:t>
            </a:r>
            <a:endParaRPr lang="en-US" dirty="0" smtClean="0"/>
          </a:p>
          <a:p>
            <a:pPr lvl="1"/>
            <a:r>
              <a:rPr lang="en-US" dirty="0" smtClean="0"/>
              <a:t>Views</a:t>
            </a:r>
            <a:r>
              <a:rPr lang="bg-BG" dirty="0" smtClean="0"/>
              <a:t> – папка съдържаща класове описващи изгледи</a:t>
            </a:r>
            <a:endParaRPr lang="en-US" dirty="0" smtClean="0"/>
          </a:p>
          <a:p>
            <a:pPr lvl="1"/>
            <a:r>
              <a:rPr lang="en-US" dirty="0" smtClean="0"/>
              <a:t>Controllers</a:t>
            </a:r>
            <a:r>
              <a:rPr lang="bg-BG" dirty="0" smtClean="0"/>
              <a:t> – папка съдържаща класове описващи контролери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на проекта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9681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4944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/>
              <a:t>Ще използваме </a:t>
            </a:r>
            <a:r>
              <a:rPr lang="en-US" dirty="0" smtClean="0"/>
              <a:t>Program </a:t>
            </a:r>
            <a:r>
              <a:rPr lang="bg-BG" dirty="0" smtClean="0"/>
              <a:t>класът като входна точка. Тук ще създадем контролера, който ще управлява всичко.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Класът </a:t>
            </a:r>
            <a:r>
              <a:rPr lang="en-US" dirty="0" smtClean="0"/>
              <a:t>Program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3223" y="2556570"/>
            <a:ext cx="11277600" cy="3539430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r>
              <a:rPr lang="en-US" sz="3200" dirty="0" smtClean="0"/>
              <a:t>class </a:t>
            </a:r>
            <a:r>
              <a:rPr lang="en-US" sz="3200" dirty="0"/>
              <a:t>Program</a:t>
            </a:r>
          </a:p>
          <a:p>
            <a:r>
              <a:rPr lang="bg-BG" sz="3200" dirty="0"/>
              <a:t>    {</a:t>
            </a:r>
          </a:p>
          <a:p>
            <a:r>
              <a:rPr lang="en-US" sz="3200" dirty="0"/>
              <a:t>        static void Main(string[] </a:t>
            </a:r>
            <a:r>
              <a:rPr lang="en-US" sz="3200" dirty="0" err="1"/>
              <a:t>args</a:t>
            </a:r>
            <a:r>
              <a:rPr lang="en-US" sz="3200" dirty="0"/>
              <a:t>)</a:t>
            </a:r>
          </a:p>
          <a:p>
            <a:r>
              <a:rPr lang="bg-BG" sz="3200" dirty="0"/>
              <a:t>        {</a:t>
            </a:r>
          </a:p>
          <a:p>
            <a:r>
              <a:rPr lang="en-US" sz="3200" dirty="0"/>
              <a:t>            </a:t>
            </a:r>
            <a:r>
              <a:rPr lang="en-US" sz="3200" dirty="0" err="1"/>
              <a:t>TipCalculatorController</a:t>
            </a:r>
            <a:r>
              <a:rPr lang="en-US" sz="3200" dirty="0"/>
              <a:t> t = new </a:t>
            </a:r>
            <a:r>
              <a:rPr lang="en-US" sz="3200" dirty="0" err="1"/>
              <a:t>TipCalculatorController</a:t>
            </a:r>
            <a:r>
              <a:rPr lang="en-US" sz="3200" dirty="0"/>
              <a:t>();</a:t>
            </a:r>
          </a:p>
          <a:p>
            <a:r>
              <a:rPr lang="bg-BG" sz="3200" dirty="0"/>
              <a:t>        }</a:t>
            </a:r>
          </a:p>
          <a:p>
            <a:r>
              <a:rPr lang="bg-BG" sz="3200" dirty="0"/>
              <a:t>    </a:t>
            </a:r>
            <a:r>
              <a:rPr lang="bg-BG" sz="3200" dirty="0" smtClean="0"/>
              <a:t>}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100305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0" y="954647"/>
            <a:ext cx="11804822" cy="4760353"/>
          </a:xfrm>
        </p:spPr>
        <p:txBody>
          <a:bodyPr>
            <a:normAutofit/>
          </a:bodyPr>
          <a:lstStyle/>
          <a:p>
            <a:r>
              <a:rPr lang="bg-BG" dirty="0" smtClean="0"/>
              <a:t>Съдържа две полета</a:t>
            </a:r>
            <a:r>
              <a:rPr lang="en-US" dirty="0" smtClean="0"/>
              <a:t> </a:t>
            </a:r>
            <a:r>
              <a:rPr lang="en-US" dirty="0"/>
              <a:t>amount </a:t>
            </a:r>
            <a:r>
              <a:rPr lang="bg-BG" dirty="0" smtClean="0"/>
              <a:t>(сума) и</a:t>
            </a:r>
            <a:r>
              <a:rPr lang="en-US" dirty="0" smtClean="0"/>
              <a:t> percent</a:t>
            </a:r>
            <a:r>
              <a:rPr lang="bg-BG" dirty="0" smtClean="0"/>
              <a:t> (процент)</a:t>
            </a:r>
            <a:r>
              <a:rPr lang="en-US" dirty="0" smtClean="0"/>
              <a:t>.</a:t>
            </a:r>
            <a:endParaRPr lang="bg-BG" dirty="0" smtClean="0"/>
          </a:p>
          <a:p>
            <a:r>
              <a:rPr lang="bg-BG" dirty="0" smtClean="0"/>
              <a:t>Съдържа свойства за тях</a:t>
            </a:r>
          </a:p>
          <a:p>
            <a:r>
              <a:rPr lang="bg-BG" dirty="0" smtClean="0"/>
              <a:t>Прави изчисленията и управлява данните</a:t>
            </a:r>
            <a:endParaRPr lang="en-US" dirty="0" smtClean="0"/>
          </a:p>
          <a:p>
            <a:r>
              <a:rPr lang="bg-BG" dirty="0" smtClean="0"/>
              <a:t>Този клас не се интересува от изгледа и контролера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Модел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4038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0" y="954647"/>
            <a:ext cx="11804822" cy="4760353"/>
          </a:xfrm>
        </p:spPr>
        <p:txBody>
          <a:bodyPr>
            <a:normAutofit/>
          </a:bodyPr>
          <a:lstStyle/>
          <a:p>
            <a:r>
              <a:rPr lang="bg-BG" dirty="0" smtClean="0"/>
              <a:t>Изгледът е клас, в който се описва конкретен потребителски интерфейс</a:t>
            </a:r>
          </a:p>
          <a:p>
            <a:r>
              <a:rPr lang="bg-BG" dirty="0" smtClean="0"/>
              <a:t>Може да се ползва както за </a:t>
            </a:r>
            <a:r>
              <a:rPr lang="bg-BG" dirty="0" err="1" smtClean="0"/>
              <a:t>въеждане</a:t>
            </a:r>
            <a:r>
              <a:rPr lang="bg-BG" dirty="0" smtClean="0"/>
              <a:t>, така и за извеждане на данни</a:t>
            </a:r>
          </a:p>
          <a:p>
            <a:r>
              <a:rPr lang="bg-BG" dirty="0" smtClean="0"/>
              <a:t>Може да е свързан с Модел (</a:t>
            </a:r>
            <a:r>
              <a:rPr lang="en-US" dirty="0" smtClean="0"/>
              <a:t>DTO</a:t>
            </a:r>
            <a:r>
              <a:rPr lang="bg-BG" dirty="0" smtClean="0"/>
              <a:t>)</a:t>
            </a:r>
            <a:r>
              <a:rPr lang="en-US" dirty="0" smtClean="0"/>
              <a:t>, </a:t>
            </a:r>
            <a:r>
              <a:rPr lang="bg-BG" dirty="0" smtClean="0"/>
              <a:t>а може и да не е свързан с модел</a:t>
            </a: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Изглед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7688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0" y="954647"/>
            <a:ext cx="11804822" cy="4760353"/>
          </a:xfrm>
        </p:spPr>
        <p:txBody>
          <a:bodyPr>
            <a:normAutofit/>
          </a:bodyPr>
          <a:lstStyle/>
          <a:p>
            <a:r>
              <a:rPr lang="bg-BG" dirty="0" smtClean="0"/>
              <a:t>Свързва</a:t>
            </a:r>
            <a:r>
              <a:rPr lang="ru-RU" dirty="0" smtClean="0"/>
              <a:t> </a:t>
            </a:r>
            <a:r>
              <a:rPr lang="ru-RU" dirty="0"/>
              <a:t>и</a:t>
            </a:r>
            <a:r>
              <a:rPr lang="ru-RU" dirty="0" smtClean="0"/>
              <a:t>згледа и модела</a:t>
            </a:r>
            <a:r>
              <a:rPr lang="bg-BG" dirty="0" smtClean="0"/>
              <a:t>.</a:t>
            </a:r>
          </a:p>
          <a:p>
            <a:r>
              <a:rPr lang="bg-BG" dirty="0" smtClean="0"/>
              <a:t>Създава инстанция на изгледа</a:t>
            </a:r>
          </a:p>
          <a:p>
            <a:r>
              <a:rPr lang="bg-BG" dirty="0" smtClean="0"/>
              <a:t>Създава инстанция на </a:t>
            </a:r>
            <a:r>
              <a:rPr lang="bg-BG" dirty="0"/>
              <a:t>м</a:t>
            </a:r>
            <a:r>
              <a:rPr lang="bg-BG" dirty="0" smtClean="0"/>
              <a:t>одела</a:t>
            </a:r>
          </a:p>
          <a:p>
            <a:r>
              <a:rPr lang="bg-BG" dirty="0" smtClean="0"/>
              <a:t>Предава данни към изгледа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Контролер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4413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1150938"/>
            <a:ext cx="8215313" cy="557053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2800" dirty="0" smtClean="0"/>
              <a:t>Структурата на </a:t>
            </a:r>
            <a:r>
              <a:rPr lang="en-US" sz="2800" dirty="0" smtClean="0"/>
              <a:t>MVC </a:t>
            </a:r>
            <a:r>
              <a:rPr lang="bg-BG" sz="2800" dirty="0" smtClean="0"/>
              <a:t>проекта е добре да е разпределена в 3 отделни подпапки:</a:t>
            </a:r>
          </a:p>
          <a:p>
            <a:pPr lvl="1">
              <a:lnSpc>
                <a:spcPct val="110000"/>
              </a:lnSpc>
            </a:pPr>
            <a:r>
              <a:rPr lang="en-US" sz="2600" dirty="0" smtClean="0"/>
              <a:t>Controllers – </a:t>
            </a:r>
            <a:r>
              <a:rPr lang="bg-BG" sz="2600" dirty="0" smtClean="0"/>
              <a:t>съдържаща контролер класовете</a:t>
            </a:r>
            <a:endParaRPr lang="en-US" sz="2600" dirty="0" smtClean="0"/>
          </a:p>
          <a:p>
            <a:pPr lvl="1">
              <a:lnSpc>
                <a:spcPct val="110000"/>
              </a:lnSpc>
            </a:pPr>
            <a:r>
              <a:rPr lang="en-US" sz="2600" dirty="0" smtClean="0"/>
              <a:t>Model</a:t>
            </a:r>
            <a:r>
              <a:rPr lang="bg-BG" sz="2600" dirty="0" smtClean="0"/>
              <a:t> – съдържаща класовете за моделите</a:t>
            </a:r>
          </a:p>
          <a:p>
            <a:pPr lvl="1">
              <a:lnSpc>
                <a:spcPct val="110000"/>
              </a:lnSpc>
            </a:pPr>
            <a:r>
              <a:rPr lang="en-US" sz="2600" dirty="0" smtClean="0"/>
              <a:t>Views </a:t>
            </a:r>
            <a:r>
              <a:rPr lang="bg-BG" sz="2600" dirty="0" smtClean="0"/>
              <a:t>– съдържаща изгледите</a:t>
            </a:r>
            <a:endParaRPr lang="en-US" sz="2600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bg-BG" dirty="0"/>
              <a:t>Какво научихме </a:t>
            </a:r>
            <a:r>
              <a:rPr lang="bg-BG" dirty="0" smtClean="0"/>
              <a:t>в този </a:t>
            </a:r>
            <a:r>
              <a:rPr lang="bg-BG" dirty="0"/>
              <a:t>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7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Въведение в </a:t>
            </a:r>
            <a:r>
              <a:rPr lang="en-US" dirty="0" smtClean="0"/>
              <a:t>MVC</a:t>
            </a:r>
            <a:r>
              <a:rPr lang="bg-BG" dirty="0" smtClean="0"/>
              <a:t>. </a:t>
            </a:r>
            <a:r>
              <a:rPr lang="bg-BG" smtClean="0"/>
              <a:t>Структура на проекта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2163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4871</TotalTime>
  <Words>362</Words>
  <Application>Microsoft Office PowerPoint</Application>
  <PresentationFormat>Custom</PresentationFormat>
  <Paragraphs>72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Wingdings</vt:lpstr>
      <vt:lpstr>Wingdings 2</vt:lpstr>
      <vt:lpstr>SoftUni 16x9</vt:lpstr>
      <vt:lpstr>PowerPoint Presentation</vt:lpstr>
      <vt:lpstr>Съдържание</vt:lpstr>
      <vt:lpstr>Структура на проекта</vt:lpstr>
      <vt:lpstr>Класът Program</vt:lpstr>
      <vt:lpstr>Модел</vt:lpstr>
      <vt:lpstr>Изглед</vt:lpstr>
      <vt:lpstr>Контролер</vt:lpstr>
      <vt:lpstr>Какво научихме в този час?</vt:lpstr>
      <vt:lpstr>Въведение в MVC. Структура на проекта</vt:lpstr>
      <vt:lpstr>Лиценз</vt:lpstr>
    </vt:vector>
  </TitlesOfParts>
  <Manager>Svetlin Nakov</Manager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Basics - Introduction to MVC</dc:title>
  <dc:subject>Java, Bootstrap, Cookies, Sessions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https://softuni.bg/courses/java-web-development-basics</dc:description>
  <cp:lastModifiedBy>pc</cp:lastModifiedBy>
  <cp:revision>238</cp:revision>
  <dcterms:created xsi:type="dcterms:W3CDTF">2014-01-02T17:00:34Z</dcterms:created>
  <dcterms:modified xsi:type="dcterms:W3CDTF">2019-01-16T20:31:35Z</dcterms:modified>
  <cp:category>programming;computer programming;software development;web development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