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616" r:id="rId3"/>
    <p:sldId id="611" r:id="rId4"/>
    <p:sldId id="617" r:id="rId5"/>
    <p:sldId id="606" r:id="rId6"/>
    <p:sldId id="607" r:id="rId7"/>
    <p:sldId id="618" r:id="rId8"/>
    <p:sldId id="608" r:id="rId9"/>
    <p:sldId id="614" r:id="rId10"/>
    <p:sldId id="612" r:id="rId11"/>
    <p:sldId id="615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869BFB0-2A68-4789-A0A8-AA910657877A}">
          <p14:sldIdLst>
            <p14:sldId id="616"/>
            <p14:sldId id="611"/>
          </p14:sldIdLst>
        </p14:section>
        <p14:section name="MVC" id="{F4BC86D2-16EB-4E41-9B2E-3066BCF27B3B}">
          <p14:sldIdLst>
            <p14:sldId id="617"/>
            <p14:sldId id="606"/>
            <p14:sldId id="607"/>
            <p14:sldId id="618"/>
            <p14:sldId id="608"/>
          </p14:sldIdLst>
        </p14:section>
        <p14:section name="Заключение" id="{CAD93B16-9430-4CD6-BD17-69844E1E5D8E}">
          <p14:sldIdLst>
            <p14:sldId id="614"/>
            <p14:sldId id="612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6B854E"/>
    <a:srgbClr val="FBEEDC"/>
    <a:srgbClr val="F8DC9E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0" autoAdjust="0"/>
    <p:restoredTop sz="83842" autoAdjust="0"/>
  </p:normalViewPr>
  <p:slideViewPr>
    <p:cSldViewPr>
      <p:cViewPr varScale="1">
        <p:scale>
          <a:sx n="57" d="100"/>
          <a:sy n="57" d="100"/>
        </p:scale>
        <p:origin x="102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8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789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ОПД</a:t>
            </a:r>
            <a:r>
              <a:rPr lang="bg-BG" baseline="0" dirty="0" smtClean="0"/>
              <a:t> – Обект за прехвърляне на данни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8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dirty="0" smtClean="0"/>
              <a:t>Изглед</a:t>
            </a:r>
            <a:r>
              <a:rPr lang="bg-BG" baseline="0" dirty="0" smtClean="0"/>
              <a:t>– Текстът, в диалоговия интерфейс, който пояснява въвеждането и извеждането на данните</a:t>
            </a:r>
          </a:p>
          <a:p>
            <a:r>
              <a:rPr lang="bg-BG" b="1" baseline="0" dirty="0" smtClean="0"/>
              <a:t>Модел</a:t>
            </a:r>
            <a:r>
              <a:rPr lang="bg-BG" baseline="0" dirty="0" smtClean="0"/>
              <a:t> – променливите, данните</a:t>
            </a:r>
          </a:p>
          <a:p>
            <a:r>
              <a:rPr lang="bg-BG" b="1" baseline="0" dirty="0" smtClean="0"/>
              <a:t>Услуга</a:t>
            </a:r>
            <a:r>
              <a:rPr lang="bg-BG" baseline="0" dirty="0" smtClean="0"/>
              <a:t> – изчисляването на обиколка и лице</a:t>
            </a:r>
          </a:p>
          <a:p>
            <a:r>
              <a:rPr lang="bg-BG" b="1" baseline="0" dirty="0" smtClean="0"/>
              <a:t>Контролер</a:t>
            </a:r>
            <a:r>
              <a:rPr lang="bg-BG" baseline="0" dirty="0" smtClean="0"/>
              <a:t> – командите за въвеждане, извеждане, за присвояване на стойност „=“.</a:t>
            </a:r>
          </a:p>
          <a:p>
            <a:endParaRPr lang="bg-BG" baseline="0" dirty="0" smtClean="0"/>
          </a:p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1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5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2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9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18E561-208F-4082-A06D-5CCCDA8771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0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Въведение в </a:t>
            </a: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xmlns="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028" y="1857286"/>
            <a:ext cx="7382341" cy="642054"/>
          </a:xfrm>
        </p:spPr>
        <p:txBody>
          <a:bodyPr/>
          <a:lstStyle/>
          <a:p>
            <a:r>
              <a:rPr lang="en-US" dirty="0"/>
              <a:t>Model-View-Controller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r="6255"/>
          <a:stretch/>
        </p:blipFill>
        <p:spPr>
          <a:xfrm>
            <a:off x="7313612" y="3884177"/>
            <a:ext cx="4718728" cy="2629466"/>
          </a:xfrm>
          <a:prstGeom prst="roundRect">
            <a:avLst>
              <a:gd name="adj" fmla="val 810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004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ru-RU" sz="2000" dirty="0" smtClean="0">
                <a:hlinkClick r:id="rId4"/>
              </a:rPr>
              <a:t>"Принципи на програмирането със C#"</a:t>
            </a:r>
            <a:r>
              <a:rPr lang="bg-BG" sz="2000" dirty="0" smtClean="0"/>
              <a:t> </a:t>
            </a:r>
            <a:r>
              <a:rPr lang="bg-BG" sz="2000" dirty="0"/>
              <a:t>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8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Какво представлява </a:t>
            </a:r>
            <a:r>
              <a:rPr lang="en-US" dirty="0" smtClean="0"/>
              <a:t>MVC?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Поток </a:t>
            </a:r>
            <a:r>
              <a:rPr lang="bg-BG" dirty="0"/>
              <a:t>на </a:t>
            </a:r>
            <a:r>
              <a:rPr lang="bg-BG" dirty="0" smtClean="0"/>
              <a:t>управлението</a:t>
            </a:r>
            <a:r>
              <a:rPr lang="en-US" dirty="0" smtClean="0"/>
              <a:t> /Control Flow/</a:t>
            </a:r>
            <a:endParaRPr lang="bg-BG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Обща </a:t>
            </a:r>
            <a:r>
              <a:rPr lang="bg-BG" dirty="0" smtClean="0"/>
              <a:t>архитектура</a:t>
            </a:r>
            <a:endParaRPr lang="en-US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Трислоен модел и </a:t>
            </a:r>
            <a:r>
              <a:rPr lang="en-US" dirty="0" smtClean="0"/>
              <a:t>MVC</a:t>
            </a:r>
            <a:endParaRPr lang="bg-BG" dirty="0" smtClean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 smtClean="0"/>
              <a:t>Пример с елементарно конзолно</a:t>
            </a:r>
            <a:r>
              <a:rPr lang="en-US" dirty="0"/>
              <a:t/>
            </a:r>
            <a:br>
              <a:rPr lang="en-US" dirty="0"/>
            </a:br>
            <a:r>
              <a:rPr lang="bg-BG" dirty="0" smtClean="0"/>
              <a:t>приложение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03" y="954647"/>
            <a:ext cx="9382409" cy="5570355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Шаблон за дизайн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(Design Pattern)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с три независими компонента</a:t>
            </a:r>
            <a:endParaRPr lang="en-US" dirty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Модел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bg-BG" dirty="0" smtClean="0"/>
              <a:t>управлява данните и логиката на приложението</a:t>
            </a:r>
            <a:endParaRPr lang="en-US" dirty="0" smtClean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Изглед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 smtClean="0"/>
              <a:t> – </a:t>
            </a:r>
            <a:r>
              <a:rPr lang="bg-BG" dirty="0" smtClean="0"/>
              <a:t>слой за представяне (</a:t>
            </a:r>
            <a:r>
              <a:rPr lang="en-US" dirty="0" smtClean="0"/>
              <a:t>presentation layer</a:t>
            </a:r>
            <a:r>
              <a:rPr lang="bg-BG" dirty="0" smtClean="0"/>
              <a:t>)</a:t>
            </a:r>
            <a:endParaRPr lang="en-US" dirty="0" smtClean="0"/>
          </a:p>
          <a:p>
            <a:pPr lvl="1"/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Контролер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Controller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 smtClean="0"/>
              <a:t> –  </a:t>
            </a:r>
            <a:r>
              <a:rPr lang="bg-BG" dirty="0" smtClean="0"/>
              <a:t>преобразува входните данни в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команди</a:t>
            </a:r>
            <a:r>
              <a:rPr lang="en-US" dirty="0" smtClean="0"/>
              <a:t> </a:t>
            </a:r>
            <a:r>
              <a:rPr lang="bg-BG" dirty="0" smtClean="0"/>
              <a:t>и ги изпраща към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Изгледа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 </a:t>
            </a:r>
            <a:r>
              <a:rPr lang="bg-BG" dirty="0" smtClean="0"/>
              <a:t>или към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модела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bg-B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147" y="3710119"/>
            <a:ext cx="2293087" cy="2522396"/>
          </a:xfrm>
          <a:prstGeom prst="rect">
            <a:avLst/>
          </a:prstGeom>
          <a:solidFill>
            <a:srgbClr val="00B050"/>
          </a:solidFill>
        </p:spPr>
      </p:pic>
    </p:spTree>
    <p:extLst>
      <p:ext uri="{BB962C8B-B14F-4D97-AF65-F5344CB8AC3E}">
        <p14:creationId xmlns:p14="http://schemas.microsoft.com/office/powerpoint/2010/main" val="403460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508818" y="2324418"/>
            <a:ext cx="27943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 smtClean="0"/>
              <a:t>Отговор </a:t>
            </a:r>
            <a:r>
              <a:rPr lang="bg-BG" sz="900" dirty="0" smtClean="0"/>
              <a:t> </a:t>
            </a:r>
          </a:p>
          <a:p>
            <a:pPr algn="ctr"/>
            <a:r>
              <a:rPr lang="en-US" sz="2800" dirty="0" smtClean="0"/>
              <a:t>(</a:t>
            </a:r>
            <a:r>
              <a:rPr lang="en-US" sz="2800" dirty="0"/>
              <a:t>html, json, xml</a:t>
            </a:r>
            <a:r>
              <a:rPr lang="en-US" sz="2800" dirty="0" smtClean="0"/>
              <a:t>)</a:t>
            </a:r>
            <a:r>
              <a:rPr lang="bg-BG" sz="2800" dirty="0" smtClean="0"/>
              <a:t>, конзола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– </a:t>
            </a:r>
            <a:r>
              <a:rPr lang="bg-BG" dirty="0"/>
              <a:t>поток на </a:t>
            </a:r>
            <a:r>
              <a:rPr lang="bg-BG" dirty="0" smtClean="0"/>
              <a:t>управлението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857115" y="1010127"/>
            <a:ext cx="2331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(</a:t>
            </a:r>
            <a:r>
              <a:rPr lang="en-US" sz="2800" dirty="0" smtClean="0"/>
              <a:t>Web</a:t>
            </a:r>
            <a:r>
              <a:rPr lang="bg-BG" sz="2800" dirty="0" smtClean="0"/>
              <a:t>) клиент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364" y="2950257"/>
            <a:ext cx="709891" cy="709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2" y="2961051"/>
            <a:ext cx="705707" cy="70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903" y="2908907"/>
            <a:ext cx="771119" cy="7711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79" y="1613507"/>
            <a:ext cx="1870776" cy="112084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5744" y="5069370"/>
            <a:ext cx="2601143" cy="9624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Модел</a:t>
            </a:r>
            <a:endParaRPr lang="bg-BG" sz="2800" dirty="0"/>
          </a:p>
        </p:txBody>
      </p:sp>
      <p:sp>
        <p:nvSpPr>
          <p:cNvPr id="11" name="Rectangle 10"/>
          <p:cNvSpPr/>
          <p:nvPr/>
        </p:nvSpPr>
        <p:spPr>
          <a:xfrm>
            <a:off x="3062374" y="2011245"/>
            <a:ext cx="2601143" cy="9624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Контролер</a:t>
            </a:r>
            <a:endParaRPr lang="bg-BG" sz="2800" dirty="0"/>
          </a:p>
        </p:txBody>
      </p:sp>
      <p:sp>
        <p:nvSpPr>
          <p:cNvPr id="12" name="Rectangle 11"/>
          <p:cNvSpPr/>
          <p:nvPr/>
        </p:nvSpPr>
        <p:spPr>
          <a:xfrm>
            <a:off x="5763156" y="5095769"/>
            <a:ext cx="2601143" cy="9624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Изглед</a:t>
            </a:r>
            <a:endParaRPr lang="bg-BG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249987" y="2102877"/>
            <a:ext cx="3053147" cy="1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7412" y="1480171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Запитване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82611" y="2821980"/>
            <a:ext cx="3020523" cy="24874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763156" y="3110546"/>
            <a:ext cx="2520090" cy="1936867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91179" y="3110546"/>
            <a:ext cx="2451190" cy="1708642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25766" y="3709413"/>
            <a:ext cx="2483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Потребителско действие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463046" y="3010760"/>
            <a:ext cx="2138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Актуализира модела</a:t>
            </a:r>
            <a:endParaRPr lang="en-US" sz="28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616774" y="3487813"/>
            <a:ext cx="1969850" cy="1426735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63121" y="4169009"/>
            <a:ext cx="1787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Известява</a:t>
            </a:r>
            <a:endParaRPr lang="en-US" sz="28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098745" y="3463517"/>
            <a:ext cx="1908916" cy="1583896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17761" y="4330146"/>
            <a:ext cx="2230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Актуализира изгледа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939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  <p:bldP spid="10" grpId="0" animBg="1"/>
      <p:bldP spid="11" grpId="0" animBg="1"/>
      <p:bldP spid="12" grpId="0" animBg="1"/>
      <p:bldP spid="15" grpId="0"/>
      <p:bldP spid="35" grpId="0"/>
      <p:bldP spid="36" grpId="0"/>
      <p:bldP spid="46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30132" y="1371600"/>
            <a:ext cx="9217079" cy="5045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Обща архитектура</a:t>
            </a:r>
            <a:endParaRPr lang="bg-BG" dirty="0"/>
          </a:p>
        </p:txBody>
      </p:sp>
      <p:sp>
        <p:nvSpPr>
          <p:cNvPr id="5" name="Can 4"/>
          <p:cNvSpPr/>
          <p:nvPr/>
        </p:nvSpPr>
        <p:spPr>
          <a:xfrm>
            <a:off x="460865" y="2885985"/>
            <a:ext cx="1425604" cy="1848029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 smtClean="0">
                <a:solidFill>
                  <a:schemeClr val="bg1"/>
                </a:solidFill>
              </a:rPr>
              <a:t>База от данни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Database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45261" y="1762215"/>
            <a:ext cx="1833159" cy="167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600" dirty="0" smtClean="0"/>
              <a:t>Хранилище</a:t>
            </a:r>
          </a:p>
          <a:p>
            <a:pPr algn="ctr"/>
            <a:r>
              <a:rPr lang="en-US" sz="2600" dirty="0" smtClean="0"/>
              <a:t>Repository</a:t>
            </a:r>
            <a:endParaRPr lang="bg-BG" sz="2600" dirty="0"/>
          </a:p>
        </p:txBody>
      </p:sp>
      <p:sp>
        <p:nvSpPr>
          <p:cNvPr id="7" name="Rectangle 6"/>
          <p:cNvSpPr/>
          <p:nvPr/>
        </p:nvSpPr>
        <p:spPr>
          <a:xfrm>
            <a:off x="5157816" y="1762215"/>
            <a:ext cx="1752600" cy="167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600" dirty="0" smtClean="0"/>
              <a:t>Услуга</a:t>
            </a:r>
          </a:p>
          <a:p>
            <a:pPr algn="ctr"/>
            <a:r>
              <a:rPr lang="en-US" sz="2600" dirty="0" smtClean="0"/>
              <a:t>Service</a:t>
            </a:r>
            <a:endParaRPr lang="bg-BG" sz="2600" dirty="0"/>
          </a:p>
        </p:txBody>
      </p:sp>
      <p:sp>
        <p:nvSpPr>
          <p:cNvPr id="8" name="Rectangle 7"/>
          <p:cNvSpPr/>
          <p:nvPr/>
        </p:nvSpPr>
        <p:spPr>
          <a:xfrm>
            <a:off x="5157816" y="4354831"/>
            <a:ext cx="1752600" cy="1664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Модели/</a:t>
            </a:r>
          </a:p>
          <a:p>
            <a:pPr algn="ctr"/>
            <a:r>
              <a:rPr lang="bg-BG" sz="2800" dirty="0" smtClean="0"/>
              <a:t>ОПД</a:t>
            </a:r>
          </a:p>
          <a:p>
            <a:pPr algn="ctr"/>
            <a:r>
              <a:rPr lang="en-US" sz="2800" dirty="0" smtClean="0"/>
              <a:t>Models</a:t>
            </a:r>
            <a:r>
              <a:rPr lang="en-US" sz="2800" dirty="0"/>
              <a:t>/</a:t>
            </a:r>
            <a:br>
              <a:rPr lang="en-US" sz="2800" dirty="0"/>
            </a:br>
            <a:r>
              <a:rPr lang="en-US" sz="2800" dirty="0"/>
              <a:t>DTO</a:t>
            </a:r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7389812" y="1762215"/>
            <a:ext cx="1752600" cy="167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600" dirty="0" smtClean="0"/>
              <a:t>Контролер</a:t>
            </a:r>
          </a:p>
          <a:p>
            <a:pPr algn="ctr"/>
            <a:r>
              <a:rPr lang="en-US" sz="2600" dirty="0" smtClean="0"/>
              <a:t>Controller</a:t>
            </a:r>
            <a:endParaRPr lang="bg-BG" sz="2600" dirty="0"/>
          </a:p>
        </p:txBody>
      </p:sp>
      <p:sp>
        <p:nvSpPr>
          <p:cNvPr id="11" name="Rectangle 10"/>
          <p:cNvSpPr/>
          <p:nvPr/>
        </p:nvSpPr>
        <p:spPr>
          <a:xfrm>
            <a:off x="2925820" y="4354831"/>
            <a:ext cx="1752600" cy="1664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600" dirty="0" smtClean="0"/>
              <a:t>Обекти на физическо ниво</a:t>
            </a:r>
          </a:p>
          <a:p>
            <a:pPr algn="ctr"/>
            <a:r>
              <a:rPr lang="en-US" sz="2600" dirty="0" smtClean="0"/>
              <a:t>Entities</a:t>
            </a:r>
            <a:endParaRPr lang="bg-BG" sz="2600" dirty="0"/>
          </a:p>
        </p:txBody>
      </p:sp>
      <p:sp>
        <p:nvSpPr>
          <p:cNvPr id="12" name="Rectangle 11"/>
          <p:cNvSpPr/>
          <p:nvPr/>
        </p:nvSpPr>
        <p:spPr>
          <a:xfrm>
            <a:off x="10209212" y="2971800"/>
            <a:ext cx="1752600" cy="167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>
                <a:solidFill>
                  <a:schemeClr val="bg1"/>
                </a:solidFill>
              </a:rPr>
              <a:t>Изглед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View</a:t>
            </a:r>
            <a:endParaRPr lang="bg-BG" sz="28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88581" y="2829015"/>
            <a:ext cx="754568" cy="60960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02120" y="3517946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034116" y="3517946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01280" y="2600415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940925" y="2590800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490636" y="3958229"/>
            <a:ext cx="682697" cy="417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21104" y="4734014"/>
            <a:ext cx="14036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Заден план</a:t>
            </a:r>
          </a:p>
          <a:p>
            <a:r>
              <a:rPr lang="en-US" sz="2800" dirty="0" smtClean="0"/>
              <a:t>Backend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047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03" y="954647"/>
            <a:ext cx="9382409" cy="55703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sz="3600" dirty="0" smtClean="0"/>
              <a:t>На пръв поглед </a:t>
            </a:r>
            <a:r>
              <a:rPr lang="en-US" sz="3600" dirty="0" smtClean="0"/>
              <a:t>MVC </a:t>
            </a:r>
            <a:r>
              <a:rPr lang="bg-BG" sz="3600" dirty="0" smtClean="0"/>
              <a:t>и трислойния модел са едно и също нещо,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но това не е така</a:t>
            </a:r>
            <a:r>
              <a:rPr lang="bg-BG" sz="3600" dirty="0" smtClean="0"/>
              <a:t>.</a:t>
            </a:r>
          </a:p>
          <a:p>
            <a:r>
              <a:rPr lang="bg-BG" sz="3600" dirty="0" smtClean="0"/>
              <a:t>Прилики</a:t>
            </a:r>
          </a:p>
          <a:p>
            <a:pPr lvl="1"/>
            <a:r>
              <a:rPr lang="bg-BG" dirty="0" smtClean="0"/>
              <a:t>Разделя на три части</a:t>
            </a:r>
            <a:endParaRPr lang="bg-BG" dirty="0" smtClean="0"/>
          </a:p>
          <a:p>
            <a:r>
              <a:rPr lang="bg-BG" sz="3600" dirty="0" smtClean="0"/>
              <a:t>Разлики</a:t>
            </a:r>
          </a:p>
          <a:p>
            <a:pPr lvl="1"/>
            <a:r>
              <a:rPr lang="bg-BG" dirty="0" smtClean="0"/>
              <a:t>При </a:t>
            </a:r>
            <a:r>
              <a:rPr lang="en-US" dirty="0" smtClean="0"/>
              <a:t>MVC </a:t>
            </a:r>
            <a:r>
              <a:rPr lang="bg-BG" dirty="0" smtClean="0"/>
              <a:t>моделът и изгледът могат да са свързани, постигайки триъгълна структура</a:t>
            </a:r>
          </a:p>
          <a:p>
            <a:pPr lvl="1"/>
            <a:r>
              <a:rPr lang="bg-BG" dirty="0" smtClean="0"/>
              <a:t>При трислойния модел задължително се преминава през слоя за услугите, постигайки линейна структура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Трислоен модел и </a:t>
            </a:r>
            <a:r>
              <a:rPr lang="en-US" dirty="0" smtClean="0"/>
              <a:t>MVC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30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4114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static void Main(string[] </a:t>
            </a:r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args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{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Console.Write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</a:t>
            </a:r>
            <a:r>
              <a:rPr lang="bg-BG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Моля въведете страната на квадрат </a:t>
            </a:r>
            <a:r>
              <a:rPr lang="bg-BG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 = ");</a:t>
            </a:r>
            <a:endParaRPr lang="bg-BG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bg-BG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double a = </a:t>
            </a:r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double.Parse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Console.ReadLine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());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double P = 4 * a;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sz="2400" b="1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double S = a * a;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sz="24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Console.WriteLine</a:t>
            </a:r>
            <a:r>
              <a:rPr lang="en-US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bg-BG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smtClean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"K</a:t>
            </a:r>
            <a:r>
              <a:rPr lang="bg-BG" sz="2400" b="1" dirty="0" err="1" smtClean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вадрат</a:t>
            </a:r>
            <a:r>
              <a:rPr lang="bg-BG" sz="2400" b="1" dirty="0" smtClean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със страна а = {0</a:t>
            </a:r>
            <a:r>
              <a:rPr lang="en-US" sz="2400" b="1" dirty="0" smtClean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</a:t>
            </a:r>
            <a:r>
              <a:rPr lang="bg-BG" sz="2400" b="1" dirty="0" smtClean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има </a:t>
            </a:r>
            <a:r>
              <a:rPr lang="en-US" sz="2400" b="1" dirty="0" smtClean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P={</a:t>
            </a:r>
            <a:r>
              <a:rPr lang="bg-BG" sz="2400" b="1" dirty="0" smtClean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b="1" dirty="0" smtClean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:f2} </a:t>
            </a:r>
            <a:r>
              <a:rPr lang="bg-BG" sz="2400" b="1" dirty="0" smtClean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</a:t>
            </a:r>
            <a:r>
              <a:rPr lang="en-US" sz="2400" b="1" dirty="0" smtClean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={</a:t>
            </a:r>
            <a:r>
              <a:rPr lang="bg-BG" sz="2400" b="1" dirty="0" smtClean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b="1" dirty="0" smtClean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:f2}</a:t>
            </a:r>
            <a:r>
              <a:rPr lang="bg-BG" sz="2400" b="1" dirty="0" smtClean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bg-BG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400" b="1" dirty="0" smtClean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a, P, S</a:t>
            </a:r>
            <a:r>
              <a:rPr lang="en-US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Console.ReadKey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bg-BG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r>
              <a:rPr lang="bg-BG" dirty="0" smtClean="0"/>
              <a:t> – елементарен пример/ ниско ниво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8792027" y="1145645"/>
            <a:ext cx="1417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Изглед</a:t>
            </a:r>
            <a:endParaRPr lang="bg-BG" sz="2800" b="1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23320" y="1692328"/>
            <a:ext cx="1417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Модел</a:t>
            </a:r>
            <a:endParaRPr lang="bg-BG" sz="2800" b="1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85212" y="3023471"/>
            <a:ext cx="2046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Контролер</a:t>
            </a:r>
            <a:endParaRPr lang="bg-BG" sz="28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862678" y="2373449"/>
            <a:ext cx="2046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</a:t>
            </a:r>
            <a:r>
              <a:rPr lang="bg-BG" sz="2800" b="1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слуга</a:t>
            </a:r>
            <a:endParaRPr lang="bg-BG" sz="2800" b="1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18012" y="5105400"/>
            <a:ext cx="4267200" cy="6858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70" name="TextBox 69"/>
          <p:cNvSpPr txBox="1"/>
          <p:nvPr/>
        </p:nvSpPr>
        <p:spPr>
          <a:xfrm>
            <a:off x="608012" y="6001782"/>
            <a:ext cx="9948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 smtClean="0"/>
              <a:t>Открийте още изгледи, модели, услуги и контролери в примера</a:t>
            </a:r>
            <a:endParaRPr lang="bg-BG" sz="28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704012" y="1534427"/>
            <a:ext cx="1981200" cy="28201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1"/>
          </p:cNvCxnSpPr>
          <p:nvPr/>
        </p:nvCxnSpPr>
        <p:spPr>
          <a:xfrm>
            <a:off x="8823320" y="1953938"/>
            <a:ext cx="1908413" cy="24181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393989" y="2756755"/>
            <a:ext cx="5596023" cy="12818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970212" y="3437876"/>
            <a:ext cx="5715000" cy="10305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07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4" grpId="0"/>
      <p:bldP spid="7" grpId="0"/>
      <p:bldP spid="21" grpId="0"/>
      <p:bldP spid="34" grpId="0"/>
      <p:bldP spid="50" grpId="0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150938"/>
            <a:ext cx="8215313" cy="557053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 smtClean="0"/>
              <a:t>MVC </a:t>
            </a:r>
            <a:r>
              <a:rPr lang="bg-BG" sz="3200" dirty="0" smtClean="0"/>
              <a:t>е шаблон за дизайн</a:t>
            </a:r>
          </a:p>
          <a:p>
            <a:pPr>
              <a:lnSpc>
                <a:spcPct val="110000"/>
              </a:lnSpc>
            </a:pPr>
            <a:r>
              <a:rPr lang="en-US" sz="3200" dirty="0" smtClean="0"/>
              <a:t>MVC</a:t>
            </a:r>
            <a:r>
              <a:rPr lang="bg-BG" sz="3200" dirty="0" smtClean="0"/>
              <a:t> подобрява яснотата на кода и структурата му</a:t>
            </a:r>
          </a:p>
          <a:p>
            <a:pPr>
              <a:lnSpc>
                <a:spcPct val="110000"/>
              </a:lnSpc>
            </a:pPr>
            <a:r>
              <a:rPr lang="bg-BG" sz="3200" dirty="0" smtClean="0"/>
              <a:t>Моделът представлява данните</a:t>
            </a:r>
          </a:p>
          <a:p>
            <a:pPr>
              <a:lnSpc>
                <a:spcPct val="110000"/>
              </a:lnSpc>
            </a:pPr>
            <a:r>
              <a:rPr lang="bg-BG" sz="3200" dirty="0" smtClean="0"/>
              <a:t>Изгледът определя начина за въвеждане и извеждане на данните</a:t>
            </a:r>
          </a:p>
          <a:p>
            <a:pPr>
              <a:lnSpc>
                <a:spcPct val="110000"/>
              </a:lnSpc>
            </a:pPr>
            <a:r>
              <a:rPr lang="bg-BG" sz="3200" dirty="0" smtClean="0"/>
              <a:t>Контролерът казва в кои изгледи, кои данни да се покажат или </a:t>
            </a:r>
            <a:r>
              <a:rPr lang="bg-BG" sz="3200" dirty="0" smtClean="0"/>
              <a:t>въведат</a:t>
            </a:r>
          </a:p>
          <a:p>
            <a:pPr>
              <a:lnSpc>
                <a:spcPct val="110000"/>
              </a:lnSpc>
            </a:pPr>
            <a:r>
              <a:rPr lang="en-US" sz="3200" dirty="0" smtClean="0"/>
              <a:t>MVC </a:t>
            </a:r>
            <a:r>
              <a:rPr lang="bg-BG" sz="3200" smtClean="0"/>
              <a:t>и 3-слойният модел се различават</a:t>
            </a:r>
            <a:endParaRPr lang="bg-BG" sz="3200" dirty="0" smtClean="0"/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577388" cy="1111250"/>
          </a:xfrm>
        </p:spPr>
        <p:txBody>
          <a:bodyPr/>
          <a:lstStyle/>
          <a:p>
            <a:r>
              <a:rPr lang="bg-BG" dirty="0"/>
              <a:t>Какво научихме </a:t>
            </a:r>
            <a:r>
              <a:rPr lang="bg-BG" dirty="0" smtClean="0"/>
              <a:t>в този </a:t>
            </a:r>
            <a:r>
              <a:rPr lang="bg-BG" dirty="0"/>
              <a:t>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5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Въведение в </a:t>
            </a: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7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4540</TotalTime>
  <Words>552</Words>
  <Application>Microsoft Office PowerPoint</Application>
  <PresentationFormat>Custom</PresentationFormat>
  <Paragraphs>111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MVC</vt:lpstr>
      <vt:lpstr>MVC – поток на управлението</vt:lpstr>
      <vt:lpstr>Обща архитектура</vt:lpstr>
      <vt:lpstr>Трислоен модел и MVC</vt:lpstr>
      <vt:lpstr>MVC – елементарен пример/ ниско ниво</vt:lpstr>
      <vt:lpstr>Какво научихме в този час?</vt:lpstr>
      <vt:lpstr>Въведение в MVC</vt:lpstr>
      <vt:lpstr>Лиценз</vt:lpstr>
    </vt:vector>
  </TitlesOfParts>
  <Manager>Svetlin Nakov</Manager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Java, Bootstrap, Cookies, Sessions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https://softuni.bg/courses/java-web-development-basics</dc:description>
  <cp:lastModifiedBy>pc</cp:lastModifiedBy>
  <cp:revision>233</cp:revision>
  <dcterms:created xsi:type="dcterms:W3CDTF">2014-01-02T17:00:34Z</dcterms:created>
  <dcterms:modified xsi:type="dcterms:W3CDTF">2019-01-18T13:24:06Z</dcterms:modified>
  <cp:category>programming;computer programming;software development;web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