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613" r:id="rId3"/>
    <p:sldId id="609" r:id="rId4"/>
    <p:sldId id="607" r:id="rId5"/>
    <p:sldId id="618" r:id="rId6"/>
    <p:sldId id="620" r:id="rId7"/>
    <p:sldId id="621" r:id="rId8"/>
    <p:sldId id="622" r:id="rId9"/>
    <p:sldId id="623" r:id="rId10"/>
    <p:sldId id="615" r:id="rId11"/>
    <p:sldId id="624" r:id="rId12"/>
    <p:sldId id="630" r:id="rId13"/>
    <p:sldId id="628" r:id="rId14"/>
    <p:sldId id="629" r:id="rId15"/>
    <p:sldId id="616" r:id="rId16"/>
    <p:sldId id="631" r:id="rId17"/>
    <p:sldId id="632" r:id="rId18"/>
    <p:sldId id="610" r:id="rId19"/>
    <p:sldId id="611" r:id="rId20"/>
    <p:sldId id="617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3"/>
            <p14:sldId id="609"/>
          </p14:sldIdLst>
        </p14:section>
        <p14:section name="Клас Program" id="{F4BC86D2-16EB-4E41-9B2E-3066BCF27B3B}">
          <p14:sldIdLst>
            <p14:sldId id="607"/>
            <p14:sldId id="618"/>
            <p14:sldId id="620"/>
            <p14:sldId id="621"/>
            <p14:sldId id="622"/>
            <p14:sldId id="623"/>
            <p14:sldId id="615"/>
            <p14:sldId id="624"/>
            <p14:sldId id="630"/>
            <p14:sldId id="628"/>
            <p14:sldId id="629"/>
            <p14:sldId id="616"/>
            <p14:sldId id="631"/>
            <p14:sldId id="632"/>
          </p14:sldIdLst>
        </p14:section>
        <p14:section name="Заключение" id="{CAD93B16-9430-4CD6-BD17-69844E1E5D8E}">
          <p14:sldIdLst>
            <p14:sldId id="610"/>
            <p14:sldId id="611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3842" autoAdjust="0"/>
  </p:normalViewPr>
  <p:slideViewPr>
    <p:cSldViewPr>
      <p:cViewPr varScale="1">
        <p:scale>
          <a:sx n="57" d="100"/>
          <a:sy n="57" d="100"/>
        </p:scale>
        <p:origin x="102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890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5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8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7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6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Въведение в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=""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bg-BG" dirty="0" smtClean="0"/>
              <a:t>Реализация на програма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r="6255"/>
          <a:stretch/>
        </p:blipFill>
        <p:spPr>
          <a:xfrm>
            <a:off x="7313612" y="3884177"/>
            <a:ext cx="4718728" cy="2629466"/>
          </a:xfrm>
          <a:prstGeom prst="roundRect">
            <a:avLst>
              <a:gd name="adj" fmla="val 8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765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bg-BG" dirty="0" smtClean="0"/>
              <a:t>Свойства:</a:t>
            </a:r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smtClean="0"/>
              <a:t>Display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828800"/>
            <a:ext cx="7457564" cy="353943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double Percent { get; set; }</a:t>
            </a:r>
          </a:p>
          <a:p>
            <a:endParaRPr lang="bg-BG" sz="3200" dirty="0" smtClean="0"/>
          </a:p>
          <a:p>
            <a:r>
              <a:rPr lang="en-US" sz="3200" dirty="0" smtClean="0"/>
              <a:t>public </a:t>
            </a:r>
            <a:r>
              <a:rPr lang="en-US" sz="3200" dirty="0"/>
              <a:t>double Amount { get; set; }</a:t>
            </a:r>
          </a:p>
          <a:p>
            <a:endParaRPr lang="bg-BG" sz="3200" dirty="0" smtClean="0"/>
          </a:p>
          <a:p>
            <a:r>
              <a:rPr lang="en-US" sz="3200" dirty="0" smtClean="0"/>
              <a:t>public </a:t>
            </a:r>
            <a:r>
              <a:rPr lang="en-US" sz="3200" dirty="0"/>
              <a:t>double Total { get; set; }</a:t>
            </a:r>
          </a:p>
          <a:p>
            <a:endParaRPr lang="bg-BG" sz="3200" dirty="0" smtClean="0"/>
          </a:p>
          <a:p>
            <a:r>
              <a:rPr lang="en-US" sz="3200" dirty="0" smtClean="0"/>
              <a:t>public </a:t>
            </a:r>
            <a:r>
              <a:rPr lang="en-US" sz="3200" dirty="0"/>
              <a:t>double </a:t>
            </a:r>
            <a:r>
              <a:rPr lang="en-US" sz="3200" dirty="0" err="1"/>
              <a:t>TipAmount</a:t>
            </a:r>
            <a:r>
              <a:rPr lang="en-US" sz="3200" dirty="0"/>
              <a:t> { get; set; 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50134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bg-BG" dirty="0" smtClean="0"/>
              <a:t>Конструктор:</a:t>
            </a:r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smtClean="0"/>
              <a:t>Display</a:t>
            </a:r>
            <a:r>
              <a:rPr lang="bg-BG" dirty="0" smtClean="0"/>
              <a:t>(</a:t>
            </a:r>
            <a:r>
              <a:rPr lang="en-US" dirty="0"/>
              <a:t>2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828800"/>
            <a:ext cx="7457564" cy="4031873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Display()</a:t>
            </a:r>
          </a:p>
          <a:p>
            <a:r>
              <a:rPr lang="en-US" sz="3200" dirty="0" smtClean="0"/>
              <a:t>{</a:t>
            </a:r>
            <a:endParaRPr lang="bg-BG" sz="3200" dirty="0" smtClean="0"/>
          </a:p>
          <a:p>
            <a:r>
              <a:rPr lang="bg-BG" sz="3200" dirty="0"/>
              <a:t>	</a:t>
            </a:r>
            <a:r>
              <a:rPr lang="en-US" sz="3200" dirty="0" smtClean="0"/>
              <a:t>Percent </a:t>
            </a:r>
            <a:r>
              <a:rPr lang="en-US" sz="3200" dirty="0"/>
              <a:t>= 0</a:t>
            </a:r>
            <a:r>
              <a:rPr lang="en-US" sz="3200" dirty="0" smtClean="0"/>
              <a:t>;</a:t>
            </a:r>
            <a:endParaRPr lang="bg-BG" sz="3200" dirty="0" smtClean="0"/>
          </a:p>
          <a:p>
            <a:r>
              <a:rPr lang="bg-BG" sz="3200" dirty="0"/>
              <a:t>	</a:t>
            </a:r>
            <a:r>
              <a:rPr lang="en-US" sz="3200" dirty="0" smtClean="0"/>
              <a:t>Amount </a:t>
            </a:r>
            <a:r>
              <a:rPr lang="en-US" sz="3200" dirty="0"/>
              <a:t>= </a:t>
            </a:r>
            <a:r>
              <a:rPr lang="en-US" sz="3200" dirty="0" smtClean="0"/>
              <a:t>0;</a:t>
            </a:r>
            <a:endParaRPr lang="bg-BG" sz="3200" dirty="0" smtClean="0"/>
          </a:p>
          <a:p>
            <a:r>
              <a:rPr lang="bg-BG" sz="3200" dirty="0"/>
              <a:t>	</a:t>
            </a:r>
            <a:r>
              <a:rPr lang="en-US" sz="3200" dirty="0" smtClean="0"/>
              <a:t>Total </a:t>
            </a:r>
            <a:r>
              <a:rPr lang="en-US" sz="3200" dirty="0"/>
              <a:t>= </a:t>
            </a:r>
            <a:r>
              <a:rPr lang="en-US" sz="3200" dirty="0" smtClean="0"/>
              <a:t>0;</a:t>
            </a:r>
            <a:endParaRPr lang="bg-BG" sz="3200" dirty="0" smtClean="0"/>
          </a:p>
          <a:p>
            <a:r>
              <a:rPr lang="bg-BG" sz="3200" dirty="0"/>
              <a:t>	</a:t>
            </a:r>
            <a:r>
              <a:rPr lang="en-US" sz="3200" dirty="0" err="1" smtClean="0"/>
              <a:t>TipAmount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0</a:t>
            </a:r>
            <a:r>
              <a:rPr lang="bg-BG" sz="3200" dirty="0" smtClean="0"/>
              <a:t>;</a:t>
            </a:r>
          </a:p>
          <a:p>
            <a:r>
              <a:rPr lang="bg-BG" sz="3200" dirty="0"/>
              <a:t>	</a:t>
            </a:r>
            <a:r>
              <a:rPr lang="en-US" sz="3200" dirty="0" err="1" smtClean="0"/>
              <a:t>GetValues</a:t>
            </a:r>
            <a:r>
              <a:rPr lang="en-US" sz="3200" dirty="0"/>
              <a:t>();</a:t>
            </a:r>
          </a:p>
          <a:p>
            <a:r>
              <a:rPr lang="en-US" sz="3200" dirty="0" smtClean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5403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 smtClean="0"/>
              <a:t>Метод за въвеждане</a:t>
            </a:r>
            <a:endParaRPr lang="bg-BG" dirty="0" smtClean="0"/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bg-BG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smtClean="0"/>
              <a:t>Display</a:t>
            </a:r>
            <a:r>
              <a:rPr lang="bg-BG" dirty="0" smtClean="0"/>
              <a:t>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1812" y="2044110"/>
            <a:ext cx="10668000" cy="353943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private void </a:t>
            </a:r>
            <a:r>
              <a:rPr lang="en-US" sz="3200" dirty="0" err="1"/>
              <a:t>GetValues</a:t>
            </a:r>
            <a:r>
              <a:rPr lang="en-US" sz="3200" dirty="0"/>
              <a:t>()</a:t>
            </a:r>
          </a:p>
          <a:p>
            <a:r>
              <a:rPr lang="en-US" sz="3200" dirty="0" smtClean="0"/>
              <a:t>{</a:t>
            </a:r>
            <a:endParaRPr lang="en-US" sz="3200" dirty="0"/>
          </a:p>
          <a:p>
            <a:r>
              <a:rPr lang="en-US" sz="3200" dirty="0"/>
              <a:t>            </a:t>
            </a:r>
            <a:r>
              <a:rPr lang="en-US" sz="3200" dirty="0" err="1"/>
              <a:t>Console.WriteLine</a:t>
            </a:r>
            <a:r>
              <a:rPr lang="en-US" sz="3200" dirty="0"/>
              <a:t>("Enter the amount of the meal:");</a:t>
            </a:r>
          </a:p>
          <a:p>
            <a:r>
              <a:rPr lang="en-US" sz="3200" dirty="0"/>
              <a:t>            Amount = </a:t>
            </a:r>
            <a:r>
              <a:rPr lang="en-US" sz="3200" dirty="0" err="1"/>
              <a:t>double.Parse</a:t>
            </a:r>
            <a:r>
              <a:rPr lang="en-US" sz="3200" dirty="0"/>
              <a:t>(</a:t>
            </a:r>
            <a:r>
              <a:rPr lang="en-US" sz="3200" dirty="0" err="1"/>
              <a:t>Console.ReadLine</a:t>
            </a:r>
            <a:r>
              <a:rPr lang="en-US" sz="3200" dirty="0"/>
              <a:t>());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Console.WriteLine</a:t>
            </a:r>
            <a:r>
              <a:rPr lang="en-US" sz="3200" dirty="0"/>
              <a:t>("Enter the percent you want to tip: ");</a:t>
            </a:r>
          </a:p>
          <a:p>
            <a:r>
              <a:rPr lang="en-US" sz="3200" dirty="0"/>
              <a:t>            Percent = </a:t>
            </a:r>
            <a:r>
              <a:rPr lang="en-US" sz="3200" dirty="0" err="1"/>
              <a:t>double.Parse</a:t>
            </a:r>
            <a:r>
              <a:rPr lang="en-US" sz="3200" dirty="0"/>
              <a:t>(</a:t>
            </a:r>
            <a:r>
              <a:rPr lang="en-US" sz="3200" dirty="0" err="1"/>
              <a:t>Console.ReadLine</a:t>
            </a:r>
            <a:r>
              <a:rPr lang="en-US" sz="3200" dirty="0"/>
              <a:t>());</a:t>
            </a:r>
          </a:p>
          <a:p>
            <a:r>
              <a:rPr lang="en-US" sz="3200" dirty="0" smtClean="0"/>
              <a:t>}</a:t>
            </a:r>
            <a:endParaRPr lang="bg-BG" sz="32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80012" y="838200"/>
            <a:ext cx="4876800" cy="1524000"/>
          </a:xfrm>
          <a:prstGeom prst="wedgeRoundRectCallout">
            <a:avLst>
              <a:gd name="adj1" fmla="val -59081"/>
              <a:gd name="adj2" fmla="val 54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 smtClean="0"/>
              <a:t>Частен метод за въвеждане на данни, извикван от конструктора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 smtClean="0"/>
              <a:t> публични свойства</a:t>
            </a:r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bg-BG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smtClean="0"/>
              <a:t>Display</a:t>
            </a:r>
            <a:r>
              <a:rPr lang="bg-BG" dirty="0" smtClean="0"/>
              <a:t>(</a:t>
            </a:r>
            <a:r>
              <a:rPr lang="en-US" dirty="0" smtClean="0"/>
              <a:t>4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95821"/>
            <a:ext cx="10549022" cy="255454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public </a:t>
            </a:r>
            <a:r>
              <a:rPr lang="en-US" sz="3200" dirty="0"/>
              <a:t>void </a:t>
            </a:r>
            <a:r>
              <a:rPr lang="en-US" sz="3200" dirty="0" err="1"/>
              <a:t>ShowTipandTotal</a:t>
            </a:r>
            <a:r>
              <a:rPr lang="en-US" sz="3200" dirty="0"/>
              <a:t>()</a:t>
            </a:r>
          </a:p>
          <a:p>
            <a:r>
              <a:rPr lang="bg-BG" sz="3200" dirty="0" smtClean="0"/>
              <a:t>{</a:t>
            </a:r>
          </a:p>
          <a:p>
            <a:r>
              <a:rPr lang="bg-BG" sz="3200" dirty="0"/>
              <a:t>	</a:t>
            </a:r>
            <a:r>
              <a:rPr lang="en-US" sz="3200" dirty="0" err="1" smtClean="0"/>
              <a:t>Console.WriteLine</a:t>
            </a:r>
            <a:r>
              <a:rPr lang="en-US" sz="3200" dirty="0"/>
              <a:t>("Your tip is {0:C}", </a:t>
            </a:r>
            <a:r>
              <a:rPr lang="en-US" sz="3200" dirty="0" err="1"/>
              <a:t>TipAmount</a:t>
            </a:r>
            <a:r>
              <a:rPr lang="en-US" sz="3200" dirty="0"/>
              <a:t>);</a:t>
            </a:r>
          </a:p>
          <a:p>
            <a:r>
              <a:rPr lang="bg-BG" sz="3200" dirty="0" smtClean="0"/>
              <a:t>	</a:t>
            </a:r>
            <a:r>
              <a:rPr lang="en-US" sz="3200" dirty="0" err="1" smtClean="0"/>
              <a:t>Console.WriteLine</a:t>
            </a:r>
            <a:r>
              <a:rPr lang="en-US" sz="3200" dirty="0"/>
              <a:t>("The total will be {0:C}", Total</a:t>
            </a:r>
            <a:r>
              <a:rPr lang="en-US" sz="3200" dirty="0" smtClean="0"/>
              <a:t>);</a:t>
            </a:r>
            <a:endParaRPr lang="bg-BG" sz="3200" dirty="0" smtClean="0"/>
          </a:p>
          <a:p>
            <a:r>
              <a:rPr lang="bg-BG" sz="3200" dirty="0" smtClean="0"/>
              <a:t>}</a:t>
            </a:r>
            <a:endParaRPr lang="bg-BG" sz="32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04023" y="1136914"/>
            <a:ext cx="4876800" cy="1524000"/>
          </a:xfrm>
          <a:prstGeom prst="wedgeRoundRectCallout">
            <a:avLst>
              <a:gd name="adj1" fmla="val -54314"/>
              <a:gd name="adj2" fmla="val 32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 </a:t>
            </a:r>
            <a:r>
              <a:rPr lang="bg-BG" sz="2800" dirty="0" smtClean="0"/>
              <a:t>методът е публичен, така може да се извеждат данни с извикване от контролера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" y="954647"/>
            <a:ext cx="11804822" cy="4760353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Свързва</a:t>
            </a:r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згледа и модела</a:t>
            </a:r>
            <a:r>
              <a:rPr lang="bg-BG" dirty="0" smtClean="0"/>
              <a:t>.</a:t>
            </a:r>
          </a:p>
          <a:p>
            <a:r>
              <a:rPr lang="bg-BG" dirty="0" smtClean="0"/>
              <a:t>Създава инстанция на изгледа</a:t>
            </a:r>
          </a:p>
          <a:p>
            <a:r>
              <a:rPr lang="bg-BG" dirty="0" smtClean="0"/>
              <a:t>Създава инстанция на </a:t>
            </a:r>
            <a:r>
              <a:rPr lang="bg-BG" dirty="0"/>
              <a:t>м</a:t>
            </a:r>
            <a:r>
              <a:rPr lang="bg-BG" dirty="0" smtClean="0"/>
              <a:t>одела</a:t>
            </a:r>
          </a:p>
          <a:p>
            <a:r>
              <a:rPr lang="bg-BG" dirty="0" smtClean="0"/>
              <a:t>Предава данни към </a:t>
            </a:r>
            <a:r>
              <a:rPr lang="bg-BG" dirty="0" smtClean="0"/>
              <a:t>изгледа</a:t>
            </a:r>
          </a:p>
          <a:p>
            <a:r>
              <a:rPr lang="bg-BG" dirty="0" smtClean="0"/>
              <a:t>Забележка: Тук трябва да добавите /имайте предвид, че името на проекта е </a:t>
            </a:r>
            <a:r>
              <a:rPr lang="en-US" dirty="0" err="1" smtClean="0"/>
              <a:t>ConsoleMVC</a:t>
            </a:r>
            <a:r>
              <a:rPr lang="en-US" dirty="0" smtClean="0"/>
              <a:t>/</a:t>
            </a:r>
            <a:r>
              <a:rPr lang="bg-BG" dirty="0" smtClean="0"/>
              <a:t>:</a:t>
            </a:r>
            <a:br>
              <a:rPr lang="bg-BG" dirty="0" smtClean="0"/>
            </a:br>
            <a:r>
              <a:rPr lang="en-US" dirty="0"/>
              <a:t>using </a:t>
            </a:r>
            <a:r>
              <a:rPr lang="en-US" dirty="0" err="1" smtClean="0"/>
              <a:t>ConsoleMVC.Model</a:t>
            </a:r>
            <a:r>
              <a:rPr lang="en-US" dirty="0" smtClean="0"/>
              <a:t>;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using </a:t>
            </a:r>
            <a:r>
              <a:rPr lang="en-US" dirty="0" err="1"/>
              <a:t>ConsoleMVC.Views</a:t>
            </a:r>
            <a:r>
              <a:rPr lang="en-US" dirty="0"/>
              <a:t>;</a:t>
            </a:r>
            <a:endParaRPr lang="bg-B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Контролер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41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 smtClean="0"/>
              <a:t>полета</a:t>
            </a:r>
            <a:endParaRPr lang="bg-BG" dirty="0" smtClean="0"/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bg-BG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err="1" smtClean="0"/>
              <a:t>TipCalculatorController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95821"/>
            <a:ext cx="10549022" cy="107721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private Tip </a:t>
            </a:r>
            <a:r>
              <a:rPr lang="en-US" sz="3200" dirty="0" err="1"/>
              <a:t>tip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private </a:t>
            </a:r>
            <a:r>
              <a:rPr lang="en-US" sz="3200" dirty="0"/>
              <a:t>Display </a:t>
            </a:r>
            <a:r>
              <a:rPr lang="en-US" sz="3200" dirty="0" err="1"/>
              <a:t>display</a:t>
            </a:r>
            <a:r>
              <a:rPr lang="en-US" sz="3200" dirty="0"/>
              <a:t>;</a:t>
            </a:r>
            <a:endParaRPr lang="bg-BG" sz="32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04023" y="1136914"/>
            <a:ext cx="4876800" cy="3130286"/>
          </a:xfrm>
          <a:prstGeom prst="wedgeRoundRectCallout">
            <a:avLst>
              <a:gd name="adj1" fmla="val -92856"/>
              <a:gd name="adj2" fmla="val -4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 smtClean="0">
                <a:solidFill>
                  <a:srgbClr val="FFFFFF"/>
                </a:solidFill>
              </a:rPr>
              <a:t>Тук се създават полета за всички модели и изгледи, които желаем да се използват в рамките на контролера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Конструктор </a:t>
            </a:r>
            <a:r>
              <a:rPr lang="bg-BG" dirty="0" smtClean="0"/>
              <a:t>по подразбиране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err="1"/>
              <a:t>TipCalculatorController</a:t>
            </a:r>
            <a:r>
              <a:rPr lang="en-US" dirty="0"/>
              <a:t> </a:t>
            </a:r>
            <a:r>
              <a:rPr lang="bg-BG" dirty="0" smtClean="0"/>
              <a:t>(2)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981200"/>
            <a:ext cx="9372600" cy="4031873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</a:t>
            </a:r>
            <a:r>
              <a:rPr lang="en-US" sz="3200" dirty="0" err="1"/>
              <a:t>TipCalculatorController</a:t>
            </a:r>
            <a:r>
              <a:rPr lang="en-US" sz="3200" dirty="0"/>
              <a:t>()</a:t>
            </a:r>
          </a:p>
          <a:p>
            <a:r>
              <a:rPr lang="bg-BG" sz="3200" dirty="0"/>
              <a:t>        {</a:t>
            </a:r>
          </a:p>
          <a:p>
            <a:r>
              <a:rPr lang="en-US" sz="3200" dirty="0"/>
              <a:t>            display = new Display();</a:t>
            </a:r>
          </a:p>
          <a:p>
            <a:r>
              <a:rPr lang="en-US" sz="3200" dirty="0"/>
              <a:t>            tip = new </a:t>
            </a:r>
            <a:r>
              <a:rPr lang="en-US" sz="3200" dirty="0" smtClean="0"/>
              <a:t>Tip(</a:t>
            </a:r>
            <a:r>
              <a:rPr lang="en-US" sz="3200" dirty="0" err="1" smtClean="0"/>
              <a:t>display.Amt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dirty="0" err="1" smtClean="0"/>
              <a:t>display.Percentage</a:t>
            </a:r>
            <a:r>
              <a:rPr lang="en-US" sz="3200" dirty="0"/>
              <a:t>);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display.TipAmount</a:t>
            </a:r>
            <a:r>
              <a:rPr lang="en-US" sz="3200" dirty="0"/>
              <a:t> = </a:t>
            </a:r>
            <a:r>
              <a:rPr lang="en-US" sz="3200" dirty="0" err="1"/>
              <a:t>tip.CalculateTip</a:t>
            </a:r>
            <a:r>
              <a:rPr lang="en-US" sz="3200" dirty="0"/>
              <a:t>();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display.Total</a:t>
            </a:r>
            <a:r>
              <a:rPr lang="en-US" sz="3200" dirty="0"/>
              <a:t> = </a:t>
            </a:r>
            <a:r>
              <a:rPr lang="en-US" sz="3200" dirty="0" err="1"/>
              <a:t>tip.CalculateTotal</a:t>
            </a:r>
            <a:r>
              <a:rPr lang="en-US" sz="3200" dirty="0"/>
              <a:t>();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display.ShowTipandTotal</a:t>
            </a:r>
            <a:r>
              <a:rPr lang="en-US" sz="3200" dirty="0"/>
              <a:t>();</a:t>
            </a:r>
          </a:p>
          <a:p>
            <a:r>
              <a:rPr lang="bg-BG" sz="3200" dirty="0"/>
              <a:t>        </a:t>
            </a:r>
            <a:r>
              <a:rPr lang="bg-BG" sz="3200" dirty="0" smtClean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191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Структурата на </a:t>
            </a:r>
            <a:r>
              <a:rPr lang="en-US" sz="3200" dirty="0" smtClean="0"/>
              <a:t>MVC </a:t>
            </a:r>
            <a:r>
              <a:rPr lang="bg-BG" sz="3200" dirty="0" smtClean="0"/>
              <a:t>проекта е добре да е разпределена в 3 отделни подпапки: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Controllers – </a:t>
            </a:r>
            <a:r>
              <a:rPr lang="bg-BG" sz="2800" dirty="0"/>
              <a:t>съдържаща контролер класовете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800" dirty="0"/>
              <a:t>Model</a:t>
            </a:r>
            <a:r>
              <a:rPr lang="bg-BG" sz="2800" dirty="0"/>
              <a:t> – съдържаща класовете за моделите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Views </a:t>
            </a:r>
            <a:r>
              <a:rPr lang="bg-BG" sz="2800" dirty="0"/>
              <a:t>– съдържаща </a:t>
            </a:r>
            <a:r>
              <a:rPr lang="bg-BG" sz="2800" dirty="0" smtClean="0"/>
              <a:t>изгледите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bg-BG" sz="3200" dirty="0" smtClean="0"/>
              <a:t>Разгледахме примерен код за мини </a:t>
            </a:r>
            <a:r>
              <a:rPr lang="en-US" sz="3200" dirty="0" smtClean="0"/>
              <a:t>MVC </a:t>
            </a:r>
            <a:r>
              <a:rPr lang="bg-BG" sz="3200" dirty="0" smtClean="0"/>
              <a:t>приложение</a:t>
            </a:r>
            <a:endParaRPr lang="bg-BG" sz="3200" dirty="0" smtClean="0"/>
          </a:p>
          <a:p>
            <a:pPr marL="377887" lvl="1" indent="0">
              <a:lnSpc>
                <a:spcPct val="110000"/>
              </a:lnSpc>
              <a:buNone/>
            </a:pPr>
            <a:endParaRPr lang="bg-BG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Въведение в </a:t>
            </a:r>
            <a:r>
              <a:rPr lang="en-US" dirty="0" smtClean="0"/>
              <a:t>MVC</a:t>
            </a:r>
            <a:r>
              <a:rPr lang="bg-BG" dirty="0" smtClean="0"/>
              <a:t>. </a:t>
            </a:r>
            <a:r>
              <a:rPr lang="bg-BG" dirty="0" smtClean="0"/>
              <a:t>Реализиране на </a:t>
            </a:r>
            <a:r>
              <a:rPr lang="en-US" dirty="0" smtClean="0"/>
              <a:t>MVC </a:t>
            </a:r>
            <a:r>
              <a:rPr lang="bg-BG" dirty="0" smtClean="0"/>
              <a:t>програма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2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 err="1" smtClean="0"/>
              <a:t>Program.cs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 smtClean="0"/>
              <a:t>Model/</a:t>
            </a:r>
            <a:r>
              <a:rPr lang="en-US" dirty="0" err="1" smtClean="0"/>
              <a:t>Tip.cs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 smtClean="0"/>
              <a:t>Views/</a:t>
            </a:r>
            <a:r>
              <a:rPr lang="en-US" dirty="0" err="1" smtClean="0"/>
              <a:t>Display.cs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en-US" dirty="0" smtClean="0"/>
              <a:t>Controllers/</a:t>
            </a:r>
            <a:r>
              <a:rPr lang="en-US" sz="3600" dirty="0" err="1" smtClean="0"/>
              <a:t>TipCalculatorController.cs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7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94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Ще използваме </a:t>
            </a:r>
            <a:r>
              <a:rPr lang="en-US" dirty="0" smtClean="0"/>
              <a:t>Program </a:t>
            </a:r>
            <a:r>
              <a:rPr lang="bg-BG" dirty="0" smtClean="0"/>
              <a:t>класът като входна точка. Тук ще създадем контролера, който ще управлява всичко</a:t>
            </a:r>
            <a:r>
              <a:rPr lang="bg-BG" dirty="0" smtClean="0"/>
              <a:t>. Възможно е да се наложи да добавите </a:t>
            </a:r>
            <a:r>
              <a:rPr lang="en-US" dirty="0"/>
              <a:t>using </a:t>
            </a:r>
            <a:r>
              <a:rPr lang="en-US" dirty="0" err="1"/>
              <a:t>ConsoleMVC.Controllers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 smtClean="0"/>
              <a:t>Program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937570"/>
            <a:ext cx="11277600" cy="3539430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class </a:t>
            </a:r>
            <a:r>
              <a:rPr lang="en-US" sz="3200" dirty="0"/>
              <a:t>Program</a:t>
            </a:r>
          </a:p>
          <a:p>
            <a:r>
              <a:rPr lang="bg-BG" sz="3200" dirty="0"/>
              <a:t>    {</a:t>
            </a:r>
          </a:p>
          <a:p>
            <a:r>
              <a:rPr lang="en-US" sz="3200" dirty="0"/>
              <a:t>        static void Main(string[] </a:t>
            </a:r>
            <a:r>
              <a:rPr lang="en-US" sz="3200" dirty="0" err="1"/>
              <a:t>args</a:t>
            </a:r>
            <a:r>
              <a:rPr lang="en-US" sz="3200" dirty="0"/>
              <a:t>)</a:t>
            </a:r>
          </a:p>
          <a:p>
            <a:r>
              <a:rPr lang="bg-BG" sz="3200" dirty="0"/>
              <a:t>        {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TipCalculatorController</a:t>
            </a:r>
            <a:r>
              <a:rPr lang="en-US" sz="3200" dirty="0"/>
              <a:t> t = new </a:t>
            </a:r>
            <a:r>
              <a:rPr lang="en-US" sz="3200" dirty="0" err="1"/>
              <a:t>TipCalculatorController</a:t>
            </a:r>
            <a:r>
              <a:rPr lang="en-US" sz="3200" dirty="0"/>
              <a:t>();</a:t>
            </a:r>
          </a:p>
          <a:p>
            <a:r>
              <a:rPr lang="bg-BG" sz="3200" dirty="0"/>
              <a:t>        }</a:t>
            </a:r>
          </a:p>
          <a:p>
            <a:r>
              <a:rPr lang="bg-BG" sz="3200" dirty="0"/>
              <a:t>    </a:t>
            </a:r>
            <a:r>
              <a:rPr lang="bg-BG" sz="3200" dirty="0" smtClean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0030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" y="954647"/>
            <a:ext cx="11804822" cy="4760353"/>
          </a:xfrm>
        </p:spPr>
        <p:txBody>
          <a:bodyPr>
            <a:normAutofit/>
          </a:bodyPr>
          <a:lstStyle/>
          <a:p>
            <a:r>
              <a:rPr lang="bg-BG" dirty="0" smtClean="0"/>
              <a:t>Две полета за сума и процент</a:t>
            </a:r>
          </a:p>
          <a:p>
            <a:r>
              <a:rPr lang="bg-BG" dirty="0" smtClean="0"/>
              <a:t>Свойство за сумата</a:t>
            </a:r>
          </a:p>
          <a:p>
            <a:r>
              <a:rPr lang="bg-BG" dirty="0" smtClean="0"/>
              <a:t>Свойство за процент с валидация на процент</a:t>
            </a:r>
          </a:p>
          <a:p>
            <a:r>
              <a:rPr lang="bg-BG" dirty="0" smtClean="0"/>
              <a:t>Конструктор с 2 параметъра; конструктор по подразбиране без параметри</a:t>
            </a:r>
          </a:p>
          <a:p>
            <a:r>
              <a:rPr lang="bg-BG" dirty="0" smtClean="0"/>
              <a:t>Метод </a:t>
            </a:r>
            <a:r>
              <a:rPr lang="en-US" dirty="0" err="1" smtClean="0"/>
              <a:t>CalculateTip</a:t>
            </a:r>
            <a:r>
              <a:rPr lang="en-US" dirty="0" smtClean="0"/>
              <a:t>()</a:t>
            </a:r>
          </a:p>
          <a:p>
            <a:r>
              <a:rPr lang="bg-BG" dirty="0" smtClean="0"/>
              <a:t>Метод </a:t>
            </a:r>
            <a:r>
              <a:rPr lang="en-US" dirty="0" err="1" smtClean="0"/>
              <a:t>CalculateTotal</a:t>
            </a:r>
            <a:r>
              <a:rPr lang="en-US" dirty="0" smtClean="0"/>
              <a:t>()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77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bg-BG" dirty="0" smtClean="0"/>
              <a:t>Полета</a:t>
            </a:r>
          </a:p>
          <a:p>
            <a:endParaRPr lang="en-US" dirty="0"/>
          </a:p>
          <a:p>
            <a:r>
              <a:rPr lang="en-US" sz="2800" dirty="0" smtClean="0"/>
              <a:t> </a:t>
            </a:r>
            <a:r>
              <a:rPr lang="bg-BG" dirty="0" smtClean="0"/>
              <a:t>конструктори </a:t>
            </a:r>
            <a:r>
              <a:rPr lang="bg-BG" dirty="0" smtClean="0"/>
              <a:t>по подразбиране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smtClean="0"/>
              <a:t>Tip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1295400"/>
            <a:ext cx="4648200" cy="107721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private </a:t>
            </a:r>
            <a:r>
              <a:rPr lang="en-US" sz="3200" dirty="0"/>
              <a:t>double amount;</a:t>
            </a:r>
          </a:p>
          <a:p>
            <a:r>
              <a:rPr lang="en-US" sz="3200" dirty="0" smtClean="0"/>
              <a:t>private </a:t>
            </a:r>
            <a:r>
              <a:rPr lang="en-US" sz="3200" dirty="0"/>
              <a:t>double </a:t>
            </a:r>
            <a:r>
              <a:rPr lang="en-US" sz="3200" dirty="0"/>
              <a:t>p</a:t>
            </a:r>
            <a:r>
              <a:rPr lang="en-US" sz="3200" dirty="0" smtClean="0"/>
              <a:t>ercent</a:t>
            </a:r>
            <a:r>
              <a:rPr lang="en-US" sz="3200" dirty="0" smtClean="0"/>
              <a:t>;</a:t>
            </a:r>
            <a:endParaRPr lang="bg-BG" sz="3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352801"/>
            <a:ext cx="10287000" cy="3046988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public Tip(double amount, double percent</a:t>
            </a:r>
            <a:r>
              <a:rPr lang="en-US" sz="3200" dirty="0" smtClean="0"/>
              <a:t>)  {</a:t>
            </a:r>
            <a:endParaRPr lang="bg-BG" sz="3200" dirty="0"/>
          </a:p>
          <a:p>
            <a:r>
              <a:rPr lang="bg-BG" sz="3200" dirty="0" smtClean="0"/>
              <a:t>      </a:t>
            </a:r>
            <a:r>
              <a:rPr lang="en-US" sz="3200" dirty="0" smtClean="0"/>
              <a:t>Amount </a:t>
            </a:r>
            <a:r>
              <a:rPr lang="en-US" sz="3200" dirty="0"/>
              <a:t>= amount;</a:t>
            </a:r>
          </a:p>
          <a:p>
            <a:r>
              <a:rPr lang="bg-BG" sz="3200" dirty="0" smtClean="0"/>
              <a:t>      </a:t>
            </a:r>
            <a:r>
              <a:rPr lang="en-US" sz="3200" dirty="0" smtClean="0"/>
              <a:t>Percent </a:t>
            </a:r>
            <a:r>
              <a:rPr lang="en-US" sz="3200" dirty="0"/>
              <a:t>= percent;</a:t>
            </a:r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bg-BG" sz="3200" dirty="0" smtClean="0"/>
          </a:p>
          <a:p>
            <a:r>
              <a:rPr lang="en-US" sz="3200" dirty="0" smtClean="0"/>
              <a:t>public </a:t>
            </a:r>
            <a:r>
              <a:rPr lang="en-US" sz="3200" dirty="0"/>
              <a:t>Tip() : this(0, 0) { }</a:t>
            </a:r>
            <a:endParaRPr lang="bg-BG" sz="32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59413" y="3962399"/>
            <a:ext cx="5305411" cy="2437389"/>
          </a:xfrm>
          <a:prstGeom prst="wedgeRoundRectCallout">
            <a:avLst>
              <a:gd name="adj1" fmla="val -73328"/>
              <a:gd name="adj2" fmla="val 36182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 smtClean="0"/>
              <a:t>Верижно извикване на горния конструктор, подавайки му нули като параметри по подразбиране</a:t>
            </a:r>
            <a:endParaRPr kumimoji="0" lang="bg-BG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6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 smtClean="0"/>
              <a:t>Свойство за сумата</a:t>
            </a:r>
            <a:endParaRPr lang="bg-BG" dirty="0" smtClean="0"/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bg-BG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smtClean="0"/>
              <a:t>Tip</a:t>
            </a:r>
            <a:r>
              <a:rPr lang="bg-BG" dirty="0" smtClean="0"/>
              <a:t>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05000"/>
            <a:ext cx="7457564" cy="255454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public </a:t>
            </a:r>
            <a:r>
              <a:rPr lang="en-US" sz="3200" dirty="0"/>
              <a:t>double Amount</a:t>
            </a:r>
          </a:p>
          <a:p>
            <a:r>
              <a:rPr lang="bg-BG" sz="3200" dirty="0" smtClean="0"/>
              <a:t>{</a:t>
            </a:r>
            <a:endParaRPr lang="bg-BG" sz="3200" dirty="0"/>
          </a:p>
          <a:p>
            <a:r>
              <a:rPr lang="en-US" sz="3200" dirty="0"/>
              <a:t>            get { return amount; }</a:t>
            </a:r>
          </a:p>
          <a:p>
            <a:r>
              <a:rPr lang="en-US" sz="3200" dirty="0"/>
              <a:t>            set { amount = value; }</a:t>
            </a:r>
          </a:p>
          <a:p>
            <a:r>
              <a:rPr lang="bg-BG" sz="3200" dirty="0" smtClean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96002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 smtClean="0"/>
              <a:t>Свойство за процента</a:t>
            </a:r>
            <a:endParaRPr lang="bg-BG" dirty="0" smtClean="0"/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bg-BG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smtClean="0"/>
              <a:t>Tip</a:t>
            </a:r>
            <a:r>
              <a:rPr lang="bg-BG" dirty="0" smtClean="0"/>
              <a:t>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877576"/>
            <a:ext cx="9296400" cy="4647426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fr-FR" sz="3200" dirty="0"/>
              <a:t> </a:t>
            </a:r>
            <a:r>
              <a:rPr lang="en-US" dirty="0"/>
              <a:t>public double </a:t>
            </a:r>
            <a:r>
              <a:rPr lang="en-US" dirty="0" smtClean="0"/>
              <a:t>Percent</a:t>
            </a:r>
            <a:endParaRPr lang="en-US" dirty="0"/>
          </a:p>
          <a:p>
            <a:r>
              <a:rPr lang="bg-BG" dirty="0"/>
              <a:t>        {</a:t>
            </a:r>
          </a:p>
          <a:p>
            <a:r>
              <a:rPr lang="en-US" dirty="0"/>
              <a:t>            get { return </a:t>
            </a:r>
            <a:r>
              <a:rPr lang="en-US" dirty="0" smtClean="0"/>
              <a:t>percent</a:t>
            </a:r>
            <a:r>
              <a:rPr lang="en-US" dirty="0"/>
              <a:t>; }</a:t>
            </a:r>
          </a:p>
          <a:p>
            <a:r>
              <a:rPr lang="en-US" dirty="0"/>
              <a:t>            set</a:t>
            </a:r>
          </a:p>
          <a:p>
            <a:r>
              <a:rPr lang="bg-BG" dirty="0"/>
              <a:t>            {</a:t>
            </a:r>
          </a:p>
          <a:p>
            <a:r>
              <a:rPr lang="bg-BG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(value &gt; 1)</a:t>
            </a:r>
          </a:p>
          <a:p>
            <a:r>
              <a:rPr lang="bg-BG" dirty="0"/>
              <a:t>               </a:t>
            </a:r>
            <a:r>
              <a:rPr lang="bg-BG" dirty="0" smtClean="0"/>
              <a:t>	 </a:t>
            </a:r>
            <a:r>
              <a:rPr lang="bg-BG" dirty="0"/>
              <a:t>{</a:t>
            </a:r>
          </a:p>
          <a:p>
            <a:r>
              <a:rPr lang="en-US" dirty="0"/>
              <a:t>                   </a:t>
            </a:r>
            <a:r>
              <a:rPr lang="bg-BG" dirty="0" smtClean="0"/>
              <a:t>  </a:t>
            </a:r>
            <a:r>
              <a:rPr lang="en-US" dirty="0" smtClean="0"/>
              <a:t> </a:t>
            </a:r>
            <a:r>
              <a:rPr lang="en-US" dirty="0"/>
              <a:t>value /= </a:t>
            </a:r>
            <a:r>
              <a:rPr lang="en-US" dirty="0" smtClean="0"/>
              <a:t>100.0;</a:t>
            </a:r>
            <a:endParaRPr lang="en-US" dirty="0"/>
          </a:p>
          <a:p>
            <a:r>
              <a:rPr lang="bg-BG" dirty="0"/>
              <a:t>               </a:t>
            </a:r>
            <a:r>
              <a:rPr lang="bg-BG" dirty="0" smtClean="0"/>
              <a:t>	 </a:t>
            </a:r>
            <a:r>
              <a:rPr lang="bg-BG" dirty="0"/>
              <a:t>}</a:t>
            </a:r>
          </a:p>
          <a:p>
            <a:r>
              <a:rPr lang="en-US" dirty="0"/>
              <a:t>                </a:t>
            </a:r>
            <a:r>
              <a:rPr lang="bg-BG" dirty="0" smtClean="0"/>
              <a:t>	</a:t>
            </a:r>
            <a:r>
              <a:rPr lang="en-US" dirty="0"/>
              <a:t>p</a:t>
            </a:r>
            <a:r>
              <a:rPr lang="en-US" dirty="0" smtClean="0"/>
              <a:t>ercent </a:t>
            </a:r>
            <a:r>
              <a:rPr lang="en-US" dirty="0"/>
              <a:t>= value;</a:t>
            </a:r>
          </a:p>
          <a:p>
            <a:r>
              <a:rPr lang="bg-BG" dirty="0"/>
              <a:t>            }</a:t>
            </a:r>
          </a:p>
          <a:p>
            <a:r>
              <a:rPr lang="bg-BG" dirty="0"/>
              <a:t>        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75412" y="1151121"/>
            <a:ext cx="5305411" cy="2819400"/>
          </a:xfrm>
          <a:prstGeom prst="wedgeRoundRectCallout">
            <a:avLst>
              <a:gd name="adj1" fmla="val -81946"/>
              <a:gd name="adj2" fmla="val 49382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 smtClean="0"/>
              <a:t>Въведеният процент може да е цяло число или десетична дроб по-малка от 1. Ако е по-голямо от 1, се дели на 100, така най-голямата възможна стойност е </a:t>
            </a:r>
            <a:r>
              <a:rPr lang="en-US" sz="2800" dirty="0" smtClean="0"/>
              <a:t>100</a:t>
            </a:r>
            <a:r>
              <a:rPr lang="en-US" sz="2800" dirty="0"/>
              <a:t>%</a:t>
            </a:r>
            <a:endParaRPr kumimoji="0" lang="bg-BG" sz="2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1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rmAutofit/>
          </a:bodyPr>
          <a:lstStyle/>
          <a:p>
            <a:r>
              <a:rPr lang="bg-BG" dirty="0" smtClean="0"/>
              <a:t> публични </a:t>
            </a:r>
            <a:r>
              <a:rPr lang="bg-BG" dirty="0" smtClean="0"/>
              <a:t>методи</a:t>
            </a:r>
            <a:endParaRPr lang="bg-BG" dirty="0" smtClean="0"/>
          </a:p>
          <a:p>
            <a:pPr marL="0" indent="0">
              <a:buNone/>
            </a:pPr>
            <a:endParaRPr lang="bg-BG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bg-BG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smtClean="0"/>
              <a:t>Tip</a:t>
            </a:r>
            <a:r>
              <a:rPr lang="bg-BG" dirty="0" smtClean="0"/>
              <a:t>(</a:t>
            </a:r>
            <a:r>
              <a:rPr lang="en-US" dirty="0" smtClean="0"/>
              <a:t>4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828800"/>
            <a:ext cx="9296400" cy="452431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public </a:t>
            </a:r>
            <a:r>
              <a:rPr lang="en-US" sz="3200" dirty="0"/>
              <a:t>double </a:t>
            </a:r>
            <a:r>
              <a:rPr lang="en-US" sz="3200" dirty="0" err="1"/>
              <a:t>CalculateTip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return </a:t>
            </a:r>
            <a:r>
              <a:rPr lang="en-US" sz="3200" dirty="0"/>
              <a:t>Amount * </a:t>
            </a:r>
            <a:r>
              <a:rPr lang="en-US" sz="3200" dirty="0" smtClean="0"/>
              <a:t>Percent;</a:t>
            </a:r>
          </a:p>
          <a:p>
            <a:r>
              <a:rPr lang="bg-BG" sz="3200" dirty="0" smtClean="0"/>
              <a:t>}</a:t>
            </a:r>
            <a:endParaRPr lang="bg-BG" sz="3200" dirty="0"/>
          </a:p>
          <a:p>
            <a:endParaRPr lang="bg-BG" sz="3200" dirty="0"/>
          </a:p>
          <a:p>
            <a:r>
              <a:rPr lang="en-US" sz="3200" dirty="0" smtClean="0"/>
              <a:t>public </a:t>
            </a:r>
            <a:r>
              <a:rPr lang="en-US" sz="3200" dirty="0"/>
              <a:t>double </a:t>
            </a:r>
            <a:r>
              <a:rPr lang="en-US" sz="3200" dirty="0" err="1"/>
              <a:t>CalculateTotal</a:t>
            </a:r>
            <a:r>
              <a:rPr lang="en-US" sz="3200" dirty="0"/>
              <a:t>()</a:t>
            </a:r>
          </a:p>
          <a:p>
            <a:r>
              <a:rPr lang="bg-BG" sz="3200" dirty="0" smtClean="0"/>
              <a:t>{</a:t>
            </a:r>
            <a:endParaRPr lang="bg-BG" sz="3200" dirty="0"/>
          </a:p>
          <a:p>
            <a:r>
              <a:rPr lang="en-US" sz="3200" dirty="0" smtClean="0"/>
              <a:t>	return </a:t>
            </a:r>
            <a:r>
              <a:rPr lang="en-US" sz="3200" dirty="0" err="1"/>
              <a:t>CalculateTip</a:t>
            </a:r>
            <a:r>
              <a:rPr lang="en-US" sz="3200" dirty="0"/>
              <a:t>() + Amount</a:t>
            </a:r>
            <a:r>
              <a:rPr lang="en-US" sz="3200" dirty="0" smtClean="0"/>
              <a:t>;</a:t>
            </a:r>
          </a:p>
          <a:p>
            <a:r>
              <a:rPr lang="bg-BG" sz="3200" dirty="0" smtClean="0"/>
              <a:t>}</a:t>
            </a:r>
            <a:endParaRPr lang="bg-BG" sz="3200" dirty="0" smtClean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466012" y="2925678"/>
            <a:ext cx="3214956" cy="906279"/>
          </a:xfrm>
          <a:prstGeom prst="wedgeRoundRectCallout">
            <a:avLst>
              <a:gd name="adj1" fmla="val -87765"/>
              <a:gd name="adj2" fmla="val 195568"/>
              <a:gd name="adj3" fmla="val 16667"/>
            </a:avLst>
          </a:prstGeom>
          <a:solidFill>
            <a:srgbClr val="663606">
              <a:alpha val="94902"/>
            </a:srgbClr>
          </a:solidFill>
          <a:ln w="19050" cap="flat" cmpd="sng" algn="ctr">
            <a:solidFill>
              <a:srgbClr val="F8D49E">
                <a:alpha val="8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dirty="0" smtClean="0"/>
              <a:t>Общо за плащане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213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" y="954647"/>
            <a:ext cx="11804822" cy="4760353"/>
          </a:xfrm>
        </p:spPr>
        <p:txBody>
          <a:bodyPr>
            <a:normAutofit/>
          </a:bodyPr>
          <a:lstStyle/>
          <a:p>
            <a:r>
              <a:rPr lang="bg-BG" dirty="0" smtClean="0"/>
              <a:t>Клас </a:t>
            </a:r>
            <a:r>
              <a:rPr lang="en-US" dirty="0" err="1" smtClean="0"/>
              <a:t>Display.cs</a:t>
            </a:r>
            <a:endParaRPr lang="bg-BG" dirty="0" smtClean="0"/>
          </a:p>
          <a:p>
            <a:r>
              <a:rPr lang="bg-BG" dirty="0" smtClean="0"/>
              <a:t>Полета / свойства за: п</a:t>
            </a:r>
            <a:r>
              <a:rPr lang="bg-BG" dirty="0" smtClean="0"/>
              <a:t>роцент, с</a:t>
            </a:r>
            <a:r>
              <a:rPr lang="bg-BG" dirty="0" smtClean="0"/>
              <a:t>ума, бакшиш, </a:t>
            </a:r>
            <a:r>
              <a:rPr lang="bg-BG" dirty="0"/>
              <a:t>о</a:t>
            </a:r>
            <a:r>
              <a:rPr lang="bg-BG" dirty="0" smtClean="0"/>
              <a:t>бща сума</a:t>
            </a:r>
          </a:p>
          <a:p>
            <a:r>
              <a:rPr lang="bg-BG" dirty="0" smtClean="0"/>
              <a:t>Конструктор по подразбиране</a:t>
            </a:r>
          </a:p>
          <a:p>
            <a:endParaRPr lang="bg-B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Изглед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721</Words>
  <Application>Microsoft Office PowerPoint</Application>
  <PresentationFormat>Custom</PresentationFormat>
  <Paragraphs>190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Класът Program</vt:lpstr>
      <vt:lpstr>Модел</vt:lpstr>
      <vt:lpstr>Класът Tip</vt:lpstr>
      <vt:lpstr>Класът Tip(2)</vt:lpstr>
      <vt:lpstr>Класът Tip(3)</vt:lpstr>
      <vt:lpstr>Класът Tip(4)</vt:lpstr>
      <vt:lpstr>Изглед</vt:lpstr>
      <vt:lpstr>Класът Display</vt:lpstr>
      <vt:lpstr>Класът Display(2)</vt:lpstr>
      <vt:lpstr>Класът Display(3)</vt:lpstr>
      <vt:lpstr>Класът Display(4)</vt:lpstr>
      <vt:lpstr>Контролер</vt:lpstr>
      <vt:lpstr>Класът TipCalculatorController</vt:lpstr>
      <vt:lpstr>Класът TipCalculatorController (2)</vt:lpstr>
      <vt:lpstr>Какво научихме в този час?</vt:lpstr>
      <vt:lpstr>Въведение в MVC. Реализиране на MVC програма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pc</cp:lastModifiedBy>
  <cp:revision>271</cp:revision>
  <dcterms:created xsi:type="dcterms:W3CDTF">2014-01-02T17:00:34Z</dcterms:created>
  <dcterms:modified xsi:type="dcterms:W3CDTF">2019-01-16T22:52:12Z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