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585" r:id="rId3"/>
    <p:sldId id="506" r:id="rId4"/>
    <p:sldId id="540" r:id="rId5"/>
    <p:sldId id="541" r:id="rId6"/>
    <p:sldId id="542" r:id="rId7"/>
    <p:sldId id="543" r:id="rId8"/>
    <p:sldId id="544" r:id="rId9"/>
    <p:sldId id="590" r:id="rId10"/>
    <p:sldId id="588" r:id="rId11"/>
    <p:sldId id="589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5CBF741-F067-4772-A84B-53C403D1FDC8}">
          <p14:sldIdLst>
            <p14:sldId id="585"/>
            <p14:sldId id="506"/>
          </p14:sldIdLst>
        </p14:section>
        <p14:section name="Дебъгване" id="{C4DBF72B-5856-4085-9ECE-51DC5747F1B0}">
          <p14:sldIdLst>
            <p14:sldId id="540"/>
            <p14:sldId id="541"/>
            <p14:sldId id="542"/>
            <p14:sldId id="543"/>
            <p14:sldId id="544"/>
          </p14:sldIdLst>
        </p14:section>
        <p14:section name="Заключение" id="{33606290-FCDE-4E2C-B2D7-46F63368D41C}">
          <p14:sldIdLst>
            <p14:sldId id="590"/>
            <p14:sldId id="588"/>
            <p14:sldId id="5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802"/>
    <a:srgbClr val="FB816D"/>
    <a:srgbClr val="663606"/>
    <a:srgbClr val="FB81B6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15" autoAdjust="0"/>
    <p:restoredTop sz="86446" autoAdjust="0"/>
  </p:normalViewPr>
  <p:slideViewPr>
    <p:cSldViewPr>
      <p:cViewPr varScale="1">
        <p:scale>
          <a:sx n="74" d="100"/>
          <a:sy n="74" d="100"/>
        </p:scale>
        <p:origin x="47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0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"testing" and "debugging" interchangeably, but careful programmers distinguish between the two activities.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5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8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78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2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it-kariera.mon.bg/e-learnin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62500" lnSpcReduction="20000"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Увод в концепцията за дебъгване - откриване и отстраняване на проблеми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Въведение в </a:t>
            </a:r>
            <a:r>
              <a:rPr lang="bg-BG" dirty="0" err="1" smtClean="0"/>
              <a:t>дебъгването</a:t>
            </a:r>
            <a:endParaRPr lang="en-GB" dirty="0" smtClean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A604815C-6A2B-4CFF-B3D3-33108216129C}"/>
              </a:ext>
            </a:extLst>
          </p:cNvPr>
          <p:cNvGrpSpPr/>
          <p:nvPr/>
        </p:nvGrpSpPr>
        <p:grpSpPr>
          <a:xfrm>
            <a:off x="745783" y="3707206"/>
            <a:ext cx="6474254" cy="2442149"/>
            <a:chOff x="745783" y="3707206"/>
            <a:chExt cx="6474254" cy="2442149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434F36E7-4D91-47E5-AEDE-15DC43234F33}"/>
                </a:ext>
              </a:extLst>
            </p:cNvPr>
            <p:cNvSpPr txBox="1"/>
            <p:nvPr/>
          </p:nvSpPr>
          <p:spPr>
            <a:xfrm rot="576164">
              <a:off x="4358806" y="3707206"/>
              <a:ext cx="286123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47" name="Picture 4" title="CC-BY-NC-SA License">
              <a:hlinkClick r:id="rId3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22F11C6E-B5A6-41CA-9CD2-B8E558703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48" name="Text Placeholder 7">
              <a:extLst>
                <a:ext uri="{FF2B5EF4-FFF2-40B4-BE49-F238E27FC236}">
                  <a16:creationId xmlns="" xmlns:a16="http://schemas.microsoft.com/office/drawing/2014/main" id="{5A81FC99-4396-49A7-8279-8D0D86A7F9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49" name="Text Placeholder 10">
              <a:extLst>
                <a:ext uri="{FF2B5EF4-FFF2-40B4-BE49-F238E27FC236}">
                  <a16:creationId xmlns="" xmlns:a16="http://schemas.microsoft.com/office/drawing/2014/main" id="{5F659F32-4D88-4BCE-B970-65520F5717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50" name="Text Placeholder 11">
              <a:extLst>
                <a:ext uri="{FF2B5EF4-FFF2-40B4-BE49-F238E27FC236}">
                  <a16:creationId xmlns="" xmlns:a16="http://schemas.microsoft.com/office/drawing/2014/main" id="{8A773E71-8B8C-4A86-BE43-5970B131D4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5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364" y="3836362"/>
            <a:ext cx="1712628" cy="1854531"/>
          </a:xfrm>
          <a:prstGeom prst="rect">
            <a:avLst/>
          </a:prstGeom>
        </p:spPr>
      </p:pic>
      <p:pic>
        <p:nvPicPr>
          <p:cNvPr id="24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13" y="3250654"/>
            <a:ext cx="4276003" cy="3100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02" y="1870257"/>
            <a:ext cx="1625397" cy="1625397"/>
          </a:xfrm>
          <a:prstGeom prst="rect">
            <a:avLst/>
          </a:prstGeom>
        </p:spPr>
      </p:pic>
      <p:pic>
        <p:nvPicPr>
          <p:cNvPr id="13" name="Picture 2" descr="http://us.123rf.com/400wm/400/400/madmaxer/madmaxer0909/madmaxer090900253/5610621-3d-illustration-of-laptop-and-magnify-glass-debugging-code-concept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4136653"/>
            <a:ext cx="2890976" cy="21682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34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0"/>
            <a:ext cx="11579384" cy="55544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Какво </a:t>
            </a:r>
            <a:r>
              <a:rPr lang="bg-BG" dirty="0"/>
              <a:t>представлява </a:t>
            </a:r>
            <a:r>
              <a:rPr lang="bg-BG" dirty="0" err="1"/>
              <a:t>Дебъгването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err="1"/>
              <a:t>Дебъгване</a:t>
            </a:r>
            <a:r>
              <a:rPr lang="bg-BG" dirty="0"/>
              <a:t> и </a:t>
            </a:r>
            <a:r>
              <a:rPr lang="bg-BG" dirty="0" smtClean="0"/>
              <a:t>тестване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Важността на </a:t>
            </a:r>
            <a:r>
              <a:rPr lang="bg-BG" dirty="0" err="1" smtClean="0"/>
              <a:t>Дебъгването</a:t>
            </a:r>
            <a:endParaRPr lang="bg-BG" dirty="0" smtClean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Философия на </a:t>
            </a:r>
            <a:r>
              <a:rPr lang="bg-BG" dirty="0" err="1"/>
              <a:t>Дебъгването</a:t>
            </a:r>
            <a:endParaRPr lang="bg-BG" dirty="0" smtClean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Пример </a:t>
            </a:r>
            <a:r>
              <a:rPr lang="bg-BG" dirty="0"/>
              <a:t>за дърво на </a:t>
            </a:r>
          </a:p>
          <a:p>
            <a:pPr marL="0" indent="0">
              <a:buNone/>
            </a:pPr>
            <a:r>
              <a:rPr lang="bg-BG" dirty="0" smtClean="0"/>
              <a:t>    Откриване - Поправяне</a:t>
            </a:r>
            <a:r>
              <a:rPr lang="en-US" dirty="0" smtClean="0"/>
              <a:t> </a:t>
            </a:r>
            <a:r>
              <a:rPr lang="bg-BG" dirty="0"/>
              <a:t>на </a:t>
            </a:r>
            <a:r>
              <a:rPr lang="bg-BG" dirty="0" smtClean="0"/>
              <a:t>грешки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1812" y="18288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Процесът на откриване и поправяне или изолиране на грешки в компютърен програмен код</a:t>
            </a:r>
          </a:p>
          <a:p>
            <a:r>
              <a:rPr lang="bg-BG" dirty="0" smtClean="0"/>
              <a:t>За</a:t>
            </a:r>
            <a:r>
              <a:rPr lang="en-US" dirty="0" smtClean="0"/>
              <a:t> </a:t>
            </a:r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дебъгване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на програма</a:t>
            </a:r>
            <a:r>
              <a:rPr lang="en-US" dirty="0" smtClean="0"/>
              <a:t>:</a:t>
            </a:r>
          </a:p>
          <a:p>
            <a:pPr lvl="1"/>
            <a:r>
              <a:rPr lang="bg-BG" dirty="0" smtClean="0"/>
              <a:t>Стартирайте програмата</a:t>
            </a:r>
            <a:endParaRPr lang="en-US" dirty="0" smtClean="0"/>
          </a:p>
          <a:p>
            <a:pPr lvl="1"/>
            <a:r>
              <a:rPr lang="bg-BG" dirty="0" smtClean="0"/>
              <a:t>Изолирайте източника на проблема</a:t>
            </a:r>
            <a:endParaRPr lang="en-US" dirty="0" smtClean="0"/>
          </a:p>
          <a:p>
            <a:pPr lvl="1"/>
            <a:r>
              <a:rPr lang="bg-BG" dirty="0" smtClean="0"/>
              <a:t>Поправете го</a:t>
            </a:r>
            <a:endParaRPr lang="en-US" dirty="0" smtClean="0"/>
          </a:p>
          <a:p>
            <a:r>
              <a:rPr lang="bg-BG" dirty="0" smtClean="0"/>
              <a:t>Инструментите за отстраняване на грешки </a:t>
            </a:r>
            <a:r>
              <a:rPr lang="en-US" dirty="0" smtClean="0"/>
              <a:t>(</a:t>
            </a:r>
            <a:r>
              <a:rPr lang="bg-BG" dirty="0" smtClean="0"/>
              <a:t>наричани</a:t>
            </a:r>
            <a:r>
              <a:rPr lang="en-US" dirty="0" smtClean="0"/>
              <a:t> </a:t>
            </a:r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дебъгери</a:t>
            </a:r>
            <a:r>
              <a:rPr lang="en-US" dirty="0" smtClean="0"/>
              <a:t>) </a:t>
            </a:r>
            <a:r>
              <a:rPr lang="bg-BG" dirty="0" smtClean="0"/>
              <a:t>помагат за идентифициране на грешки в кода в различните етапи на разработка.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1704"/>
            <a:ext cx="9577597" cy="1110780"/>
          </a:xfrm>
        </p:spPr>
        <p:txBody>
          <a:bodyPr/>
          <a:lstStyle/>
          <a:p>
            <a:r>
              <a:rPr lang="bg-BG" dirty="0" smtClean="0"/>
              <a:t>Какво представлява </a:t>
            </a:r>
            <a:r>
              <a:rPr lang="bg-BG" dirty="0" err="1" smtClean="0"/>
              <a:t>Дебъгването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0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Тестване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Означава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първоначално откриване на грешки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Дебъгване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означава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диагностициране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коригиране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/>
              <a:t>на коренните причини за грешки, които вече са били открити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Дебъгване</a:t>
            </a:r>
            <a:r>
              <a:rPr lang="bg-BG" dirty="0" smtClean="0"/>
              <a:t> и тестване</a:t>
            </a:r>
            <a:endParaRPr lang="en-US" dirty="0"/>
          </a:p>
        </p:txBody>
      </p:sp>
      <p:pic>
        <p:nvPicPr>
          <p:cNvPr id="6146" name="Picture 2" descr="C:\PROJECTS\QA-Academy\Oleg_IMAGES\check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4066742"/>
            <a:ext cx="2959670" cy="2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584" y="4513944"/>
            <a:ext cx="1527629" cy="1787651"/>
          </a:xfrm>
          <a:prstGeom prst="roundRect">
            <a:avLst>
              <a:gd name="adj" fmla="val 7693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133800"/>
            <a:ext cx="1392988" cy="13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3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На </a:t>
            </a:r>
            <a:r>
              <a:rPr lang="ru-RU" dirty="0" smtClean="0"/>
              <a:t>60 милиарда щатски долара годишно възлизат икономическите загуби поради софтуерни дефекти</a:t>
            </a:r>
          </a:p>
          <a:p>
            <a:r>
              <a:rPr lang="bg-BG" dirty="0" smtClean="0"/>
              <a:t>Например </a:t>
            </a:r>
            <a:r>
              <a:rPr lang="en-US" dirty="0" smtClean="0"/>
              <a:t> </a:t>
            </a:r>
            <a:r>
              <a:rPr lang="bg-BG" dirty="0" smtClean="0">
                <a:hlinkClick r:id="rId2"/>
              </a:rPr>
              <a:t>Повредата на космически кораб</a:t>
            </a:r>
            <a:r>
              <a:rPr lang="en-US" dirty="0" smtClean="0"/>
              <a:t> </a:t>
            </a:r>
            <a:r>
              <a:rPr lang="bg-BG" dirty="0" smtClean="0"/>
              <a:t>е причинена от бъг</a:t>
            </a:r>
            <a:r>
              <a:rPr lang="en-US" dirty="0" smtClean="0"/>
              <a:t> </a:t>
            </a:r>
          </a:p>
          <a:p>
            <a:r>
              <a:rPr lang="bg-BG" dirty="0" smtClean="0"/>
              <a:t>Перфектният код е илюзия</a:t>
            </a:r>
            <a:endParaRPr lang="en-US" dirty="0" smtClean="0"/>
          </a:p>
          <a:p>
            <a:pPr lvl="1"/>
            <a:r>
              <a:rPr lang="bg-BG" dirty="0" smtClean="0"/>
              <a:t>Има фактори, които са извън нашия контрол</a:t>
            </a:r>
            <a:endParaRPr lang="en-US" dirty="0" smtClean="0"/>
          </a:p>
          <a:p>
            <a:r>
              <a:rPr lang="bg-BG" dirty="0" smtClean="0"/>
              <a:t>Наследен код</a:t>
            </a:r>
            <a:endParaRPr lang="en-US" dirty="0" smtClean="0"/>
          </a:p>
          <a:p>
            <a:pPr lvl="1"/>
            <a:r>
              <a:rPr lang="ru-RU" dirty="0" smtClean="0"/>
              <a:t>Би трябвало да можете да дебъгвате код, който е написан преди години</a:t>
            </a:r>
          </a:p>
          <a:p>
            <a:r>
              <a:rPr lang="ru-RU" dirty="0" smtClean="0"/>
              <a:t>По-задълбочено разбиране на система като цяло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Важността на </a:t>
            </a:r>
            <a:r>
              <a:rPr lang="bg-BG" dirty="0" err="1" smtClean="0"/>
              <a:t>Дебъгването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5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Отстраняване на грешки може да се разглежда като решаване на едно голямо дърво</a:t>
            </a:r>
          </a:p>
          <a:p>
            <a:pPr lvl="1"/>
            <a:r>
              <a:rPr lang="bg-BG" dirty="0" smtClean="0"/>
              <a:t>Отделните възли представляват </a:t>
            </a:r>
            <a:r>
              <a:rPr lang="bg-BG" dirty="0" err="1" smtClean="0"/>
              <a:t>представляват</a:t>
            </a:r>
            <a:r>
              <a:rPr lang="bg-BG" dirty="0" smtClean="0"/>
              <a:t> теоретични възможности</a:t>
            </a:r>
            <a:endParaRPr lang="en-US" dirty="0" smtClean="0"/>
          </a:p>
          <a:p>
            <a:pPr lvl="1"/>
            <a:r>
              <a:rPr lang="ru-RU" dirty="0" smtClean="0"/>
              <a:t>Отделните листа представляват възможните причини</a:t>
            </a:r>
          </a:p>
          <a:p>
            <a:pPr lvl="1"/>
            <a:r>
              <a:rPr lang="ru-RU" dirty="0" smtClean="0"/>
              <a:t>Обхождането </a:t>
            </a:r>
            <a:r>
              <a:rPr lang="ru-RU" dirty="0" smtClean="0"/>
              <a:t>на дървото се свежда до </a:t>
            </a:r>
            <a:r>
              <a:rPr lang="ru-RU" dirty="0" smtClean="0"/>
              <a:t>изследване на състоянието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bg-BG" dirty="0" smtClean="0"/>
              <a:t>Минимизирането на времето за решение е ключово</a:t>
            </a:r>
            <a:endParaRPr lang="en-US" dirty="0" smtClean="0"/>
          </a:p>
          <a:p>
            <a:pPr lvl="2"/>
            <a:r>
              <a:rPr lang="bg-BG" dirty="0" smtClean="0"/>
              <a:t>Внимателно обхождане на дървото на решения</a:t>
            </a:r>
            <a:endParaRPr lang="en-US" dirty="0" smtClean="0"/>
          </a:p>
          <a:p>
            <a:pPr lvl="2"/>
            <a:r>
              <a:rPr lang="bg-BG" dirty="0" smtClean="0"/>
              <a:t>Разпознаване на шаблони</a:t>
            </a:r>
            <a:endParaRPr lang="en-US" dirty="0" smtClean="0"/>
          </a:p>
          <a:p>
            <a:pPr lvl="2"/>
            <a:r>
              <a:rPr lang="ru-RU" dirty="0" smtClean="0"/>
              <a:t>Визуализацията и лекотата на употреба спомага за намаляване времето за поправяне на грешките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Философия на </a:t>
            </a:r>
            <a:r>
              <a:rPr lang="bg-BG" dirty="0" err="1" smtClean="0"/>
              <a:t>Дебъгването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 за дърво на Откриване-Поправяне</a:t>
            </a:r>
            <a:r>
              <a:rPr lang="en-US" dirty="0" smtClean="0"/>
              <a:t> </a:t>
            </a:r>
            <a:r>
              <a:rPr lang="bg-BG" dirty="0" smtClean="0"/>
              <a:t>на грешки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1213" y="1219200"/>
            <a:ext cx="4924773" cy="7712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OutOfMemoryException</a:t>
            </a:r>
          </a:p>
        </p:txBody>
      </p:sp>
      <p:sp>
        <p:nvSpPr>
          <p:cNvPr id="6" name="Oval 5"/>
          <p:cNvSpPr/>
          <p:nvPr/>
        </p:nvSpPr>
        <p:spPr>
          <a:xfrm>
            <a:off x="4707962" y="2501689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Native Heaps?</a:t>
            </a:r>
          </a:p>
        </p:txBody>
      </p:sp>
      <p:sp>
        <p:nvSpPr>
          <p:cNvPr id="7" name="Oval 6"/>
          <p:cNvSpPr/>
          <p:nvPr/>
        </p:nvSpPr>
        <p:spPr>
          <a:xfrm>
            <a:off x="7553296" y="23622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Virtual?</a:t>
            </a:r>
          </a:p>
        </p:txBody>
      </p:sp>
      <p:sp>
        <p:nvSpPr>
          <p:cNvPr id="8" name="Oval 7"/>
          <p:cNvSpPr/>
          <p:nvPr/>
        </p:nvSpPr>
        <p:spPr>
          <a:xfrm>
            <a:off x="2036530" y="2376066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.NET Heaps?</a:t>
            </a: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3141430" y="1877498"/>
            <a:ext cx="930998" cy="49856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flipH="1">
            <a:off x="5812863" y="1990445"/>
            <a:ext cx="737" cy="51124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7" idx="0"/>
          </p:cNvCxnSpPr>
          <p:nvPr/>
        </p:nvCxnSpPr>
        <p:spPr>
          <a:xfrm>
            <a:off x="7554770" y="1877498"/>
            <a:ext cx="1103427" cy="48470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89412" y="38100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.NET Types?</a:t>
            </a:r>
          </a:p>
        </p:txBody>
      </p:sp>
      <p:sp>
        <p:nvSpPr>
          <p:cNvPr id="22" name="Oval 21"/>
          <p:cNvSpPr/>
          <p:nvPr/>
        </p:nvSpPr>
        <p:spPr>
          <a:xfrm>
            <a:off x="1827212" y="38100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Native?</a:t>
            </a:r>
          </a:p>
        </p:txBody>
      </p:sp>
      <p:cxnSp>
        <p:nvCxnSpPr>
          <p:cNvPr id="24" name="Straight Arrow Connector 23"/>
          <p:cNvCxnSpPr>
            <a:stCxn id="8" idx="4"/>
            <a:endCxn id="22" idx="0"/>
          </p:cNvCxnSpPr>
          <p:nvPr/>
        </p:nvCxnSpPr>
        <p:spPr>
          <a:xfrm flipH="1">
            <a:off x="2932112" y="3290466"/>
            <a:ext cx="209318" cy="5195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21" idx="0"/>
          </p:cNvCxnSpPr>
          <p:nvPr/>
        </p:nvCxnSpPr>
        <p:spPr>
          <a:xfrm>
            <a:off x="3922712" y="3156556"/>
            <a:ext cx="1371600" cy="65344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494453" y="51816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Native Heaps?</a:t>
            </a:r>
          </a:p>
        </p:txBody>
      </p:sp>
      <p:sp>
        <p:nvSpPr>
          <p:cNvPr id="32" name="Oval 31"/>
          <p:cNvSpPr/>
          <p:nvPr/>
        </p:nvSpPr>
        <p:spPr>
          <a:xfrm>
            <a:off x="2760430" y="5181600"/>
            <a:ext cx="2438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Long references? </a:t>
            </a:r>
          </a:p>
        </p:txBody>
      </p:sp>
      <p:cxnSp>
        <p:nvCxnSpPr>
          <p:cNvPr id="33" name="Straight Arrow Connector 32"/>
          <p:cNvCxnSpPr>
            <a:stCxn id="21" idx="3"/>
            <a:endCxn id="32" idx="0"/>
          </p:cNvCxnSpPr>
          <p:nvPr/>
        </p:nvCxnSpPr>
        <p:spPr>
          <a:xfrm flipH="1">
            <a:off x="3979630" y="4590490"/>
            <a:ext cx="533400" cy="59111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5"/>
            <a:endCxn id="31" idx="0"/>
          </p:cNvCxnSpPr>
          <p:nvPr/>
        </p:nvCxnSpPr>
        <p:spPr>
          <a:xfrm>
            <a:off x="6075595" y="4590490"/>
            <a:ext cx="523759" cy="59111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1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8215313" cy="557053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представлява </a:t>
            </a:r>
            <a:r>
              <a:rPr lang="bg-BG" dirty="0" err="1"/>
              <a:t>Дебъгването</a:t>
            </a:r>
            <a:r>
              <a:rPr lang="en-US" dirty="0"/>
              <a:t>?</a:t>
            </a:r>
          </a:p>
          <a:p>
            <a:r>
              <a:rPr lang="bg-BG" dirty="0" smtClean="0"/>
              <a:t>Каква е разликата между </a:t>
            </a:r>
            <a:r>
              <a:rPr lang="bg-BG" dirty="0" err="1" smtClean="0"/>
              <a:t>Дебъгване</a:t>
            </a:r>
            <a:r>
              <a:rPr lang="bg-BG" dirty="0" smtClean="0"/>
              <a:t> </a:t>
            </a:r>
            <a:r>
              <a:rPr lang="bg-BG" dirty="0"/>
              <a:t>и </a:t>
            </a:r>
            <a:r>
              <a:rPr lang="bg-BG" dirty="0" smtClean="0"/>
              <a:t>Тестване</a:t>
            </a:r>
            <a:endParaRPr lang="bg-BG" dirty="0"/>
          </a:p>
          <a:p>
            <a:r>
              <a:rPr lang="bg-BG" dirty="0" smtClean="0"/>
              <a:t>Защо е Важно </a:t>
            </a:r>
            <a:r>
              <a:rPr lang="bg-BG" dirty="0" err="1" smtClean="0"/>
              <a:t>Дебъгването</a:t>
            </a:r>
            <a:endParaRPr lang="bg-BG" dirty="0"/>
          </a:p>
          <a:p>
            <a:r>
              <a:rPr lang="bg-BG" dirty="0" smtClean="0"/>
              <a:t>Каква е Философията </a:t>
            </a:r>
            <a:r>
              <a:rPr lang="bg-BG" dirty="0"/>
              <a:t>на </a:t>
            </a:r>
            <a:r>
              <a:rPr lang="bg-BG" dirty="0" err="1"/>
              <a:t>Дебъгването</a:t>
            </a:r>
            <a:endParaRPr lang="bg-BG" dirty="0"/>
          </a:p>
          <a:p>
            <a:r>
              <a:rPr lang="bg-BG" dirty="0" smtClean="0"/>
              <a:t>Дадохме Пример </a:t>
            </a:r>
            <a:r>
              <a:rPr lang="bg-BG" dirty="0"/>
              <a:t>за дърво на Откриване - Поправяне</a:t>
            </a:r>
            <a:r>
              <a:rPr lang="en-US" dirty="0"/>
              <a:t> </a:t>
            </a:r>
            <a:r>
              <a:rPr lang="bg-BG"/>
              <a:t>на </a:t>
            </a:r>
            <a:r>
              <a:rPr lang="bg-BG" smtClean="0"/>
              <a:t>грешки</a:t>
            </a:r>
            <a:endParaRPr lang="bg-BG" dirty="0"/>
          </a:p>
          <a:p>
            <a:r>
              <a:rPr lang="bg-BG" dirty="0" smtClean="0"/>
              <a:t>Видяхме как можем да откриваме и поправяме</a:t>
            </a:r>
            <a:r>
              <a:rPr lang="bg-BG" dirty="0"/>
              <a:t> </a:t>
            </a:r>
            <a:r>
              <a:rPr lang="bg-BG" dirty="0" smtClean="0"/>
              <a:t>грешки</a:t>
            </a:r>
            <a:endParaRPr lang="bg-BG" dirty="0"/>
          </a:p>
          <a:p>
            <a:pPr marL="0" indent="0">
              <a:lnSpc>
                <a:spcPct val="110000"/>
              </a:lnSpc>
              <a:buNone/>
            </a:pPr>
            <a:endParaRPr lang="bg-BG" sz="3200" dirty="0" smtClean="0"/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</a:t>
            </a:r>
            <a:r>
              <a:rPr lang="bg-BG" dirty="0" smtClean="0"/>
              <a:t>в този </a:t>
            </a:r>
            <a:r>
              <a:rPr lang="bg-BG" dirty="0"/>
              <a:t>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bg-BG" dirty="0" err="1" smtClean="0"/>
              <a:t>дебъгер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3132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463</Words>
  <Application>Microsoft Office PowerPoint</Application>
  <PresentationFormat>Custom</PresentationFormat>
  <Paragraphs>83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Какво представлява Дебъгването?</vt:lpstr>
      <vt:lpstr>Дебъгване и тестване</vt:lpstr>
      <vt:lpstr>Важността на Дебъгването</vt:lpstr>
      <vt:lpstr>Философия на Дебъгването</vt:lpstr>
      <vt:lpstr>Пример за дърво на Откриване-Поправяне на грешки</vt:lpstr>
      <vt:lpstr>Какво научихме в този час?</vt:lpstr>
      <vt:lpstr>Използване на дебъгер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subject>C# Basics Course</dc:subject>
  <dc:creator/>
  <cp:keywords>debug, debugging, 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2018-12-29T15:32:59Z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